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96"/>
  </p:notesMasterIdLst>
  <p:handoutMasterIdLst>
    <p:handoutMasterId r:id="rId97"/>
  </p:handoutMasterIdLst>
  <p:sldIdLst>
    <p:sldId id="256" r:id="rId2"/>
    <p:sldId id="257" r:id="rId3"/>
    <p:sldId id="299" r:id="rId4"/>
    <p:sldId id="300" r:id="rId5"/>
    <p:sldId id="434" r:id="rId6"/>
    <p:sldId id="301" r:id="rId7"/>
    <p:sldId id="302" r:id="rId8"/>
    <p:sldId id="470" r:id="rId9"/>
    <p:sldId id="317" r:id="rId10"/>
    <p:sldId id="345" r:id="rId11"/>
    <p:sldId id="419" r:id="rId12"/>
    <p:sldId id="420" r:id="rId13"/>
    <p:sldId id="421" r:id="rId14"/>
    <p:sldId id="422" r:id="rId15"/>
    <p:sldId id="423" r:id="rId16"/>
    <p:sldId id="424" r:id="rId17"/>
    <p:sldId id="356" r:id="rId18"/>
    <p:sldId id="426" r:id="rId19"/>
    <p:sldId id="346" r:id="rId20"/>
    <p:sldId id="347" r:id="rId21"/>
    <p:sldId id="348" r:id="rId22"/>
    <p:sldId id="349" r:id="rId23"/>
    <p:sldId id="362" r:id="rId24"/>
    <p:sldId id="363" r:id="rId25"/>
    <p:sldId id="365" r:id="rId26"/>
    <p:sldId id="364" r:id="rId27"/>
    <p:sldId id="366" r:id="rId28"/>
    <p:sldId id="369" r:id="rId29"/>
    <p:sldId id="370" r:id="rId30"/>
    <p:sldId id="435" r:id="rId31"/>
    <p:sldId id="371" r:id="rId32"/>
    <p:sldId id="372" r:id="rId33"/>
    <p:sldId id="373" r:id="rId34"/>
    <p:sldId id="304" r:id="rId35"/>
    <p:sldId id="307" r:id="rId36"/>
    <p:sldId id="329" r:id="rId37"/>
    <p:sldId id="325" r:id="rId38"/>
    <p:sldId id="330" r:id="rId39"/>
    <p:sldId id="474" r:id="rId40"/>
    <p:sldId id="318" r:id="rId41"/>
    <p:sldId id="319" r:id="rId42"/>
    <p:sldId id="308" r:id="rId43"/>
    <p:sldId id="309" r:id="rId44"/>
    <p:sldId id="310" r:id="rId45"/>
    <p:sldId id="311" r:id="rId46"/>
    <p:sldId id="312" r:id="rId47"/>
    <p:sldId id="313" r:id="rId48"/>
    <p:sldId id="320" r:id="rId49"/>
    <p:sldId id="321" r:id="rId50"/>
    <p:sldId id="322" r:id="rId51"/>
    <p:sldId id="428" r:id="rId52"/>
    <p:sldId id="384" r:id="rId53"/>
    <p:sldId id="429" r:id="rId54"/>
    <p:sldId id="430" r:id="rId55"/>
    <p:sldId id="431" r:id="rId56"/>
    <p:sldId id="402" r:id="rId57"/>
    <p:sldId id="400" r:id="rId58"/>
    <p:sldId id="403" r:id="rId59"/>
    <p:sldId id="404" r:id="rId60"/>
    <p:sldId id="406" r:id="rId61"/>
    <p:sldId id="407" r:id="rId62"/>
    <p:sldId id="408" r:id="rId63"/>
    <p:sldId id="410" r:id="rId64"/>
    <p:sldId id="409" r:id="rId65"/>
    <p:sldId id="417" r:id="rId66"/>
    <p:sldId id="418" r:id="rId67"/>
    <p:sldId id="416" r:id="rId68"/>
    <p:sldId id="436" r:id="rId69"/>
    <p:sldId id="437" r:id="rId70"/>
    <p:sldId id="438" r:id="rId71"/>
    <p:sldId id="439" r:id="rId72"/>
    <p:sldId id="440" r:id="rId73"/>
    <p:sldId id="475" r:id="rId74"/>
    <p:sldId id="476" r:id="rId75"/>
    <p:sldId id="477" r:id="rId76"/>
    <p:sldId id="486" r:id="rId77"/>
    <p:sldId id="487" r:id="rId78"/>
    <p:sldId id="488" r:id="rId79"/>
    <p:sldId id="478" r:id="rId80"/>
    <p:sldId id="479" r:id="rId81"/>
    <p:sldId id="480" r:id="rId82"/>
    <p:sldId id="489" r:id="rId83"/>
    <p:sldId id="490" r:id="rId84"/>
    <p:sldId id="491" r:id="rId85"/>
    <p:sldId id="492" r:id="rId86"/>
    <p:sldId id="481" r:id="rId87"/>
    <p:sldId id="482" r:id="rId88"/>
    <p:sldId id="483" r:id="rId89"/>
    <p:sldId id="484" r:id="rId90"/>
    <p:sldId id="493" r:id="rId91"/>
    <p:sldId id="472" r:id="rId92"/>
    <p:sldId id="485" r:id="rId93"/>
    <p:sldId id="471" r:id="rId94"/>
    <p:sldId id="473" r:id="rId95"/>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2FFD39"/>
    <a:srgbClr val="79EB84"/>
    <a:srgbClr val="FF0000"/>
    <a:srgbClr val="FF3300"/>
    <a:srgbClr val="0000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8" autoAdjust="0"/>
    <p:restoredTop sz="94660"/>
  </p:normalViewPr>
  <p:slideViewPr>
    <p:cSldViewPr>
      <p:cViewPr varScale="1">
        <p:scale>
          <a:sx n="67" d="100"/>
          <a:sy n="67" d="100"/>
        </p:scale>
        <p:origin x="1392" y="5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新細明體" pitchFamily="18" charset="-120"/>
              </a:defRPr>
            </a:lvl1pPr>
          </a:lstStyle>
          <a:p>
            <a:pPr>
              <a:defRPr/>
            </a:pPr>
            <a:endParaRPr lang="en-US" altLang="zh-TW"/>
          </a:p>
        </p:txBody>
      </p:sp>
      <p:sp>
        <p:nvSpPr>
          <p:cNvPr id="23347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新細明體" pitchFamily="18" charset="-120"/>
              </a:defRPr>
            </a:lvl1pPr>
          </a:lstStyle>
          <a:p>
            <a:pPr>
              <a:defRPr/>
            </a:pPr>
            <a:fld id="{CDD19264-50C9-49C9-853D-3C7982B46D19}" type="datetimeFigureOut">
              <a:rPr lang="zh-TW" altLang="en-US"/>
              <a:pPr>
                <a:defRPr/>
              </a:pPr>
              <a:t>2017/4/9</a:t>
            </a:fld>
            <a:endParaRPr lang="en-US" altLang="zh-TW"/>
          </a:p>
        </p:txBody>
      </p:sp>
      <p:sp>
        <p:nvSpPr>
          <p:cNvPr id="2334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新細明體" pitchFamily="18" charset="-120"/>
              </a:defRPr>
            </a:lvl1pPr>
          </a:lstStyle>
          <a:p>
            <a:pPr>
              <a:defRPr/>
            </a:pPr>
            <a:endParaRPr lang="en-US" altLang="zh-TW"/>
          </a:p>
        </p:txBody>
      </p:sp>
      <p:sp>
        <p:nvSpPr>
          <p:cNvPr id="2334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625DD8DD-F95F-4044-9863-922D42152890}" type="slidenum">
              <a:rPr lang="zh-TW" altLang="en-US"/>
              <a:pPr>
                <a:defRPr/>
              </a:pPr>
              <a:t>‹#›</a:t>
            </a:fld>
            <a:endParaRPr lang="en-US" altLang="zh-TW"/>
          </a:p>
        </p:txBody>
      </p:sp>
    </p:spTree>
    <p:extLst>
      <p:ext uri="{BB962C8B-B14F-4D97-AF65-F5344CB8AC3E}">
        <p14:creationId xmlns:p14="http://schemas.microsoft.com/office/powerpoint/2010/main" val="2278567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新細明體" pitchFamily="18" charset="-120"/>
              </a:defRPr>
            </a:lvl1pPr>
          </a:lstStyle>
          <a:p>
            <a:pPr>
              <a:defRPr/>
            </a:pPr>
            <a:endParaRPr lang="en-US" altLang="zh-TW"/>
          </a:p>
        </p:txBody>
      </p:sp>
      <p:sp>
        <p:nvSpPr>
          <p:cNvPr id="962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新細明體" pitchFamily="18" charset="-120"/>
              </a:defRPr>
            </a:lvl1pPr>
          </a:lstStyle>
          <a:p>
            <a:pPr>
              <a:defRPr/>
            </a:pPr>
            <a:fld id="{27D13B52-9459-4895-BF93-C92CB02E2A7B}" type="datetimeFigureOut">
              <a:rPr lang="zh-TW" altLang="en-US"/>
              <a:pPr>
                <a:defRPr/>
              </a:pPr>
              <a:t>2017/4/9</a:t>
            </a:fld>
            <a:endParaRPr lang="en-US" altLang="zh-TW"/>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962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新細明體" pitchFamily="18" charset="-120"/>
              </a:defRPr>
            </a:lvl1pPr>
          </a:lstStyle>
          <a:p>
            <a:pPr>
              <a:defRPr/>
            </a:pPr>
            <a:endParaRPr lang="en-US" altLang="zh-TW"/>
          </a:p>
        </p:txBody>
      </p:sp>
      <p:sp>
        <p:nvSpPr>
          <p:cNvPr id="962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6DB09208-A05F-4C4B-9F24-29C7357B8A6B}" type="slidenum">
              <a:rPr lang="zh-TW" altLang="en-US"/>
              <a:pPr>
                <a:defRPr/>
              </a:pPr>
              <a:t>‹#›</a:t>
            </a:fld>
            <a:endParaRPr lang="en-US" altLang="zh-TW"/>
          </a:p>
        </p:txBody>
      </p:sp>
    </p:spTree>
    <p:extLst>
      <p:ext uri="{BB962C8B-B14F-4D97-AF65-F5344CB8AC3E}">
        <p14:creationId xmlns:p14="http://schemas.microsoft.com/office/powerpoint/2010/main" val="3399804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18596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51620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7161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98325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9943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p:spPr>
        <p:txBody>
          <a:bodyPr/>
          <a:lstStyle/>
          <a:p>
            <a:pPr eaLnBrk="1" hangingPunct="1"/>
            <a:r>
              <a:rPr lang="en-US" altLang="zh-TW" smtClean="0"/>
              <a:t>layer 0 </a:t>
            </a:r>
            <a:r>
              <a:rPr lang="zh-TW" altLang="en-US" smtClean="0"/>
              <a:t>佔絕大部分 </a:t>
            </a:r>
            <a:r>
              <a:rPr lang="en-US" altLang="zh-TW" smtClean="0"/>
              <a:t>(90 %) </a:t>
            </a:r>
            <a:r>
              <a:rPr lang="zh-TW" altLang="en-US" smtClean="0"/>
              <a:t>→ 大多數 </a:t>
            </a:r>
            <a:r>
              <a:rPr lang="en-US" altLang="zh-TW" smtClean="0"/>
              <a:t>match </a:t>
            </a:r>
            <a:r>
              <a:rPr lang="zh-TW" altLang="en-US" smtClean="0"/>
              <a:t>在 </a:t>
            </a:r>
            <a:r>
              <a:rPr lang="en-US" altLang="zh-TW" smtClean="0"/>
              <a:t>layer 0</a:t>
            </a:r>
            <a:endParaRPr lang="zh-TW" altLang="en-US" smtClean="0"/>
          </a:p>
        </p:txBody>
      </p:sp>
      <p:sp>
        <p:nvSpPr>
          <p:cNvPr id="34820"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7FF36DE2-0D6D-4508-868A-B7E95AED7A96}" type="slidenum">
              <a:rPr lang="en-US" altLang="zh-TW">
                <a:latin typeface="Times New Roman" panose="02020603050405020304" pitchFamily="18" charset="0"/>
              </a:rPr>
              <a:pPr algn="r" eaLnBrk="1" hangingPunct="1">
                <a:spcBef>
                  <a:spcPct val="0"/>
                </a:spcBef>
              </a:pPr>
              <a:t>14</a:t>
            </a:fld>
            <a:endParaRPr lang="en-US" altLang="zh-TW">
              <a:latin typeface="Times New Roman" panose="02020603050405020304" pitchFamily="18" charset="0"/>
            </a:endParaRPr>
          </a:p>
        </p:txBody>
      </p:sp>
    </p:spTree>
    <p:extLst>
      <p:ext uri="{BB962C8B-B14F-4D97-AF65-F5344CB8AC3E}">
        <p14:creationId xmlns:p14="http://schemas.microsoft.com/office/powerpoint/2010/main" val="13902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62642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60969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966934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4164089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99750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472121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894092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949592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481522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560980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996566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956566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622937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17951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1567847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85113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437409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224225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887365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520358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035312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1700974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983123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57904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34772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95508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136848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985104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666445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618243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60934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741722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4007767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1611521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458063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464833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823657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02642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10180350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957593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3001312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702776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9510269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802353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602947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a:ln/>
        </p:spPr>
      </p:sp>
      <p:sp>
        <p:nvSpPr>
          <p:cNvPr id="121859" name="備忘稿版面配置區 2"/>
          <p:cNvSpPr>
            <a:spLocks noGrp="1"/>
          </p:cNvSpPr>
          <p:nvPr>
            <p:ph type="body" idx="1"/>
          </p:nvPr>
        </p:nvSpPr>
        <p:spPr>
          <a:noFill/>
        </p:spPr>
        <p:txBody>
          <a:bodyPr/>
          <a:lstStyle/>
          <a:p>
            <a:pPr eaLnBrk="1" hangingPunct="1"/>
            <a:r>
              <a:rPr lang="en-US" altLang="zh-TW" smtClean="0"/>
              <a:t>more compact </a:t>
            </a:r>
            <a:r>
              <a:rPr lang="zh-TW" altLang="en-US" smtClean="0"/>
              <a:t>→ 省 </a:t>
            </a:r>
            <a:r>
              <a:rPr lang="en-US" altLang="zh-TW" smtClean="0"/>
              <a:t>node → </a:t>
            </a:r>
            <a:r>
              <a:rPr lang="zh-TW" altLang="en-US" smtClean="0"/>
              <a:t>降低 </a:t>
            </a:r>
            <a:r>
              <a:rPr lang="en-US" altLang="zh-TW" smtClean="0"/>
              <a:t>memory consumption</a:t>
            </a:r>
            <a:endParaRPr lang="zh-TW" altLang="en-US" smtClean="0"/>
          </a:p>
        </p:txBody>
      </p:sp>
      <p:sp>
        <p:nvSpPr>
          <p:cNvPr id="121860"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C50FABAA-038D-4BED-AE49-D20DF1EAAA53}" type="slidenum">
              <a:rPr lang="en-US" altLang="zh-TW">
                <a:latin typeface="Times New Roman" panose="02020603050405020304" pitchFamily="18" charset="0"/>
              </a:rPr>
              <a:pPr algn="r" eaLnBrk="1" hangingPunct="1">
                <a:spcBef>
                  <a:spcPct val="0"/>
                </a:spcBef>
              </a:pPr>
              <a:t>57</a:t>
            </a:fld>
            <a:endParaRPr lang="en-US" altLang="zh-TW">
              <a:latin typeface="Times New Roman" panose="02020603050405020304" pitchFamily="18" charset="0"/>
            </a:endParaRPr>
          </a:p>
        </p:txBody>
      </p:sp>
    </p:spTree>
    <p:extLst>
      <p:ext uri="{BB962C8B-B14F-4D97-AF65-F5344CB8AC3E}">
        <p14:creationId xmlns:p14="http://schemas.microsoft.com/office/powerpoint/2010/main" val="1730157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753881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664978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402075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3743578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4230614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15238136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420132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593885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5585244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40387592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48538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3484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24760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zh-TW" altLang="en-US" smtClean="0"/>
          </a:p>
        </p:txBody>
      </p:sp>
    </p:spTree>
    <p:extLst>
      <p:ext uri="{BB962C8B-B14F-4D97-AF65-F5344CB8AC3E}">
        <p14:creationId xmlns:p14="http://schemas.microsoft.com/office/powerpoint/2010/main" val="467535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descr="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908050"/>
            <a:ext cx="9144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5" name="日期版面配置區 29"/>
          <p:cNvSpPr>
            <a:spLocks noGrp="1"/>
          </p:cNvSpPr>
          <p:nvPr>
            <p:ph type="dt" sz="half" idx="10"/>
          </p:nvPr>
        </p:nvSpPr>
        <p:spPr/>
        <p:txBody>
          <a:bodyPr/>
          <a:lstStyle>
            <a:lvl1pPr>
              <a:defRPr/>
            </a:lvl1pPr>
          </a:lstStyle>
          <a:p>
            <a:pPr>
              <a:defRPr/>
            </a:pPr>
            <a:fld id="{21B55BD0-68DC-4DC7-8F14-0C865F7FDA86}" type="datetime1">
              <a:rPr lang="zh-TW" altLang="en-US"/>
              <a:pPr>
                <a:defRPr/>
              </a:pPr>
              <a:t>2017/4/9</a:t>
            </a:fld>
            <a:endParaRPr lang="zh-TW" altLang="en-US"/>
          </a:p>
        </p:txBody>
      </p:sp>
      <p:sp>
        <p:nvSpPr>
          <p:cNvPr id="6" name="頁尾版面配置區 18"/>
          <p:cNvSpPr>
            <a:spLocks noGrp="1"/>
          </p:cNvSpPr>
          <p:nvPr>
            <p:ph type="ftr" sz="quarter" idx="11"/>
          </p:nvPr>
        </p:nvSpPr>
        <p:spPr/>
        <p:txBody>
          <a:bodyPr/>
          <a:lstStyle>
            <a:lvl1pPr algn="l">
              <a:defRPr>
                <a:solidFill>
                  <a:srgbClr val="D1EAEE"/>
                </a:solidFill>
                <a:latin typeface="Arial" charset="0"/>
                <a:ea typeface="新細明體" pitchFamily="18" charset="-120"/>
              </a:defRPr>
            </a:lvl1pPr>
          </a:lstStyle>
          <a:p>
            <a:pPr>
              <a:defRPr/>
            </a:pPr>
            <a:endParaRPr lang="en-US" altLang="zh-TW"/>
          </a:p>
        </p:txBody>
      </p:sp>
      <p:sp>
        <p:nvSpPr>
          <p:cNvPr id="7" name="投影片編號版面配置區 26"/>
          <p:cNvSpPr>
            <a:spLocks noGrp="1"/>
          </p:cNvSpPr>
          <p:nvPr>
            <p:ph type="sldNum" sz="quarter" idx="12"/>
          </p:nvPr>
        </p:nvSpPr>
        <p:spPr/>
        <p:txBody>
          <a:bodyPr/>
          <a:lstStyle>
            <a:lvl1pPr>
              <a:defRPr smtClean="0">
                <a:solidFill>
                  <a:srgbClr val="D1EAEE"/>
                </a:solidFill>
              </a:defRPr>
            </a:lvl1pPr>
          </a:lstStyle>
          <a:p>
            <a:pPr>
              <a:defRPr/>
            </a:pPr>
            <a:fld id="{5B01FE38-1FED-4260-BF8B-24B315582B9F}" type="slidenum">
              <a:rPr lang="zh-TW" altLang="en-US"/>
              <a:pPr>
                <a:defRPr/>
              </a:pPr>
              <a:t>‹#›</a:t>
            </a:fld>
            <a:endParaRPr lang="zh-TW" altLang="en-US"/>
          </a:p>
        </p:txBody>
      </p:sp>
    </p:spTree>
    <p:extLst>
      <p:ext uri="{BB962C8B-B14F-4D97-AF65-F5344CB8AC3E}">
        <p14:creationId xmlns:p14="http://schemas.microsoft.com/office/powerpoint/2010/main" val="4729429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D8A6197A-994C-46B3-939E-49D90ADCD02A}" type="datetime1">
              <a:rPr lang="zh-TW" altLang="en-US"/>
              <a:pPr>
                <a:defRPr/>
              </a:pPr>
              <a:t>2017/4/9</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73176137-033E-4E97-9726-01042C292FF1}" type="slidenum">
              <a:rPr lang="zh-TW" altLang="en-US"/>
              <a:pPr>
                <a:defRPr/>
              </a:pPr>
              <a:t>‹#›</a:t>
            </a:fld>
            <a:endParaRPr lang="zh-TW" altLang="en-US"/>
          </a:p>
        </p:txBody>
      </p:sp>
    </p:spTree>
    <p:extLst>
      <p:ext uri="{BB962C8B-B14F-4D97-AF65-F5344CB8AC3E}">
        <p14:creationId xmlns:p14="http://schemas.microsoft.com/office/powerpoint/2010/main" val="403539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423B627E-6740-4FD3-A650-088230BA2F66}" type="datetime1">
              <a:rPr lang="zh-TW" altLang="en-US"/>
              <a:pPr>
                <a:defRPr/>
              </a:pPr>
              <a:t>2017/4/9</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AC1467FC-22F3-472F-B601-96238926371A}" type="slidenum">
              <a:rPr lang="zh-TW" altLang="en-US"/>
              <a:pPr>
                <a:defRPr/>
              </a:pPr>
              <a:t>‹#›</a:t>
            </a:fld>
            <a:endParaRPr lang="zh-TW" altLang="en-US"/>
          </a:p>
        </p:txBody>
      </p:sp>
    </p:spTree>
    <p:extLst>
      <p:ext uri="{BB962C8B-B14F-4D97-AF65-F5344CB8AC3E}">
        <p14:creationId xmlns:p14="http://schemas.microsoft.com/office/powerpoint/2010/main" val="401146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2438"/>
            <a:ext cx="8229600" cy="779462"/>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196975"/>
            <a:ext cx="8229600" cy="5127625"/>
          </a:xfrm>
        </p:spPr>
        <p:txBody>
          <a:bodyPr/>
          <a:lstStyle/>
          <a:p>
            <a:pPr lvl="0"/>
            <a:endParaRPr lang="zh-TW" altLang="en-US" noProof="0"/>
          </a:p>
        </p:txBody>
      </p:sp>
      <p:sp>
        <p:nvSpPr>
          <p:cNvPr id="4" name="日期版面配置區 9"/>
          <p:cNvSpPr>
            <a:spLocks noGrp="1"/>
          </p:cNvSpPr>
          <p:nvPr>
            <p:ph type="dt" sz="half" idx="10"/>
          </p:nvPr>
        </p:nvSpPr>
        <p:spPr/>
        <p:txBody>
          <a:bodyPr/>
          <a:lstStyle>
            <a:lvl1pPr>
              <a:defRPr/>
            </a:lvl1pPr>
          </a:lstStyle>
          <a:p>
            <a:pPr>
              <a:defRPr/>
            </a:pPr>
            <a:fld id="{8B600E67-5F8B-4280-B1A3-534CD4AFFF5C}" type="datetime1">
              <a:rPr lang="zh-TW" altLang="en-US"/>
              <a:pPr>
                <a:defRPr/>
              </a:pPr>
              <a:t>2017/4/9</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64D653E7-4739-4C17-AC94-9B00A082C917}" type="slidenum">
              <a:rPr lang="zh-TW" altLang="en-US"/>
              <a:pPr>
                <a:defRPr/>
              </a:pPr>
              <a:t>‹#›</a:t>
            </a:fld>
            <a:endParaRPr lang="zh-TW" altLang="en-US"/>
          </a:p>
        </p:txBody>
      </p:sp>
    </p:spTree>
    <p:extLst>
      <p:ext uri="{BB962C8B-B14F-4D97-AF65-F5344CB8AC3E}">
        <p14:creationId xmlns:p14="http://schemas.microsoft.com/office/powerpoint/2010/main" val="2541399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9"/>
          <p:cNvSpPr>
            <a:spLocks noGrp="1"/>
          </p:cNvSpPr>
          <p:nvPr>
            <p:ph type="dt" sz="half" idx="10"/>
          </p:nvPr>
        </p:nvSpPr>
        <p:spPr/>
        <p:txBody>
          <a:bodyPr/>
          <a:lstStyle>
            <a:lvl1pPr>
              <a:defRPr/>
            </a:lvl1pPr>
          </a:lstStyle>
          <a:p>
            <a:pPr>
              <a:defRPr/>
            </a:pPr>
            <a:fld id="{19C0921F-B762-43F7-A41A-D0B9D661B45B}" type="datetime1">
              <a:rPr lang="zh-TW" altLang="en-US"/>
              <a:pPr>
                <a:defRPr/>
              </a:pPr>
              <a:t>2017/4/9</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13C00B8D-0C29-4C60-8485-0FF2E952A439}" type="slidenum">
              <a:rPr lang="zh-TW" altLang="en-US"/>
              <a:pPr>
                <a:defRPr/>
              </a:pPr>
              <a:t>‹#›</a:t>
            </a:fld>
            <a:endParaRPr lang="zh-TW" altLang="en-US"/>
          </a:p>
        </p:txBody>
      </p:sp>
    </p:spTree>
    <p:extLst>
      <p:ext uri="{BB962C8B-B14F-4D97-AF65-F5344CB8AC3E}">
        <p14:creationId xmlns:p14="http://schemas.microsoft.com/office/powerpoint/2010/main" val="2409713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150938" y="214313"/>
            <a:ext cx="7793037" cy="1462087"/>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1182688" y="2017713"/>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145088" y="2017713"/>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1182688" y="4151313"/>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5145088" y="4151313"/>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1162050" y="6243638"/>
            <a:ext cx="1905000" cy="457200"/>
          </a:xfrm>
        </p:spPr>
        <p:txBody>
          <a:bodyPr wrap="square" numCol="1" anchorCtr="0" compatLnSpc="1">
            <a:prstTxWarp prst="textNoShape">
              <a:avLst/>
            </a:prstTxWarp>
          </a:bodyPr>
          <a:lstStyle>
            <a:lvl1pPr>
              <a:defRPr smtClean="0">
                <a:solidFill>
                  <a:srgbClr val="045C75"/>
                </a:solidFill>
                <a:latin typeface="Arial" panose="020B0604020202020204" pitchFamily="34" charset="0"/>
              </a:defRPr>
            </a:lvl1pPr>
          </a:lstStyle>
          <a:p>
            <a:fld id="{CCBDE64D-E839-4CB0-9896-B371159150BA}" type="datetime1">
              <a:rPr lang="zh-TW" altLang="en-US"/>
              <a:pPr/>
              <a:t>2017/4/9</a:t>
            </a:fld>
            <a:endParaRPr lang="en-US" altLang="zh-TW"/>
          </a:p>
        </p:txBody>
      </p:sp>
      <p:sp>
        <p:nvSpPr>
          <p:cNvPr id="8" name="頁尾版面配置區 7"/>
          <p:cNvSpPr>
            <a:spLocks noGrp="1"/>
          </p:cNvSpPr>
          <p:nvPr>
            <p:ph type="ftr" sz="quarter" idx="11"/>
          </p:nvPr>
        </p:nvSpPr>
        <p:spPr>
          <a:xfrm>
            <a:off x="3657600" y="6243638"/>
            <a:ext cx="2895600" cy="457200"/>
          </a:xfrm>
        </p:spPr>
        <p:txBody>
          <a:bodyPr/>
          <a:lstStyle>
            <a:lvl1pPr>
              <a:defRPr/>
            </a:lvl1pPr>
          </a:lstStyle>
          <a:p>
            <a:endParaRPr lang="en-US" altLang="zh-TW"/>
          </a:p>
        </p:txBody>
      </p:sp>
      <p:sp>
        <p:nvSpPr>
          <p:cNvPr id="9" name="投影片編號版面配置區 8"/>
          <p:cNvSpPr>
            <a:spLocks noGrp="1"/>
          </p:cNvSpPr>
          <p:nvPr>
            <p:ph type="sldNum" sz="quarter" idx="12"/>
          </p:nvPr>
        </p:nvSpPr>
        <p:spPr>
          <a:xfrm>
            <a:off x="7042150" y="6243638"/>
            <a:ext cx="1905000" cy="457200"/>
          </a:xfrm>
        </p:spPr>
        <p:txBody>
          <a:bodyPr/>
          <a:lstStyle>
            <a:lvl1pPr>
              <a:defRPr/>
            </a:lvl1pPr>
          </a:lstStyle>
          <a:p>
            <a:fld id="{D20FD9FC-D592-4292-8832-B5DEC00A7872}" type="slidenum">
              <a:rPr lang="en-US" altLang="zh-TW"/>
              <a:pPr/>
              <a:t>‹#›</a:t>
            </a:fld>
            <a:endParaRPr lang="en-US" altLang="zh-TW"/>
          </a:p>
        </p:txBody>
      </p:sp>
    </p:spTree>
    <p:extLst>
      <p:ext uri="{BB962C8B-B14F-4D97-AF65-F5344CB8AC3E}">
        <p14:creationId xmlns:p14="http://schemas.microsoft.com/office/powerpoint/2010/main" val="278174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400B4BEE-F2A6-40DE-859F-6B73AB6675A0}" type="datetime1">
              <a:rPr lang="zh-TW" altLang="en-US"/>
              <a:pPr>
                <a:defRPr/>
              </a:pPr>
              <a:t>2017/4/9</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3643B25C-0BA9-485B-9FE3-6D695A04A451}" type="slidenum">
              <a:rPr lang="zh-TW" altLang="en-US"/>
              <a:pPr>
                <a:defRPr/>
              </a:pPr>
              <a:t>‹#›</a:t>
            </a:fld>
            <a:endParaRPr lang="zh-TW" altLang="en-US"/>
          </a:p>
        </p:txBody>
      </p:sp>
    </p:spTree>
    <p:extLst>
      <p:ext uri="{BB962C8B-B14F-4D97-AF65-F5344CB8AC3E}">
        <p14:creationId xmlns:p14="http://schemas.microsoft.com/office/powerpoint/2010/main" val="192722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D56996AC-3655-4E1D-B4E0-27664DAD224B}" type="datetime1">
              <a:rPr lang="zh-TW" altLang="en-US"/>
              <a:pPr>
                <a:defRPr/>
              </a:pPr>
              <a:t>2017/4/9</a:t>
            </a:fld>
            <a:endParaRPr lang="zh-TW" altLang="en-US"/>
          </a:p>
        </p:txBody>
      </p:sp>
      <p:sp>
        <p:nvSpPr>
          <p:cNvPr id="5" name="頁尾版面配置區 4"/>
          <p:cNvSpPr>
            <a:spLocks noGrp="1"/>
          </p:cNvSpPr>
          <p:nvPr>
            <p:ph type="ftr" sz="quarter" idx="11"/>
          </p:nvPr>
        </p:nvSpPr>
        <p:spPr/>
        <p:txBody>
          <a:bodyPr/>
          <a:lstStyle>
            <a:lvl1pPr algn="l">
              <a:defRPr>
                <a:solidFill>
                  <a:srgbClr val="D1EAEE"/>
                </a:solidFill>
                <a:latin typeface="Arial" charset="0"/>
                <a:ea typeface="新細明體" pitchFamily="18" charset="-12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smtClean="0">
                <a:solidFill>
                  <a:srgbClr val="D1EAEE"/>
                </a:solidFill>
              </a:defRPr>
            </a:lvl1pPr>
          </a:lstStyle>
          <a:p>
            <a:pPr>
              <a:defRPr/>
            </a:pPr>
            <a:fld id="{9363B17D-C4F4-4BF5-BAF4-D0511B1F1092}" type="slidenum">
              <a:rPr lang="zh-TW" altLang="en-US"/>
              <a:pPr>
                <a:defRPr/>
              </a:pPr>
              <a:t>‹#›</a:t>
            </a:fld>
            <a:endParaRPr lang="zh-TW" altLang="en-US"/>
          </a:p>
        </p:txBody>
      </p:sp>
    </p:spTree>
    <p:extLst>
      <p:ext uri="{BB962C8B-B14F-4D97-AF65-F5344CB8AC3E}">
        <p14:creationId xmlns:p14="http://schemas.microsoft.com/office/powerpoint/2010/main" val="41320047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fld id="{229B2573-279D-418D-B714-48B1298A6193}" type="datetime1">
              <a:rPr lang="zh-TW" altLang="en-US"/>
              <a:pPr>
                <a:defRPr/>
              </a:pPr>
              <a:t>2017/4/9</a:t>
            </a:fld>
            <a:endParaRPr lang="zh-TW" altLang="en-US"/>
          </a:p>
        </p:txBody>
      </p:sp>
      <p:sp>
        <p:nvSpPr>
          <p:cNvPr id="6"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1A417859-8554-44C6-8091-19EEADF72485}" type="slidenum">
              <a:rPr lang="zh-TW" altLang="en-US"/>
              <a:pPr>
                <a:defRPr/>
              </a:pPr>
              <a:t>‹#›</a:t>
            </a:fld>
            <a:endParaRPr lang="zh-TW" altLang="en-US"/>
          </a:p>
        </p:txBody>
      </p:sp>
    </p:spTree>
    <p:extLst>
      <p:ext uri="{BB962C8B-B14F-4D97-AF65-F5344CB8AC3E}">
        <p14:creationId xmlns:p14="http://schemas.microsoft.com/office/powerpoint/2010/main" val="110661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9"/>
          <p:cNvSpPr>
            <a:spLocks noGrp="1"/>
          </p:cNvSpPr>
          <p:nvPr>
            <p:ph type="dt" sz="half" idx="10"/>
          </p:nvPr>
        </p:nvSpPr>
        <p:spPr/>
        <p:txBody>
          <a:bodyPr/>
          <a:lstStyle>
            <a:lvl1pPr>
              <a:defRPr/>
            </a:lvl1pPr>
          </a:lstStyle>
          <a:p>
            <a:pPr>
              <a:defRPr/>
            </a:pPr>
            <a:fld id="{A1C087F1-E431-4310-8F8D-A29BAF5BF722}" type="datetime1">
              <a:rPr lang="zh-TW" altLang="en-US"/>
              <a:pPr>
                <a:defRPr/>
              </a:pPr>
              <a:t>2017/4/9</a:t>
            </a:fld>
            <a:endParaRPr lang="zh-TW" altLang="en-US"/>
          </a:p>
        </p:txBody>
      </p:sp>
      <p:sp>
        <p:nvSpPr>
          <p:cNvPr id="8"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9" name="投影片編號版面配置區 17"/>
          <p:cNvSpPr>
            <a:spLocks noGrp="1"/>
          </p:cNvSpPr>
          <p:nvPr>
            <p:ph type="sldNum" sz="quarter" idx="12"/>
          </p:nvPr>
        </p:nvSpPr>
        <p:spPr/>
        <p:txBody>
          <a:bodyPr/>
          <a:lstStyle>
            <a:lvl1pPr>
              <a:defRPr/>
            </a:lvl1pPr>
          </a:lstStyle>
          <a:p>
            <a:pPr>
              <a:defRPr/>
            </a:pPr>
            <a:fld id="{4D7398BE-B9CD-4542-B8D0-96D3A80B1524}" type="slidenum">
              <a:rPr lang="zh-TW" altLang="en-US"/>
              <a:pPr>
                <a:defRPr/>
              </a:pPr>
              <a:t>‹#›</a:t>
            </a:fld>
            <a:endParaRPr lang="zh-TW" altLang="en-US"/>
          </a:p>
        </p:txBody>
      </p:sp>
    </p:spTree>
    <p:extLst>
      <p:ext uri="{BB962C8B-B14F-4D97-AF65-F5344CB8AC3E}">
        <p14:creationId xmlns:p14="http://schemas.microsoft.com/office/powerpoint/2010/main" val="171354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fld id="{6527503E-E9F2-4752-B7B6-4DEC75350BD2}" type="datetime1">
              <a:rPr lang="zh-TW" altLang="en-US"/>
              <a:pPr>
                <a:defRPr/>
              </a:pPr>
              <a:t>2017/4/9</a:t>
            </a:fld>
            <a:endParaRPr lang="zh-TW" altLang="en-US"/>
          </a:p>
        </p:txBody>
      </p:sp>
      <p:sp>
        <p:nvSpPr>
          <p:cNvPr id="4"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5" name="投影片編號版面配置區 17"/>
          <p:cNvSpPr>
            <a:spLocks noGrp="1"/>
          </p:cNvSpPr>
          <p:nvPr>
            <p:ph type="sldNum" sz="quarter" idx="12"/>
          </p:nvPr>
        </p:nvSpPr>
        <p:spPr/>
        <p:txBody>
          <a:bodyPr/>
          <a:lstStyle>
            <a:lvl1pPr>
              <a:defRPr/>
            </a:lvl1pPr>
          </a:lstStyle>
          <a:p>
            <a:pPr>
              <a:defRPr/>
            </a:pPr>
            <a:fld id="{554535FA-D461-49F3-999D-592E5DD4DEF6}" type="slidenum">
              <a:rPr lang="zh-TW" altLang="en-US"/>
              <a:pPr>
                <a:defRPr/>
              </a:pPr>
              <a:t>‹#›</a:t>
            </a:fld>
            <a:endParaRPr lang="zh-TW" altLang="en-US"/>
          </a:p>
        </p:txBody>
      </p:sp>
    </p:spTree>
    <p:extLst>
      <p:ext uri="{BB962C8B-B14F-4D97-AF65-F5344CB8AC3E}">
        <p14:creationId xmlns:p14="http://schemas.microsoft.com/office/powerpoint/2010/main" val="424312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fld id="{EDC1D09F-291B-445A-A00F-B9D7EBD8E242}" type="datetime1">
              <a:rPr lang="zh-TW" altLang="en-US"/>
              <a:pPr>
                <a:defRPr/>
              </a:pPr>
              <a:t>2017/4/9</a:t>
            </a:fld>
            <a:endParaRPr lang="zh-TW" altLang="en-US"/>
          </a:p>
        </p:txBody>
      </p:sp>
      <p:sp>
        <p:nvSpPr>
          <p:cNvPr id="3"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4" name="投影片編號版面配置區 17"/>
          <p:cNvSpPr>
            <a:spLocks noGrp="1"/>
          </p:cNvSpPr>
          <p:nvPr>
            <p:ph type="sldNum" sz="quarter" idx="12"/>
          </p:nvPr>
        </p:nvSpPr>
        <p:spPr/>
        <p:txBody>
          <a:bodyPr/>
          <a:lstStyle>
            <a:lvl1pPr>
              <a:defRPr/>
            </a:lvl1pPr>
          </a:lstStyle>
          <a:p>
            <a:pPr>
              <a:defRPr/>
            </a:pPr>
            <a:fld id="{B33FEC6B-0EDA-4239-8E7A-4282E88662F3}" type="slidenum">
              <a:rPr lang="zh-TW" altLang="en-US"/>
              <a:pPr>
                <a:defRPr/>
              </a:pPr>
              <a:t>‹#›</a:t>
            </a:fld>
            <a:endParaRPr lang="zh-TW" altLang="en-US"/>
          </a:p>
        </p:txBody>
      </p:sp>
    </p:spTree>
    <p:extLst>
      <p:ext uri="{BB962C8B-B14F-4D97-AF65-F5344CB8AC3E}">
        <p14:creationId xmlns:p14="http://schemas.microsoft.com/office/powerpoint/2010/main" val="182609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fld id="{BED6E6AD-D909-4FB8-AF41-C3414E14E365}" type="datetime1">
              <a:rPr lang="zh-TW" altLang="en-US"/>
              <a:pPr>
                <a:defRPr/>
              </a:pPr>
              <a:t>2017/4/9</a:t>
            </a:fld>
            <a:endParaRPr lang="zh-TW" altLang="en-US"/>
          </a:p>
        </p:txBody>
      </p:sp>
      <p:sp>
        <p:nvSpPr>
          <p:cNvPr id="6" name="頁尾版面配置區 21"/>
          <p:cNvSpPr>
            <a:spLocks noGrp="1"/>
          </p:cNvSpPr>
          <p:nvPr>
            <p:ph type="ftr" sz="quarter" idx="11"/>
          </p:nvPr>
        </p:nvSpPr>
        <p:spPr/>
        <p:txBody>
          <a:bodyPr/>
          <a:lstStyle>
            <a:lvl1pPr>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C3EF0D4D-97A2-4F2C-98F8-943455F1E295}" type="slidenum">
              <a:rPr lang="zh-TW" altLang="en-US"/>
              <a:pPr>
                <a:defRPr/>
              </a:pPr>
              <a:t>‹#›</a:t>
            </a:fld>
            <a:endParaRPr lang="zh-TW" altLang="en-US"/>
          </a:p>
        </p:txBody>
      </p:sp>
    </p:spTree>
    <p:extLst>
      <p:ext uri="{BB962C8B-B14F-4D97-AF65-F5344CB8AC3E}">
        <p14:creationId xmlns:p14="http://schemas.microsoft.com/office/powerpoint/2010/main" val="384508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剪去並圓角化單一角落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7" name="手繪多邊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手繪多邊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pPr>
              <a:defRPr/>
            </a:pPr>
            <a:fld id="{1E11DE3F-D39E-43D0-8BE4-1C9D03FFDD83}" type="datetime1">
              <a:rPr lang="zh-TW" altLang="en-US"/>
              <a:pPr>
                <a:defRPr/>
              </a:pPr>
              <a:t>2017/4/9</a:t>
            </a:fld>
            <a:endParaRPr lang="zh-TW" altLang="en-US"/>
          </a:p>
        </p:txBody>
      </p:sp>
      <p:sp>
        <p:nvSpPr>
          <p:cNvPr id="10" name="頁尾版面配置區 5"/>
          <p:cNvSpPr>
            <a:spLocks noGrp="1"/>
          </p:cNvSpPr>
          <p:nvPr>
            <p:ph type="ftr" sz="quarter" idx="11"/>
          </p:nvPr>
        </p:nvSpPr>
        <p:spPr/>
        <p:txBody>
          <a:bodyPr/>
          <a:lstStyle>
            <a:lvl1pPr algn="l">
              <a:defRPr>
                <a:latin typeface="Arial" charset="0"/>
                <a:ea typeface="新細明體" pitchFamily="18" charset="-120"/>
              </a:defRPr>
            </a:lvl1pPr>
          </a:lstStyle>
          <a:p>
            <a:pPr>
              <a:defRPr/>
            </a:pPr>
            <a:endParaRPr lang="en-US" altLang="zh-TW"/>
          </a:p>
        </p:txBody>
      </p:sp>
      <p:sp>
        <p:nvSpPr>
          <p:cNvPr id="11" name="投影片編號版面配置區 6"/>
          <p:cNvSpPr>
            <a:spLocks noGrp="1"/>
          </p:cNvSpPr>
          <p:nvPr>
            <p:ph type="sldNum" sz="quarter" idx="12"/>
          </p:nvPr>
        </p:nvSpPr>
        <p:spPr>
          <a:xfrm>
            <a:off x="8077200" y="6356350"/>
            <a:ext cx="609600" cy="365125"/>
          </a:xfrm>
        </p:spPr>
        <p:txBody>
          <a:bodyPr/>
          <a:lstStyle>
            <a:lvl1pPr>
              <a:defRPr smtClean="0"/>
            </a:lvl1pPr>
          </a:lstStyle>
          <a:p>
            <a:pPr>
              <a:defRPr/>
            </a:pPr>
            <a:fld id="{70378734-5007-43B4-92CB-B4CAD3A3CB3F}" type="slidenum">
              <a:rPr lang="zh-TW" altLang="en-US"/>
              <a:pPr>
                <a:defRPr/>
              </a:pPr>
              <a:t>‹#›</a:t>
            </a:fld>
            <a:endParaRPr lang="zh-TW" altLang="en-US"/>
          </a:p>
        </p:txBody>
      </p:sp>
    </p:spTree>
    <p:extLst>
      <p:ext uri="{BB962C8B-B14F-4D97-AF65-F5344CB8AC3E}">
        <p14:creationId xmlns:p14="http://schemas.microsoft.com/office/powerpoint/2010/main" val="277372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1028" name="標題版面配置區 8"/>
          <p:cNvSpPr>
            <a:spLocks noGrp="1"/>
          </p:cNvSpPr>
          <p:nvPr>
            <p:ph type="title"/>
          </p:nvPr>
        </p:nvSpPr>
        <p:spPr bwMode="auto">
          <a:xfrm>
            <a:off x="457200" y="452438"/>
            <a:ext cx="8229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9" name="文字版面配置區 29"/>
          <p:cNvSpPr>
            <a:spLocks noGrp="1"/>
          </p:cNvSpPr>
          <p:nvPr>
            <p:ph type="body" idx="1"/>
          </p:nvPr>
        </p:nvSpPr>
        <p:spPr bwMode="auto">
          <a:xfrm>
            <a:off x="457200" y="1196975"/>
            <a:ext cx="82296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新細明體" pitchFamily="18" charset="-120"/>
              </a:defRPr>
            </a:lvl1pPr>
          </a:lstStyle>
          <a:p>
            <a:pPr>
              <a:defRPr/>
            </a:pPr>
            <a:fld id="{B97A7591-B259-4FEC-B848-EC8DDE4C91F4}" type="datetime1">
              <a:rPr lang="zh-TW" altLang="en-US"/>
              <a:pPr>
                <a:defRPr/>
              </a:pPr>
              <a:t>2017/4/9</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lgn="ctr" eaLnBrk="1" hangingPunct="1">
              <a:defRPr kumimoji="0" sz="1200">
                <a:solidFill>
                  <a:srgbClr val="045C75"/>
                </a:solidFill>
                <a:latin typeface="標楷體" pitchFamily="65" charset="-120"/>
                <a:ea typeface="標楷體" pitchFamily="65" charset="-120"/>
              </a:defRPr>
            </a:lvl1pPr>
          </a:lstStyle>
          <a:p>
            <a:pPr>
              <a:defRPr/>
            </a:pPr>
            <a:r>
              <a:rPr lang="en-US" altLang="zh-TW"/>
              <a:t>成功大學資訊工程系  </a:t>
            </a:r>
            <a:r>
              <a:rPr lang="en-US" altLang="zh-TW">
                <a:latin typeface="Arial" charset="0"/>
              </a:rPr>
              <a:t>CIAL</a:t>
            </a:r>
            <a:r>
              <a:rPr lang="en-US" altLang="zh-TW"/>
              <a:t> 實驗室</a:t>
            </a:r>
          </a:p>
          <a:p>
            <a:pPr>
              <a:defRPr/>
            </a:pPr>
            <a:endParaRPr lang="en-US" altLang="zh-TW"/>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sz="1200" smtClean="0">
                <a:solidFill>
                  <a:srgbClr val="045C75"/>
                </a:solidFill>
              </a:defRPr>
            </a:lvl1pPr>
          </a:lstStyle>
          <a:p>
            <a:pPr>
              <a:defRPr/>
            </a:pPr>
            <a:fld id="{0492171E-6F55-4E84-876D-AEF72C17D621}" type="slidenum">
              <a:rPr lang="zh-TW" altLang="en-US"/>
              <a:pPr>
                <a:defRPr/>
              </a:pPr>
              <a:t>‹#›</a:t>
            </a:fld>
            <a:endParaRPr lang="zh-TW" altLang="en-US"/>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grpSp>
    </p:spTree>
  </p:cSld>
  <p:clrMap bg1="lt1" tx1="dk1" bg2="lt2" tx2="dk2" accent1="accent1" accent2="accent2" accent3="accent3" accent4="accent4" accent5="accent5" accent6="accent6" hlink="hlink" folHlink="folHlink"/>
  <p:sldLayoutIdLst>
    <p:sldLayoutId id="2147483845" r:id="rId1"/>
    <p:sldLayoutId id="2147483835" r:id="rId2"/>
    <p:sldLayoutId id="2147483846" r:id="rId3"/>
    <p:sldLayoutId id="2147483836" r:id="rId4"/>
    <p:sldLayoutId id="2147483837" r:id="rId5"/>
    <p:sldLayoutId id="2147483838" r:id="rId6"/>
    <p:sldLayoutId id="2147483839" r:id="rId7"/>
    <p:sldLayoutId id="2147483840" r:id="rId8"/>
    <p:sldLayoutId id="2147483847" r:id="rId9"/>
    <p:sldLayoutId id="2147483841" r:id="rId10"/>
    <p:sldLayoutId id="2147483842" r:id="rId11"/>
    <p:sldLayoutId id="2147483843" r:id="rId12"/>
    <p:sldLayoutId id="2147483844" r:id="rId13"/>
    <p:sldLayoutId id="2147483848" r:id="rId14"/>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35079;&#35069;%20-BSOB%20&#25237;&#24433;&#29255;-1%20-edited.ppt#-1,51,&#25237;&#24433;&#29255; 5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6.wmf"/><Relationship Id="rId3" Type="http://schemas.openxmlformats.org/officeDocument/2006/relationships/notesSlide" Target="../notesSlides/notesSlide60.xml"/><Relationship Id="rId7" Type="http://schemas.openxmlformats.org/officeDocument/2006/relationships/image" Target="../media/image23.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4.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1.wmf"/><Relationship Id="rId3" Type="http://schemas.openxmlformats.org/officeDocument/2006/relationships/notesSlide" Target="../notesSlides/notesSlide61.xml"/><Relationship Id="rId7" Type="http://schemas.openxmlformats.org/officeDocument/2006/relationships/image" Target="../media/image28.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9.wmf"/><Relationship Id="rId14" Type="http://schemas.openxmlformats.org/officeDocument/2006/relationships/oleObject" Target="../embeddings/oleObject12.bin"/></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hyperlink" Target="4.Openflow.pptx" TargetMode="Externa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hyperlink" Target="Thesis_&#31777;&#20806;&#24421;_v5.pptx" TargetMode="Externa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hyperlink" Target="Bit%20Vector%20Encoding%20for%20ranges-2014-12-11.ppt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2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4B6DBC5D-5C84-4C55-AE60-CD3E56816900}" type="slidenum">
              <a:rPr lang="zh-TW" altLang="en-US" sz="1200">
                <a:solidFill>
                  <a:srgbClr val="D1EAEE"/>
                </a:solidFill>
                <a:latin typeface="Arial" panose="020B0604020202020204" pitchFamily="34" charset="0"/>
              </a:rPr>
              <a:pPr>
                <a:spcBef>
                  <a:spcPct val="0"/>
                </a:spcBef>
                <a:buClrTx/>
                <a:buSzTx/>
                <a:buFontTx/>
                <a:buNone/>
              </a:pPr>
              <a:t>1</a:t>
            </a:fld>
            <a:endParaRPr lang="zh-TW" altLang="en-US" sz="1200">
              <a:solidFill>
                <a:srgbClr val="D1EAEE"/>
              </a:solidFill>
              <a:latin typeface="Arial" panose="020B0604020202020204" pitchFamily="34" charset="0"/>
            </a:endParaRPr>
          </a:p>
        </p:txBody>
      </p:sp>
      <p:sp>
        <p:nvSpPr>
          <p:cNvPr id="7171" name="副標題 2"/>
          <p:cNvSpPr>
            <a:spLocks noGrp="1"/>
          </p:cNvSpPr>
          <p:nvPr>
            <p:ph type="subTitle" idx="1"/>
          </p:nvPr>
        </p:nvSpPr>
        <p:spPr>
          <a:xfrm>
            <a:off x="522288" y="1089025"/>
            <a:ext cx="8054975" cy="5076825"/>
          </a:xfrm>
        </p:spPr>
        <p:txBody>
          <a:bodyPr/>
          <a:lstStyle/>
          <a:p>
            <a:pPr marR="0" algn="ctr" eaLnBrk="1" hangingPunct="1"/>
            <a:r>
              <a:rPr lang="en-US" altLang="zh-TW" sz="4400" smtClean="0"/>
              <a:t>Design of High Performance Internet Routers </a:t>
            </a:r>
          </a:p>
          <a:p>
            <a:pPr marR="0" algn="ctr" eaLnBrk="1" hangingPunct="1"/>
            <a:r>
              <a:rPr lang="en-US" altLang="zh-TW" sz="4400" smtClean="0"/>
              <a:t>(</a:t>
            </a:r>
            <a:r>
              <a:rPr lang="zh-TW" altLang="en-US" sz="4400" smtClean="0"/>
              <a:t>高效能網際網路路由器設計</a:t>
            </a:r>
            <a:r>
              <a:rPr lang="en-US" altLang="zh-TW" sz="4400" smtClean="0"/>
              <a:t>)</a:t>
            </a:r>
          </a:p>
          <a:p>
            <a:pPr marR="0" algn="ctr" eaLnBrk="1" hangingPunct="1"/>
            <a:endParaRPr lang="zh-TW" altLang="en-US" b="1" smtClean="0">
              <a:ea typeface="標楷體" panose="03000509000000000000" pitchFamily="65" charset="-120"/>
            </a:endParaRPr>
          </a:p>
          <a:p>
            <a:pPr marR="0" algn="ctr" eaLnBrk="1" hangingPunct="1"/>
            <a:r>
              <a:rPr lang="zh-TW" altLang="en-US" b="1" smtClean="0">
                <a:ea typeface="標楷體" panose="03000509000000000000" pitchFamily="65" charset="-120"/>
              </a:rPr>
              <a:t>張 燕 光</a:t>
            </a:r>
          </a:p>
          <a:p>
            <a:pPr marR="0" algn="ctr" eaLnBrk="1" hangingPunct="1"/>
            <a:r>
              <a:rPr lang="zh-TW" altLang="en-US" smtClean="0">
                <a:ea typeface="標楷體" panose="03000509000000000000" pitchFamily="65" charset="-120"/>
              </a:rPr>
              <a:t>資訊工程學系</a:t>
            </a:r>
            <a:endParaRPr lang="zh-TW" altLang="en-US" sz="2800" smtClean="0">
              <a:ea typeface="標楷體" panose="03000509000000000000" pitchFamily="65" charset="-120"/>
            </a:endParaRPr>
          </a:p>
          <a:p>
            <a:pPr marR="0" algn="ctr"/>
            <a:r>
              <a:rPr lang="en-US" altLang="zh-TW" sz="2500" smtClean="0"/>
              <a:t>Dept. of Computer Science &amp; Information Engineering,</a:t>
            </a:r>
          </a:p>
          <a:p>
            <a:pPr marR="0" algn="ctr"/>
            <a:r>
              <a:rPr lang="zh-TW" altLang="en-US" smtClean="0">
                <a:ea typeface="標楷體" panose="03000509000000000000" pitchFamily="65" charset="-120"/>
              </a:rPr>
              <a:t>國立成功大學</a:t>
            </a:r>
            <a:endParaRPr lang="en-US" altLang="zh-TW" sz="2500" smtClean="0"/>
          </a:p>
          <a:p>
            <a:pPr marR="0" algn="ctr"/>
            <a:r>
              <a:rPr lang="en-US" altLang="zh-TW" sz="2500" smtClean="0"/>
              <a:t>National Cheng Kung University</a:t>
            </a:r>
            <a:endParaRPr lang="zh-TW" altLang="zh-TW" sz="2500" smtClean="0"/>
          </a:p>
        </p:txBody>
      </p:sp>
      <p:sp>
        <p:nvSpPr>
          <p:cNvPr id="4" name="副標題 2"/>
          <p:cNvSpPr txBox="1">
            <a:spLocks/>
          </p:cNvSpPr>
          <p:nvPr/>
        </p:nvSpPr>
        <p:spPr bwMode="auto">
          <a:xfrm>
            <a:off x="1581150" y="4938713"/>
            <a:ext cx="6715125" cy="852487"/>
          </a:xfrm>
          <a:prstGeom prst="rect">
            <a:avLst/>
          </a:prstGeom>
          <a:noFill/>
          <a:ln w="9525">
            <a:noFill/>
            <a:miter lim="800000"/>
            <a:headEnd/>
            <a:tailEnd/>
          </a:ln>
        </p:spPr>
        <p:txBody>
          <a:bodyPr tIns="0" rIns="45720" bIns="0" anchor="b">
            <a:normAutofit/>
          </a:bodyPr>
          <a:lstStyle/>
          <a:p>
            <a:pPr algn="r" eaLnBrk="1" hangingPunct="1">
              <a:spcBef>
                <a:spcPct val="20000"/>
              </a:spcBef>
              <a:buClr>
                <a:schemeClr val="accent1"/>
              </a:buClr>
              <a:buSzPct val="80000"/>
              <a:buFont typeface="Arial" charset="0"/>
              <a:buNone/>
              <a:defRPr/>
            </a:pPr>
            <a:endParaRPr kumimoji="0" lang="zh-TW" altLang="en-US" sz="2000" dirty="0">
              <a:latin typeface="+mn-lt"/>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頁尾版面配置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25603"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8937ED29-F9C7-44C4-93E5-816BB899C6C4}" type="slidenum">
              <a:rPr lang="zh-TW" altLang="en-US" sz="1200">
                <a:solidFill>
                  <a:srgbClr val="045C75"/>
                </a:solidFill>
                <a:latin typeface="Arial" panose="020B0604020202020204" pitchFamily="34" charset="0"/>
              </a:rPr>
              <a:pPr>
                <a:spcBef>
                  <a:spcPct val="0"/>
                </a:spcBef>
                <a:buClrTx/>
                <a:buSzTx/>
                <a:buFontTx/>
                <a:buNone/>
              </a:pPr>
              <a:t>10</a:t>
            </a:fld>
            <a:endParaRPr lang="zh-TW" altLang="en-US" sz="1200">
              <a:solidFill>
                <a:srgbClr val="045C75"/>
              </a:solidFill>
              <a:latin typeface="Arial" panose="020B0604020202020204" pitchFamily="34" charset="0"/>
            </a:endParaRPr>
          </a:p>
        </p:txBody>
      </p:sp>
      <p:sp>
        <p:nvSpPr>
          <p:cNvPr id="25604" name="Rectangle 2"/>
          <p:cNvSpPr>
            <a:spLocks noGrp="1"/>
          </p:cNvSpPr>
          <p:nvPr>
            <p:ph type="ctrTitle"/>
          </p:nvPr>
        </p:nvSpPr>
        <p:spPr/>
        <p:txBody>
          <a:bodyPr/>
          <a:lstStyle/>
          <a:p>
            <a:pPr algn="ctr">
              <a:lnSpc>
                <a:spcPct val="80000"/>
              </a:lnSpc>
            </a:pPr>
            <a:r>
              <a:rPr lang="en-US" altLang="zh-TW" b="1" smtClean="0">
                <a:solidFill>
                  <a:schemeClr val="tx1"/>
                </a:solidFill>
              </a:rPr>
              <a:t>Data Structures for </a:t>
            </a:r>
            <a:br>
              <a:rPr lang="en-US" altLang="zh-TW" b="1" smtClean="0">
                <a:solidFill>
                  <a:schemeClr val="tx1"/>
                </a:solidFill>
              </a:rPr>
            </a:br>
            <a:r>
              <a:rPr lang="en-US" altLang="zh-TW" b="1" smtClean="0">
                <a:solidFill>
                  <a:schemeClr val="tx1"/>
                </a:solidFill>
              </a:rPr>
              <a:t>IP lookups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2765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EE2A3720-2D0B-4CC7-879F-96785D6085F5}" type="slidenum">
              <a:rPr lang="zh-TW" altLang="en-US" sz="1200">
                <a:solidFill>
                  <a:srgbClr val="045C75"/>
                </a:solidFill>
                <a:latin typeface="Arial" panose="020B0604020202020204" pitchFamily="34" charset="0"/>
              </a:rPr>
              <a:pPr>
                <a:spcBef>
                  <a:spcPct val="0"/>
                </a:spcBef>
                <a:buClrTx/>
                <a:buSzTx/>
                <a:buFontTx/>
                <a:buNone/>
              </a:pPr>
              <a:t>11</a:t>
            </a:fld>
            <a:endParaRPr lang="zh-TW" altLang="en-US" sz="1200">
              <a:solidFill>
                <a:srgbClr val="045C75"/>
              </a:solidFill>
              <a:latin typeface="Arial" panose="020B0604020202020204" pitchFamily="34" charset="0"/>
            </a:endParaRPr>
          </a:p>
        </p:txBody>
      </p:sp>
      <p:sp>
        <p:nvSpPr>
          <p:cNvPr id="27652" name="Rectangle 2"/>
          <p:cNvSpPr>
            <a:spLocks noGrp="1"/>
          </p:cNvSpPr>
          <p:nvPr>
            <p:ph type="title"/>
          </p:nvPr>
        </p:nvSpPr>
        <p:spPr/>
        <p:txBody>
          <a:bodyPr/>
          <a:lstStyle/>
          <a:p>
            <a:r>
              <a:rPr lang="en-US" altLang="zh-TW" sz="4600" b="1" smtClean="0"/>
              <a:t>Prefix properties</a:t>
            </a:r>
          </a:p>
        </p:txBody>
      </p:sp>
      <p:sp>
        <p:nvSpPr>
          <p:cNvPr id="27653" name="Rectangle 3"/>
          <p:cNvSpPr>
            <a:spLocks noGrp="1"/>
          </p:cNvSpPr>
          <p:nvPr>
            <p:ph type="body" idx="1"/>
          </p:nvPr>
        </p:nvSpPr>
        <p:spPr>
          <a:noFill/>
        </p:spPr>
        <p:txBody>
          <a:bodyPr rIns="0"/>
          <a:lstStyle/>
          <a:p>
            <a:pPr>
              <a:lnSpc>
                <a:spcPct val="90000"/>
              </a:lnSpc>
            </a:pPr>
            <a:r>
              <a:rPr lang="en-US" altLang="zh-TW" i="1" dirty="0" smtClean="0">
                <a:solidFill>
                  <a:schemeClr val="hlink"/>
                </a:solidFill>
              </a:rPr>
              <a:t>Disjoint prefixes</a:t>
            </a:r>
            <a:r>
              <a:rPr lang="en-US" altLang="zh-TW" dirty="0" smtClean="0"/>
              <a:t>: </a:t>
            </a:r>
          </a:p>
          <a:p>
            <a:pPr lvl="1">
              <a:lnSpc>
                <a:spcPct val="90000"/>
              </a:lnSpc>
            </a:pPr>
            <a:r>
              <a:rPr lang="en-US" altLang="zh-TW" dirty="0" smtClean="0"/>
              <a:t>Two prefixes are said to be </a:t>
            </a:r>
            <a:r>
              <a:rPr lang="en-US" altLang="zh-TW" dirty="0" smtClean="0">
                <a:solidFill>
                  <a:srgbClr val="CC6600"/>
                </a:solidFill>
              </a:rPr>
              <a:t>disjoint</a:t>
            </a:r>
            <a:r>
              <a:rPr lang="en-US" altLang="zh-TW" dirty="0" smtClean="0"/>
              <a:t> if they do not share any address. </a:t>
            </a:r>
          </a:p>
          <a:p>
            <a:pPr>
              <a:lnSpc>
                <a:spcPct val="90000"/>
              </a:lnSpc>
            </a:pPr>
            <a:r>
              <a:rPr lang="en-US" altLang="zh-TW" i="1" dirty="0" smtClean="0">
                <a:solidFill>
                  <a:schemeClr val="hlink"/>
                </a:solidFill>
              </a:rPr>
              <a:t>Prefix enclosure</a:t>
            </a:r>
            <a:r>
              <a:rPr lang="en-US" altLang="zh-TW" dirty="0" smtClean="0"/>
              <a:t>: </a:t>
            </a:r>
          </a:p>
          <a:p>
            <a:pPr lvl="1">
              <a:lnSpc>
                <a:spcPct val="90000"/>
              </a:lnSpc>
            </a:pPr>
            <a:r>
              <a:rPr lang="en-US" altLang="zh-TW" i="1" dirty="0" smtClean="0"/>
              <a:t>A</a:t>
            </a:r>
            <a:r>
              <a:rPr lang="en-US" altLang="zh-TW" dirty="0" smtClean="0"/>
              <a:t> = </a:t>
            </a:r>
            <a:r>
              <a:rPr lang="en-US" altLang="zh-TW" b="1" i="1" dirty="0" smtClean="0">
                <a:latin typeface="Times New Roman" panose="02020603050405020304" pitchFamily="18" charset="0"/>
              </a:rPr>
              <a:t>b</a:t>
            </a:r>
            <a:r>
              <a:rPr lang="en-US" altLang="zh-TW" b="1" i="1" baseline="-25000" dirty="0" smtClean="0">
                <a:latin typeface="Times New Roman" panose="02020603050405020304" pitchFamily="18" charset="0"/>
              </a:rPr>
              <a:t>n</a:t>
            </a:r>
            <a:r>
              <a:rPr lang="en-US" altLang="zh-TW" b="1" baseline="-25000" dirty="0" smtClean="0">
                <a:latin typeface="Times New Roman" panose="02020603050405020304" pitchFamily="18" charset="0"/>
              </a:rPr>
              <a:t>-1</a:t>
            </a:r>
            <a:r>
              <a:rPr lang="en-US" altLang="zh-TW" b="1" dirty="0" smtClean="0">
                <a:latin typeface="Times New Roman" panose="02020603050405020304" pitchFamily="18" charset="0"/>
              </a:rPr>
              <a:t>…</a:t>
            </a:r>
            <a:r>
              <a:rPr lang="en-US" altLang="zh-TW" b="1" i="1" dirty="0" err="1" smtClean="0">
                <a:latin typeface="Times New Roman" panose="02020603050405020304" pitchFamily="18" charset="0"/>
              </a:rPr>
              <a:t>b</a:t>
            </a:r>
            <a:r>
              <a:rPr lang="en-US" altLang="zh-TW" b="1" i="1" baseline="-25000" dirty="0" err="1" smtClean="0">
                <a:latin typeface="Times New Roman" panose="02020603050405020304" pitchFamily="18" charset="0"/>
              </a:rPr>
              <a:t>j</a:t>
            </a:r>
            <a:r>
              <a:rPr lang="en-US" altLang="zh-TW" b="1" dirty="0" smtClean="0">
                <a:latin typeface="Times New Roman" panose="02020603050405020304" pitchFamily="18" charset="0"/>
              </a:rPr>
              <a:t>…</a:t>
            </a:r>
            <a:r>
              <a:rPr lang="en-US" altLang="zh-TW" b="1" i="1" dirty="0" smtClean="0">
                <a:latin typeface="Times New Roman" panose="02020603050405020304" pitchFamily="18" charset="0"/>
              </a:rPr>
              <a:t>b</a:t>
            </a:r>
            <a:r>
              <a:rPr lang="en-US" altLang="zh-TW" b="1" i="1" baseline="-25000" dirty="0" smtClean="0">
                <a:latin typeface="Times New Roman" panose="02020603050405020304" pitchFamily="18" charset="0"/>
              </a:rPr>
              <a:t>i</a:t>
            </a:r>
            <a:r>
              <a:rPr lang="en-US" altLang="zh-TW" dirty="0" smtClean="0"/>
              <a:t>* and </a:t>
            </a:r>
            <a:r>
              <a:rPr lang="en-US" altLang="zh-TW" i="1" dirty="0" smtClean="0"/>
              <a:t>B</a:t>
            </a:r>
            <a:r>
              <a:rPr lang="en-US" altLang="zh-TW" dirty="0" smtClean="0"/>
              <a:t> = </a:t>
            </a:r>
            <a:r>
              <a:rPr lang="en-US" altLang="zh-TW" b="1" i="1" dirty="0" smtClean="0">
                <a:latin typeface="Times New Roman" panose="02020603050405020304" pitchFamily="18" charset="0"/>
              </a:rPr>
              <a:t>b</a:t>
            </a:r>
            <a:r>
              <a:rPr lang="en-US" altLang="zh-TW" b="1" i="1" baseline="-25000" dirty="0" smtClean="0">
                <a:latin typeface="Times New Roman" panose="02020603050405020304" pitchFamily="18" charset="0"/>
              </a:rPr>
              <a:t>n</a:t>
            </a:r>
            <a:r>
              <a:rPr lang="en-US" altLang="zh-TW" b="1" baseline="-25000" dirty="0" smtClean="0">
                <a:latin typeface="Times New Roman" panose="02020603050405020304" pitchFamily="18" charset="0"/>
              </a:rPr>
              <a:t>-1</a:t>
            </a:r>
            <a:r>
              <a:rPr lang="en-US" altLang="zh-TW" b="1" dirty="0" smtClean="0">
                <a:latin typeface="Times New Roman" panose="02020603050405020304" pitchFamily="18" charset="0"/>
              </a:rPr>
              <a:t>…</a:t>
            </a:r>
            <a:r>
              <a:rPr lang="en-US" altLang="zh-TW" b="1" i="1" dirty="0" err="1" smtClean="0">
                <a:latin typeface="Times New Roman" panose="02020603050405020304" pitchFamily="18" charset="0"/>
              </a:rPr>
              <a:t>b</a:t>
            </a:r>
            <a:r>
              <a:rPr lang="en-US" altLang="zh-TW" b="1" i="1" baseline="-25000" dirty="0" err="1" smtClean="0">
                <a:latin typeface="Times New Roman" panose="02020603050405020304" pitchFamily="18" charset="0"/>
              </a:rPr>
              <a:t>j</a:t>
            </a:r>
            <a:r>
              <a:rPr lang="en-US" altLang="zh-TW" dirty="0" smtClean="0"/>
              <a:t>* and j &gt; </a:t>
            </a:r>
            <a:r>
              <a:rPr lang="en-US" altLang="zh-TW" dirty="0" err="1" smtClean="0"/>
              <a:t>i</a:t>
            </a:r>
            <a:r>
              <a:rPr lang="en-US" altLang="zh-TW" dirty="0" smtClean="0"/>
              <a:t>. </a:t>
            </a:r>
          </a:p>
          <a:p>
            <a:pPr lvl="1">
              <a:lnSpc>
                <a:spcPct val="90000"/>
              </a:lnSpc>
            </a:pPr>
            <a:r>
              <a:rPr lang="en-US" altLang="zh-TW" dirty="0" smtClean="0"/>
              <a:t>Prefix </a:t>
            </a:r>
            <a:r>
              <a:rPr lang="en-US" altLang="zh-TW" i="1" dirty="0" smtClean="0"/>
              <a:t>A</a:t>
            </a:r>
            <a:r>
              <a:rPr lang="en-US" altLang="zh-TW" dirty="0" smtClean="0"/>
              <a:t> is enclosed by </a:t>
            </a:r>
            <a:r>
              <a:rPr lang="en-US" altLang="zh-TW" i="1" dirty="0" smtClean="0"/>
              <a:t>B</a:t>
            </a:r>
            <a:r>
              <a:rPr lang="en-US" altLang="zh-TW" dirty="0" smtClean="0"/>
              <a:t> (</a:t>
            </a:r>
            <a:r>
              <a:rPr lang="en-US" altLang="zh-TW" i="1" dirty="0" smtClean="0"/>
              <a:t>B</a:t>
            </a:r>
            <a:r>
              <a:rPr lang="en-US" altLang="zh-TW" dirty="0" smtClean="0"/>
              <a:t> </a:t>
            </a:r>
            <a:r>
              <a:rPr lang="en-US" altLang="zh-TW" dirty="0" smtClean="0">
                <a:sym typeface="Symbol" panose="05050102010706020507" pitchFamily="18" charset="2"/>
              </a:rPr>
              <a:t></a:t>
            </a:r>
            <a:r>
              <a:rPr lang="en-US" altLang="zh-TW" dirty="0" smtClean="0"/>
              <a:t> </a:t>
            </a:r>
            <a:r>
              <a:rPr lang="en-US" altLang="zh-TW" i="1" dirty="0" smtClean="0"/>
              <a:t>A</a:t>
            </a:r>
            <a:r>
              <a:rPr lang="en-US" altLang="zh-TW" dirty="0" smtClean="0"/>
              <a:t>) since the IP address space covered by </a:t>
            </a:r>
            <a:r>
              <a:rPr lang="en-US" altLang="zh-TW" i="1" dirty="0" smtClean="0"/>
              <a:t>A</a:t>
            </a:r>
            <a:r>
              <a:rPr lang="en-US" altLang="zh-TW" dirty="0" smtClean="0"/>
              <a:t> is a subset of that covered by </a:t>
            </a:r>
            <a:r>
              <a:rPr lang="en-US" altLang="zh-TW" i="1" dirty="0" smtClean="0"/>
              <a:t>B</a:t>
            </a:r>
            <a:r>
              <a:rPr lang="en-US" altLang="zh-TW" dirty="0" smtClean="0"/>
              <a:t>, where </a:t>
            </a:r>
            <a:r>
              <a:rPr lang="en-US" altLang="zh-TW" dirty="0" smtClean="0">
                <a:sym typeface="Symbol" panose="05050102010706020507" pitchFamily="18" charset="2"/>
              </a:rPr>
              <a:t></a:t>
            </a:r>
            <a:r>
              <a:rPr lang="en-US" altLang="zh-TW" dirty="0" smtClean="0"/>
              <a:t> is the enclosure operator.</a:t>
            </a:r>
          </a:p>
          <a:p>
            <a:pPr lvl="1">
              <a:lnSpc>
                <a:spcPct val="90000"/>
              </a:lnSpc>
            </a:pPr>
            <a:r>
              <a:rPr lang="en-US" altLang="zh-TW" i="1" dirty="0" smtClean="0"/>
              <a:t>A</a:t>
            </a:r>
            <a:r>
              <a:rPr lang="en-US" altLang="zh-TW" dirty="0" smtClean="0"/>
              <a:t> special case of overlapping.</a:t>
            </a:r>
          </a:p>
          <a:p>
            <a:pPr>
              <a:lnSpc>
                <a:spcPct val="90000"/>
              </a:lnSpc>
            </a:pPr>
            <a:r>
              <a:rPr lang="en-US" altLang="zh-TW" i="1" dirty="0" smtClean="0">
                <a:solidFill>
                  <a:schemeClr val="hlink"/>
                </a:solidFill>
              </a:rPr>
              <a:t>Prefix comparison</a:t>
            </a:r>
            <a:endParaRPr lang="en-US" altLang="zh-TW" dirty="0" smtClean="0">
              <a:solidFill>
                <a:schemeClr val="hlink"/>
              </a:solidFill>
            </a:endParaRPr>
          </a:p>
          <a:p>
            <a:pPr lvl="1">
              <a:lnSpc>
                <a:spcPct val="90000"/>
              </a:lnSpc>
            </a:pPr>
            <a:r>
              <a:rPr lang="en-US" altLang="zh-TW" dirty="0" smtClean="0"/>
              <a:t>The inequality 0 &lt; * &lt; 1 is used to compare two prefixes in the ternary representation of prefixes.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2969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40C3ACE3-8A33-4785-9E33-34371A9EE8B3}" type="slidenum">
              <a:rPr lang="zh-TW" altLang="en-US" sz="1200">
                <a:solidFill>
                  <a:srgbClr val="045C75"/>
                </a:solidFill>
                <a:latin typeface="Arial" panose="020B0604020202020204" pitchFamily="34" charset="0"/>
              </a:rPr>
              <a:pPr>
                <a:spcBef>
                  <a:spcPct val="0"/>
                </a:spcBef>
                <a:buClrTx/>
                <a:buSzTx/>
                <a:buFontTx/>
                <a:buNone/>
              </a:pPr>
              <a:t>12</a:t>
            </a:fld>
            <a:endParaRPr lang="zh-TW" altLang="en-US" sz="1200">
              <a:solidFill>
                <a:srgbClr val="045C75"/>
              </a:solidFill>
              <a:latin typeface="Arial" panose="020B0604020202020204" pitchFamily="34" charset="0"/>
            </a:endParaRPr>
          </a:p>
        </p:txBody>
      </p:sp>
      <p:sp>
        <p:nvSpPr>
          <p:cNvPr id="29700" name="Rectangle 2"/>
          <p:cNvSpPr>
            <a:spLocks noGrp="1"/>
          </p:cNvSpPr>
          <p:nvPr>
            <p:ph type="title"/>
          </p:nvPr>
        </p:nvSpPr>
        <p:spPr/>
        <p:txBody>
          <a:bodyPr/>
          <a:lstStyle/>
          <a:p>
            <a:r>
              <a:rPr lang="en-US" altLang="zh-TW" sz="4600" b="1" smtClean="0"/>
              <a:t>Prefix properties</a:t>
            </a:r>
          </a:p>
        </p:txBody>
      </p:sp>
      <p:sp>
        <p:nvSpPr>
          <p:cNvPr id="29701" name="Rectangle 3"/>
          <p:cNvSpPr>
            <a:spLocks noGrp="1"/>
          </p:cNvSpPr>
          <p:nvPr>
            <p:ph type="body" idx="1"/>
          </p:nvPr>
        </p:nvSpPr>
        <p:spPr>
          <a:xfrm>
            <a:off x="457200" y="1196975"/>
            <a:ext cx="8229600" cy="2424113"/>
          </a:xfrm>
          <a:noFill/>
        </p:spPr>
        <p:txBody>
          <a:bodyPr rIns="0"/>
          <a:lstStyle/>
          <a:p>
            <a:r>
              <a:rPr lang="en-US" altLang="zh-TW" i="1" smtClean="0">
                <a:solidFill>
                  <a:schemeClr val="hlink"/>
                </a:solidFill>
              </a:rPr>
              <a:t>The most specific prefixes (MSP)</a:t>
            </a:r>
            <a:r>
              <a:rPr lang="en-US" altLang="zh-TW" smtClean="0"/>
              <a:t>: </a:t>
            </a:r>
          </a:p>
          <a:p>
            <a:pPr lvl="1"/>
            <a:r>
              <a:rPr lang="en-US" altLang="zh-TW" smtClean="0"/>
              <a:t>The prefixes that do not cover any others. </a:t>
            </a:r>
          </a:p>
          <a:p>
            <a:pPr lvl="1"/>
            <a:r>
              <a:rPr lang="en-US" altLang="zh-TW" smtClean="0"/>
              <a:t>Disjoint, so can be put in an array for binary search</a:t>
            </a:r>
          </a:p>
          <a:p>
            <a:r>
              <a:rPr lang="en-US" altLang="zh-TW" smtClean="0"/>
              <a:t>Grouping prefixes in layers based on MSP.</a:t>
            </a:r>
          </a:p>
          <a:p>
            <a:pPr lvl="1"/>
            <a:r>
              <a:rPr lang="en-US" altLang="zh-TW" smtClean="0"/>
              <a:t>6-7 layers for IPv4 tables</a:t>
            </a:r>
          </a:p>
          <a:p>
            <a:endParaRPr lang="zh-TW" altLang="en-US" smtClean="0"/>
          </a:p>
        </p:txBody>
      </p:sp>
      <p:grpSp>
        <p:nvGrpSpPr>
          <p:cNvPr id="29702" name="Group 4"/>
          <p:cNvGrpSpPr>
            <a:grpSpLocks/>
          </p:cNvGrpSpPr>
          <p:nvPr/>
        </p:nvGrpSpPr>
        <p:grpSpPr bwMode="auto">
          <a:xfrm>
            <a:off x="1116013" y="4832350"/>
            <a:ext cx="368300" cy="981075"/>
            <a:chOff x="2694" y="7664"/>
            <a:chExt cx="341" cy="908"/>
          </a:xfrm>
        </p:grpSpPr>
        <p:sp>
          <p:nvSpPr>
            <p:cNvPr id="29836" name="Line 5"/>
            <p:cNvSpPr>
              <a:spLocks noChangeShapeType="1"/>
            </p:cNvSpPr>
            <p:nvPr/>
          </p:nvSpPr>
          <p:spPr bwMode="auto">
            <a:xfrm rot="300000">
              <a:off x="2858" y="7995"/>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837" name="Group 6"/>
            <p:cNvGrpSpPr>
              <a:grpSpLocks/>
            </p:cNvGrpSpPr>
            <p:nvPr/>
          </p:nvGrpSpPr>
          <p:grpSpPr bwMode="auto">
            <a:xfrm>
              <a:off x="2694" y="8232"/>
              <a:ext cx="341" cy="340"/>
              <a:chOff x="7930" y="5936"/>
              <a:chExt cx="341" cy="340"/>
            </a:xfrm>
          </p:grpSpPr>
          <p:sp>
            <p:nvSpPr>
              <p:cNvPr id="29841" name="Oval 7"/>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42" name="Text Box 8"/>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838" name="Group 9"/>
            <p:cNvGrpSpPr>
              <a:grpSpLocks/>
            </p:cNvGrpSpPr>
            <p:nvPr/>
          </p:nvGrpSpPr>
          <p:grpSpPr bwMode="auto">
            <a:xfrm>
              <a:off x="2694" y="7664"/>
              <a:ext cx="341" cy="340"/>
              <a:chOff x="7930" y="5936"/>
              <a:chExt cx="341" cy="340"/>
            </a:xfrm>
          </p:grpSpPr>
          <p:sp>
            <p:nvSpPr>
              <p:cNvPr id="29839" name="Oval 10"/>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40" name="Text Box 11"/>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2</a:t>
                </a:r>
                <a:endParaRPr lang="en-US" altLang="zh-TW" sz="2000">
                  <a:latin typeface="Arial" panose="020B0604020202020204" pitchFamily="34" charset="0"/>
                </a:endParaRPr>
              </a:p>
            </p:txBody>
          </p:sp>
        </p:grpSp>
      </p:grpSp>
      <p:grpSp>
        <p:nvGrpSpPr>
          <p:cNvPr id="29703" name="Group 12"/>
          <p:cNvGrpSpPr>
            <a:grpSpLocks/>
          </p:cNvGrpSpPr>
          <p:nvPr/>
        </p:nvGrpSpPr>
        <p:grpSpPr bwMode="auto">
          <a:xfrm>
            <a:off x="1765300" y="4265613"/>
            <a:ext cx="869950" cy="1547812"/>
            <a:chOff x="2536" y="7232"/>
            <a:chExt cx="805" cy="1432"/>
          </a:xfrm>
        </p:grpSpPr>
        <p:sp>
          <p:nvSpPr>
            <p:cNvPr id="29819" name="Line 13"/>
            <p:cNvSpPr>
              <a:spLocks noChangeShapeType="1"/>
            </p:cNvSpPr>
            <p:nvPr/>
          </p:nvSpPr>
          <p:spPr bwMode="auto">
            <a:xfrm rot="300000" flipH="1">
              <a:off x="2745" y="7495"/>
              <a:ext cx="262" cy="8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820" name="Line 14"/>
            <p:cNvSpPr>
              <a:spLocks noChangeShapeType="1"/>
            </p:cNvSpPr>
            <p:nvPr/>
          </p:nvSpPr>
          <p:spPr bwMode="auto">
            <a:xfrm rot="300000">
              <a:off x="3162" y="7564"/>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821" name="Group 15"/>
            <p:cNvGrpSpPr>
              <a:grpSpLocks/>
            </p:cNvGrpSpPr>
            <p:nvPr/>
          </p:nvGrpSpPr>
          <p:grpSpPr bwMode="auto">
            <a:xfrm>
              <a:off x="2998" y="7232"/>
              <a:ext cx="341" cy="340"/>
              <a:chOff x="7930" y="5936"/>
              <a:chExt cx="341" cy="340"/>
            </a:xfrm>
          </p:grpSpPr>
          <p:sp>
            <p:nvSpPr>
              <p:cNvPr id="29834" name="Oval 16"/>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35" name="Text Box 17"/>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3</a:t>
                </a:r>
                <a:endParaRPr lang="en-US" altLang="zh-TW" sz="2000">
                  <a:latin typeface="Arial" panose="020B0604020202020204" pitchFamily="34" charset="0"/>
                </a:endParaRPr>
              </a:p>
            </p:txBody>
          </p:sp>
        </p:grpSp>
        <p:grpSp>
          <p:nvGrpSpPr>
            <p:cNvPr id="29822" name="Group 18"/>
            <p:cNvGrpSpPr>
              <a:grpSpLocks/>
            </p:cNvGrpSpPr>
            <p:nvPr/>
          </p:nvGrpSpPr>
          <p:grpSpPr bwMode="auto">
            <a:xfrm>
              <a:off x="2536" y="7756"/>
              <a:ext cx="805" cy="908"/>
              <a:chOff x="1650" y="7740"/>
              <a:chExt cx="805" cy="908"/>
            </a:xfrm>
          </p:grpSpPr>
          <p:grpSp>
            <p:nvGrpSpPr>
              <p:cNvPr id="29823" name="Group 19"/>
              <p:cNvGrpSpPr>
                <a:grpSpLocks/>
              </p:cNvGrpSpPr>
              <p:nvPr/>
            </p:nvGrpSpPr>
            <p:grpSpPr bwMode="auto">
              <a:xfrm>
                <a:off x="1650" y="8308"/>
                <a:ext cx="341" cy="340"/>
                <a:chOff x="7930" y="5936"/>
                <a:chExt cx="341" cy="340"/>
              </a:xfrm>
            </p:grpSpPr>
            <p:sp>
              <p:nvSpPr>
                <p:cNvPr id="29832" name="Oval 20"/>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33" name="Text Box 21"/>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824" name="Group 22"/>
              <p:cNvGrpSpPr>
                <a:grpSpLocks/>
              </p:cNvGrpSpPr>
              <p:nvPr/>
            </p:nvGrpSpPr>
            <p:grpSpPr bwMode="auto">
              <a:xfrm>
                <a:off x="2114" y="7740"/>
                <a:ext cx="341" cy="908"/>
                <a:chOff x="2694" y="7664"/>
                <a:chExt cx="341" cy="908"/>
              </a:xfrm>
            </p:grpSpPr>
            <p:sp>
              <p:nvSpPr>
                <p:cNvPr id="29825" name="Line 23"/>
                <p:cNvSpPr>
                  <a:spLocks noChangeShapeType="1"/>
                </p:cNvSpPr>
                <p:nvPr/>
              </p:nvSpPr>
              <p:spPr bwMode="auto">
                <a:xfrm rot="300000">
                  <a:off x="2858" y="7995"/>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826" name="Group 24"/>
                <p:cNvGrpSpPr>
                  <a:grpSpLocks/>
                </p:cNvGrpSpPr>
                <p:nvPr/>
              </p:nvGrpSpPr>
              <p:grpSpPr bwMode="auto">
                <a:xfrm>
                  <a:off x="2694" y="8232"/>
                  <a:ext cx="341" cy="340"/>
                  <a:chOff x="7930" y="5936"/>
                  <a:chExt cx="341" cy="340"/>
                </a:xfrm>
              </p:grpSpPr>
              <p:sp>
                <p:nvSpPr>
                  <p:cNvPr id="29830" name="Oval 25"/>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31" name="Text Box 26"/>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827" name="Group 27"/>
                <p:cNvGrpSpPr>
                  <a:grpSpLocks/>
                </p:cNvGrpSpPr>
                <p:nvPr/>
              </p:nvGrpSpPr>
              <p:grpSpPr bwMode="auto">
                <a:xfrm>
                  <a:off x="2694" y="7664"/>
                  <a:ext cx="341" cy="340"/>
                  <a:chOff x="7930" y="5936"/>
                  <a:chExt cx="341" cy="340"/>
                </a:xfrm>
              </p:grpSpPr>
              <p:sp>
                <p:nvSpPr>
                  <p:cNvPr id="29828" name="Oval 28"/>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29" name="Text Box 29"/>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2</a:t>
                    </a:r>
                    <a:endParaRPr lang="en-US" altLang="zh-TW" sz="2000">
                      <a:latin typeface="Arial" panose="020B0604020202020204" pitchFamily="34" charset="0"/>
                    </a:endParaRPr>
                  </a:p>
                </p:txBody>
              </p:sp>
            </p:grpSp>
          </p:grpSp>
        </p:grpSp>
      </p:grpSp>
      <p:grpSp>
        <p:nvGrpSpPr>
          <p:cNvPr id="29704" name="Group 30"/>
          <p:cNvGrpSpPr>
            <a:grpSpLocks/>
          </p:cNvGrpSpPr>
          <p:nvPr/>
        </p:nvGrpSpPr>
        <p:grpSpPr bwMode="auto">
          <a:xfrm>
            <a:off x="2773363" y="3730625"/>
            <a:ext cx="1827212" cy="2082800"/>
            <a:chOff x="3464" y="6736"/>
            <a:chExt cx="1691" cy="1928"/>
          </a:xfrm>
        </p:grpSpPr>
        <p:sp>
          <p:nvSpPr>
            <p:cNvPr id="29783" name="Line 31"/>
            <p:cNvSpPr>
              <a:spLocks noChangeShapeType="1"/>
            </p:cNvSpPr>
            <p:nvPr/>
          </p:nvSpPr>
          <p:spPr bwMode="auto">
            <a:xfrm rot="300000">
              <a:off x="4979" y="7084"/>
              <a:ext cx="23" cy="1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84" name="Group 32"/>
            <p:cNvGrpSpPr>
              <a:grpSpLocks/>
            </p:cNvGrpSpPr>
            <p:nvPr/>
          </p:nvGrpSpPr>
          <p:grpSpPr bwMode="auto">
            <a:xfrm>
              <a:off x="4814" y="6736"/>
              <a:ext cx="341" cy="340"/>
              <a:chOff x="2620" y="6552"/>
              <a:chExt cx="341" cy="340"/>
            </a:xfrm>
          </p:grpSpPr>
          <p:sp>
            <p:nvSpPr>
              <p:cNvPr id="29817" name="Oval 33"/>
              <p:cNvSpPr>
                <a:spLocks noChangeArrowheads="1"/>
              </p:cNvSpPr>
              <p:nvPr/>
            </p:nvSpPr>
            <p:spPr bwMode="auto">
              <a:xfrm>
                <a:off x="2620" y="6552"/>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18" name="Text Box 34"/>
              <p:cNvSpPr txBox="1">
                <a:spLocks noChangeArrowheads="1"/>
              </p:cNvSpPr>
              <p:nvPr/>
            </p:nvSpPr>
            <p:spPr bwMode="auto">
              <a:xfrm>
                <a:off x="2722" y="6596"/>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4</a:t>
                </a:r>
                <a:endParaRPr lang="en-US" altLang="zh-TW" sz="2000">
                  <a:latin typeface="Arial" panose="020B0604020202020204" pitchFamily="34" charset="0"/>
                </a:endParaRPr>
              </a:p>
            </p:txBody>
          </p:sp>
        </p:grpSp>
        <p:sp>
          <p:nvSpPr>
            <p:cNvPr id="29785" name="Line 35"/>
            <p:cNvSpPr>
              <a:spLocks noChangeShapeType="1"/>
            </p:cNvSpPr>
            <p:nvPr/>
          </p:nvSpPr>
          <p:spPr bwMode="auto">
            <a:xfrm rot="300000" flipH="1">
              <a:off x="4233" y="7023"/>
              <a:ext cx="626" cy="8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86" name="Freeform 36"/>
            <p:cNvSpPr>
              <a:spLocks/>
            </p:cNvSpPr>
            <p:nvPr/>
          </p:nvSpPr>
          <p:spPr bwMode="auto">
            <a:xfrm>
              <a:off x="3588" y="6980"/>
              <a:ext cx="1230" cy="1364"/>
            </a:xfrm>
            <a:custGeom>
              <a:avLst/>
              <a:gdLst>
                <a:gd name="T0" fmla="*/ 380 w 1650"/>
                <a:gd name="T1" fmla="*/ 0 h 1576"/>
                <a:gd name="T2" fmla="*/ 90 w 1650"/>
                <a:gd name="T3" fmla="*/ 387 h 1576"/>
                <a:gd name="T4" fmla="*/ 0 w 1650"/>
                <a:gd name="T5" fmla="*/ 766 h 1576"/>
                <a:gd name="T6" fmla="*/ 0 60000 65536"/>
                <a:gd name="T7" fmla="*/ 0 60000 65536"/>
                <a:gd name="T8" fmla="*/ 0 60000 65536"/>
              </a:gdLst>
              <a:ahLst/>
              <a:cxnLst>
                <a:cxn ang="T6">
                  <a:pos x="T0" y="T1"/>
                </a:cxn>
                <a:cxn ang="T7">
                  <a:pos x="T2" y="T3"/>
                </a:cxn>
                <a:cxn ang="T8">
                  <a:pos x="T4" y="T5"/>
                </a:cxn>
              </a:cxnLst>
              <a:rect l="0" t="0" r="r" b="b"/>
              <a:pathLst>
                <a:path w="1650" h="1576">
                  <a:moveTo>
                    <a:pt x="1650" y="0"/>
                  </a:moveTo>
                  <a:lnTo>
                    <a:pt x="390" y="796"/>
                  </a:lnTo>
                  <a:lnTo>
                    <a:pt x="0" y="15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29787" name="Group 37"/>
            <p:cNvGrpSpPr>
              <a:grpSpLocks/>
            </p:cNvGrpSpPr>
            <p:nvPr/>
          </p:nvGrpSpPr>
          <p:grpSpPr bwMode="auto">
            <a:xfrm>
              <a:off x="3464" y="7232"/>
              <a:ext cx="1691" cy="1432"/>
              <a:chOff x="1650" y="7232"/>
              <a:chExt cx="1691" cy="1432"/>
            </a:xfrm>
          </p:grpSpPr>
          <p:sp>
            <p:nvSpPr>
              <p:cNvPr id="29788" name="Line 38"/>
              <p:cNvSpPr>
                <a:spLocks noChangeShapeType="1"/>
              </p:cNvSpPr>
              <p:nvPr/>
            </p:nvSpPr>
            <p:spPr bwMode="auto">
              <a:xfrm rot="300000" flipH="1">
                <a:off x="2745" y="7495"/>
                <a:ext cx="262" cy="8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89" name="Group 39"/>
              <p:cNvGrpSpPr>
                <a:grpSpLocks/>
              </p:cNvGrpSpPr>
              <p:nvPr/>
            </p:nvGrpSpPr>
            <p:grpSpPr bwMode="auto">
              <a:xfrm>
                <a:off x="1650" y="7740"/>
                <a:ext cx="805" cy="908"/>
                <a:chOff x="1650" y="7740"/>
                <a:chExt cx="805" cy="908"/>
              </a:xfrm>
            </p:grpSpPr>
            <p:grpSp>
              <p:nvGrpSpPr>
                <p:cNvPr id="29806" name="Group 40"/>
                <p:cNvGrpSpPr>
                  <a:grpSpLocks/>
                </p:cNvGrpSpPr>
                <p:nvPr/>
              </p:nvGrpSpPr>
              <p:grpSpPr bwMode="auto">
                <a:xfrm>
                  <a:off x="1650" y="8308"/>
                  <a:ext cx="341" cy="340"/>
                  <a:chOff x="7930" y="5936"/>
                  <a:chExt cx="341" cy="340"/>
                </a:xfrm>
              </p:grpSpPr>
              <p:sp>
                <p:nvSpPr>
                  <p:cNvPr id="29815" name="Oval 41"/>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16" name="Text Box 42"/>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807" name="Group 43"/>
                <p:cNvGrpSpPr>
                  <a:grpSpLocks/>
                </p:cNvGrpSpPr>
                <p:nvPr/>
              </p:nvGrpSpPr>
              <p:grpSpPr bwMode="auto">
                <a:xfrm>
                  <a:off x="2114" y="7740"/>
                  <a:ext cx="341" cy="908"/>
                  <a:chOff x="2694" y="7664"/>
                  <a:chExt cx="341" cy="908"/>
                </a:xfrm>
              </p:grpSpPr>
              <p:sp>
                <p:nvSpPr>
                  <p:cNvPr id="29808" name="Line 44"/>
                  <p:cNvSpPr>
                    <a:spLocks noChangeShapeType="1"/>
                  </p:cNvSpPr>
                  <p:nvPr/>
                </p:nvSpPr>
                <p:spPr bwMode="auto">
                  <a:xfrm rot="300000">
                    <a:off x="2858" y="7995"/>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809" name="Group 45"/>
                  <p:cNvGrpSpPr>
                    <a:grpSpLocks/>
                  </p:cNvGrpSpPr>
                  <p:nvPr/>
                </p:nvGrpSpPr>
                <p:grpSpPr bwMode="auto">
                  <a:xfrm>
                    <a:off x="2694" y="8232"/>
                    <a:ext cx="341" cy="340"/>
                    <a:chOff x="7930" y="5936"/>
                    <a:chExt cx="341" cy="340"/>
                  </a:xfrm>
                </p:grpSpPr>
                <p:sp>
                  <p:nvSpPr>
                    <p:cNvPr id="29813" name="Oval 46"/>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14" name="Text Box 47"/>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810" name="Group 48"/>
                  <p:cNvGrpSpPr>
                    <a:grpSpLocks/>
                  </p:cNvGrpSpPr>
                  <p:nvPr/>
                </p:nvGrpSpPr>
                <p:grpSpPr bwMode="auto">
                  <a:xfrm>
                    <a:off x="2694" y="7664"/>
                    <a:ext cx="341" cy="340"/>
                    <a:chOff x="7930" y="5936"/>
                    <a:chExt cx="341" cy="340"/>
                  </a:xfrm>
                </p:grpSpPr>
                <p:sp>
                  <p:nvSpPr>
                    <p:cNvPr id="29811" name="Oval 49"/>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12" name="Text Box 50"/>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2</a:t>
                      </a:r>
                      <a:endParaRPr lang="en-US" altLang="zh-TW" sz="2000">
                        <a:latin typeface="Arial" panose="020B0604020202020204" pitchFamily="34" charset="0"/>
                      </a:endParaRPr>
                    </a:p>
                  </p:txBody>
                </p:sp>
              </p:grpSp>
            </p:grpSp>
          </p:grpSp>
          <p:sp>
            <p:nvSpPr>
              <p:cNvPr id="29790" name="Line 51"/>
              <p:cNvSpPr>
                <a:spLocks noChangeShapeType="1"/>
              </p:cNvSpPr>
              <p:nvPr/>
            </p:nvSpPr>
            <p:spPr bwMode="auto">
              <a:xfrm rot="300000">
                <a:off x="3162" y="7564"/>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91" name="Group 52"/>
              <p:cNvGrpSpPr>
                <a:grpSpLocks/>
              </p:cNvGrpSpPr>
              <p:nvPr/>
            </p:nvGrpSpPr>
            <p:grpSpPr bwMode="auto">
              <a:xfrm>
                <a:off x="2998" y="7232"/>
                <a:ext cx="341" cy="340"/>
                <a:chOff x="7930" y="5936"/>
                <a:chExt cx="341" cy="340"/>
              </a:xfrm>
            </p:grpSpPr>
            <p:sp>
              <p:nvSpPr>
                <p:cNvPr id="29804" name="Oval 53"/>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05" name="Text Box 54"/>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3</a:t>
                  </a:r>
                  <a:endParaRPr lang="en-US" altLang="zh-TW" sz="2000">
                    <a:latin typeface="Arial" panose="020B0604020202020204" pitchFamily="34" charset="0"/>
                  </a:endParaRPr>
                </a:p>
              </p:txBody>
            </p:sp>
          </p:grpSp>
          <p:grpSp>
            <p:nvGrpSpPr>
              <p:cNvPr id="29792" name="Group 55"/>
              <p:cNvGrpSpPr>
                <a:grpSpLocks/>
              </p:cNvGrpSpPr>
              <p:nvPr/>
            </p:nvGrpSpPr>
            <p:grpSpPr bwMode="auto">
              <a:xfrm>
                <a:off x="2536" y="7756"/>
                <a:ext cx="805" cy="908"/>
                <a:chOff x="1650" y="7740"/>
                <a:chExt cx="805" cy="908"/>
              </a:xfrm>
            </p:grpSpPr>
            <p:grpSp>
              <p:nvGrpSpPr>
                <p:cNvPr id="29793" name="Group 56"/>
                <p:cNvGrpSpPr>
                  <a:grpSpLocks/>
                </p:cNvGrpSpPr>
                <p:nvPr/>
              </p:nvGrpSpPr>
              <p:grpSpPr bwMode="auto">
                <a:xfrm>
                  <a:off x="1650" y="8308"/>
                  <a:ext cx="341" cy="340"/>
                  <a:chOff x="7930" y="5936"/>
                  <a:chExt cx="341" cy="340"/>
                </a:xfrm>
              </p:grpSpPr>
              <p:sp>
                <p:nvSpPr>
                  <p:cNvPr id="29802" name="Oval 57"/>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03" name="Text Box 58"/>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94" name="Group 59"/>
                <p:cNvGrpSpPr>
                  <a:grpSpLocks/>
                </p:cNvGrpSpPr>
                <p:nvPr/>
              </p:nvGrpSpPr>
              <p:grpSpPr bwMode="auto">
                <a:xfrm>
                  <a:off x="2114" y="7740"/>
                  <a:ext cx="341" cy="908"/>
                  <a:chOff x="2694" y="7664"/>
                  <a:chExt cx="341" cy="908"/>
                </a:xfrm>
              </p:grpSpPr>
              <p:sp>
                <p:nvSpPr>
                  <p:cNvPr id="29795" name="Line 60"/>
                  <p:cNvSpPr>
                    <a:spLocks noChangeShapeType="1"/>
                  </p:cNvSpPr>
                  <p:nvPr/>
                </p:nvSpPr>
                <p:spPr bwMode="auto">
                  <a:xfrm rot="300000">
                    <a:off x="2858" y="7995"/>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96" name="Group 61"/>
                  <p:cNvGrpSpPr>
                    <a:grpSpLocks/>
                  </p:cNvGrpSpPr>
                  <p:nvPr/>
                </p:nvGrpSpPr>
                <p:grpSpPr bwMode="auto">
                  <a:xfrm>
                    <a:off x="2694" y="8232"/>
                    <a:ext cx="341" cy="340"/>
                    <a:chOff x="7930" y="5936"/>
                    <a:chExt cx="341" cy="340"/>
                  </a:xfrm>
                </p:grpSpPr>
                <p:sp>
                  <p:nvSpPr>
                    <p:cNvPr id="29800" name="Oval 62"/>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801" name="Text Box 63"/>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97" name="Group 64"/>
                  <p:cNvGrpSpPr>
                    <a:grpSpLocks/>
                  </p:cNvGrpSpPr>
                  <p:nvPr/>
                </p:nvGrpSpPr>
                <p:grpSpPr bwMode="auto">
                  <a:xfrm>
                    <a:off x="2694" y="7664"/>
                    <a:ext cx="341" cy="340"/>
                    <a:chOff x="7930" y="5936"/>
                    <a:chExt cx="341" cy="340"/>
                  </a:xfrm>
                </p:grpSpPr>
                <p:sp>
                  <p:nvSpPr>
                    <p:cNvPr id="29798" name="Oval 65"/>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99" name="Text Box 66"/>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2</a:t>
                      </a:r>
                      <a:endParaRPr lang="en-US" altLang="zh-TW" sz="2000">
                        <a:latin typeface="Arial" panose="020B0604020202020204" pitchFamily="34" charset="0"/>
                      </a:endParaRPr>
                    </a:p>
                  </p:txBody>
                </p:sp>
              </p:grpSp>
            </p:grpSp>
          </p:grpSp>
        </p:grpSp>
      </p:grpSp>
      <p:grpSp>
        <p:nvGrpSpPr>
          <p:cNvPr id="29705" name="Group 67"/>
          <p:cNvGrpSpPr>
            <a:grpSpLocks/>
          </p:cNvGrpSpPr>
          <p:nvPr/>
        </p:nvGrpSpPr>
        <p:grpSpPr bwMode="auto">
          <a:xfrm>
            <a:off x="4789488" y="3176588"/>
            <a:ext cx="3787775" cy="2636837"/>
            <a:chOff x="5294" y="6224"/>
            <a:chExt cx="3505" cy="2440"/>
          </a:xfrm>
        </p:grpSpPr>
        <p:grpSp>
          <p:nvGrpSpPr>
            <p:cNvPr id="29709" name="Group 68"/>
            <p:cNvGrpSpPr>
              <a:grpSpLocks/>
            </p:cNvGrpSpPr>
            <p:nvPr/>
          </p:nvGrpSpPr>
          <p:grpSpPr bwMode="auto">
            <a:xfrm>
              <a:off x="8454" y="6224"/>
              <a:ext cx="341" cy="340"/>
              <a:chOff x="7930" y="5936"/>
              <a:chExt cx="341" cy="340"/>
            </a:xfrm>
          </p:grpSpPr>
          <p:sp>
            <p:nvSpPr>
              <p:cNvPr id="29781" name="Oval 69"/>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82" name="Text Box 70"/>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5</a:t>
                </a:r>
                <a:endParaRPr lang="en-US" altLang="zh-TW" sz="2000">
                  <a:latin typeface="Arial" panose="020B0604020202020204" pitchFamily="34" charset="0"/>
                </a:endParaRPr>
              </a:p>
            </p:txBody>
          </p:sp>
        </p:grpSp>
        <p:grpSp>
          <p:nvGrpSpPr>
            <p:cNvPr id="29710" name="Group 71"/>
            <p:cNvGrpSpPr>
              <a:grpSpLocks/>
            </p:cNvGrpSpPr>
            <p:nvPr/>
          </p:nvGrpSpPr>
          <p:grpSpPr bwMode="auto">
            <a:xfrm>
              <a:off x="5294" y="6736"/>
              <a:ext cx="3505" cy="1928"/>
              <a:chOff x="1650" y="6736"/>
              <a:chExt cx="3505" cy="1928"/>
            </a:xfrm>
          </p:grpSpPr>
          <p:sp>
            <p:nvSpPr>
              <p:cNvPr id="29715" name="Line 72"/>
              <p:cNvSpPr>
                <a:spLocks noChangeShapeType="1"/>
              </p:cNvSpPr>
              <p:nvPr/>
            </p:nvSpPr>
            <p:spPr bwMode="auto">
              <a:xfrm rot="300000">
                <a:off x="4979" y="7084"/>
                <a:ext cx="23" cy="1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16" name="Group 73"/>
              <p:cNvGrpSpPr>
                <a:grpSpLocks/>
              </p:cNvGrpSpPr>
              <p:nvPr/>
            </p:nvGrpSpPr>
            <p:grpSpPr bwMode="auto">
              <a:xfrm>
                <a:off x="4814" y="6736"/>
                <a:ext cx="341" cy="340"/>
                <a:chOff x="2620" y="6552"/>
                <a:chExt cx="341" cy="340"/>
              </a:xfrm>
            </p:grpSpPr>
            <p:sp>
              <p:nvSpPr>
                <p:cNvPr id="29779" name="Oval 74"/>
                <p:cNvSpPr>
                  <a:spLocks noChangeArrowheads="1"/>
                </p:cNvSpPr>
                <p:nvPr/>
              </p:nvSpPr>
              <p:spPr bwMode="auto">
                <a:xfrm>
                  <a:off x="2620" y="6552"/>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80" name="Text Box 75"/>
                <p:cNvSpPr txBox="1">
                  <a:spLocks noChangeArrowheads="1"/>
                </p:cNvSpPr>
                <p:nvPr/>
              </p:nvSpPr>
              <p:spPr bwMode="auto">
                <a:xfrm>
                  <a:off x="2722" y="6596"/>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4</a:t>
                  </a:r>
                  <a:endParaRPr lang="en-US" altLang="zh-TW" sz="2000">
                    <a:latin typeface="Arial" panose="020B0604020202020204" pitchFamily="34" charset="0"/>
                  </a:endParaRPr>
                </a:p>
              </p:txBody>
            </p:sp>
          </p:grpSp>
          <p:sp>
            <p:nvSpPr>
              <p:cNvPr id="29717" name="Line 76"/>
              <p:cNvSpPr>
                <a:spLocks noChangeShapeType="1"/>
              </p:cNvSpPr>
              <p:nvPr/>
            </p:nvSpPr>
            <p:spPr bwMode="auto">
              <a:xfrm rot="300000" flipH="1">
                <a:off x="4233" y="7023"/>
                <a:ext cx="626" cy="8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18" name="Freeform 77"/>
              <p:cNvSpPr>
                <a:spLocks/>
              </p:cNvSpPr>
              <p:nvPr/>
            </p:nvSpPr>
            <p:spPr bwMode="auto">
              <a:xfrm>
                <a:off x="3588" y="6980"/>
                <a:ext cx="1230" cy="1364"/>
              </a:xfrm>
              <a:custGeom>
                <a:avLst/>
                <a:gdLst>
                  <a:gd name="T0" fmla="*/ 380 w 1650"/>
                  <a:gd name="T1" fmla="*/ 0 h 1576"/>
                  <a:gd name="T2" fmla="*/ 90 w 1650"/>
                  <a:gd name="T3" fmla="*/ 387 h 1576"/>
                  <a:gd name="T4" fmla="*/ 0 w 1650"/>
                  <a:gd name="T5" fmla="*/ 766 h 1576"/>
                  <a:gd name="T6" fmla="*/ 0 60000 65536"/>
                  <a:gd name="T7" fmla="*/ 0 60000 65536"/>
                  <a:gd name="T8" fmla="*/ 0 60000 65536"/>
                </a:gdLst>
                <a:ahLst/>
                <a:cxnLst>
                  <a:cxn ang="T6">
                    <a:pos x="T0" y="T1"/>
                  </a:cxn>
                  <a:cxn ang="T7">
                    <a:pos x="T2" y="T3"/>
                  </a:cxn>
                  <a:cxn ang="T8">
                    <a:pos x="T4" y="T5"/>
                  </a:cxn>
                </a:cxnLst>
                <a:rect l="0" t="0" r="r" b="b"/>
                <a:pathLst>
                  <a:path w="1650" h="1576">
                    <a:moveTo>
                      <a:pt x="1650" y="0"/>
                    </a:moveTo>
                    <a:lnTo>
                      <a:pt x="390" y="796"/>
                    </a:lnTo>
                    <a:lnTo>
                      <a:pt x="0" y="15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29719" name="Group 78"/>
              <p:cNvGrpSpPr>
                <a:grpSpLocks/>
              </p:cNvGrpSpPr>
              <p:nvPr/>
            </p:nvGrpSpPr>
            <p:grpSpPr bwMode="auto">
              <a:xfrm>
                <a:off x="1650" y="7232"/>
                <a:ext cx="1691" cy="1432"/>
                <a:chOff x="1650" y="7232"/>
                <a:chExt cx="1691" cy="1432"/>
              </a:xfrm>
            </p:grpSpPr>
            <p:sp>
              <p:nvSpPr>
                <p:cNvPr id="29750" name="Line 79"/>
                <p:cNvSpPr>
                  <a:spLocks noChangeShapeType="1"/>
                </p:cNvSpPr>
                <p:nvPr/>
              </p:nvSpPr>
              <p:spPr bwMode="auto">
                <a:xfrm rot="300000" flipH="1">
                  <a:off x="2745" y="7495"/>
                  <a:ext cx="262" cy="8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51" name="Group 80"/>
                <p:cNvGrpSpPr>
                  <a:grpSpLocks/>
                </p:cNvGrpSpPr>
                <p:nvPr/>
              </p:nvGrpSpPr>
              <p:grpSpPr bwMode="auto">
                <a:xfrm>
                  <a:off x="1650" y="7740"/>
                  <a:ext cx="805" cy="908"/>
                  <a:chOff x="1650" y="7740"/>
                  <a:chExt cx="805" cy="908"/>
                </a:xfrm>
              </p:grpSpPr>
              <p:grpSp>
                <p:nvGrpSpPr>
                  <p:cNvPr id="29768" name="Group 81"/>
                  <p:cNvGrpSpPr>
                    <a:grpSpLocks/>
                  </p:cNvGrpSpPr>
                  <p:nvPr/>
                </p:nvGrpSpPr>
                <p:grpSpPr bwMode="auto">
                  <a:xfrm>
                    <a:off x="1650" y="8308"/>
                    <a:ext cx="341" cy="340"/>
                    <a:chOff x="7930" y="5936"/>
                    <a:chExt cx="341" cy="340"/>
                  </a:xfrm>
                </p:grpSpPr>
                <p:sp>
                  <p:nvSpPr>
                    <p:cNvPr id="29777" name="Oval 82"/>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78" name="Text Box 83"/>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69" name="Group 84"/>
                  <p:cNvGrpSpPr>
                    <a:grpSpLocks/>
                  </p:cNvGrpSpPr>
                  <p:nvPr/>
                </p:nvGrpSpPr>
                <p:grpSpPr bwMode="auto">
                  <a:xfrm>
                    <a:off x="2114" y="7740"/>
                    <a:ext cx="341" cy="908"/>
                    <a:chOff x="2694" y="7664"/>
                    <a:chExt cx="341" cy="908"/>
                  </a:xfrm>
                </p:grpSpPr>
                <p:sp>
                  <p:nvSpPr>
                    <p:cNvPr id="29770" name="Line 85"/>
                    <p:cNvSpPr>
                      <a:spLocks noChangeShapeType="1"/>
                    </p:cNvSpPr>
                    <p:nvPr/>
                  </p:nvSpPr>
                  <p:spPr bwMode="auto">
                    <a:xfrm rot="300000">
                      <a:off x="2858" y="7995"/>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71" name="Group 86"/>
                    <p:cNvGrpSpPr>
                      <a:grpSpLocks/>
                    </p:cNvGrpSpPr>
                    <p:nvPr/>
                  </p:nvGrpSpPr>
                  <p:grpSpPr bwMode="auto">
                    <a:xfrm>
                      <a:off x="2694" y="8232"/>
                      <a:ext cx="341" cy="340"/>
                      <a:chOff x="7930" y="5936"/>
                      <a:chExt cx="341" cy="340"/>
                    </a:xfrm>
                  </p:grpSpPr>
                  <p:sp>
                    <p:nvSpPr>
                      <p:cNvPr id="29775" name="Oval 87"/>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76" name="Text Box 88"/>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72" name="Group 89"/>
                    <p:cNvGrpSpPr>
                      <a:grpSpLocks/>
                    </p:cNvGrpSpPr>
                    <p:nvPr/>
                  </p:nvGrpSpPr>
                  <p:grpSpPr bwMode="auto">
                    <a:xfrm>
                      <a:off x="2694" y="7664"/>
                      <a:ext cx="341" cy="340"/>
                      <a:chOff x="7930" y="5936"/>
                      <a:chExt cx="341" cy="340"/>
                    </a:xfrm>
                  </p:grpSpPr>
                  <p:sp>
                    <p:nvSpPr>
                      <p:cNvPr id="29773" name="Oval 90"/>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74" name="Text Box 91"/>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2</a:t>
                        </a:r>
                        <a:endParaRPr lang="en-US" altLang="zh-TW" sz="2000">
                          <a:latin typeface="Arial" panose="020B0604020202020204" pitchFamily="34" charset="0"/>
                        </a:endParaRPr>
                      </a:p>
                    </p:txBody>
                  </p:sp>
                </p:grpSp>
              </p:grpSp>
            </p:grpSp>
            <p:sp>
              <p:nvSpPr>
                <p:cNvPr id="29752" name="Line 92"/>
                <p:cNvSpPr>
                  <a:spLocks noChangeShapeType="1"/>
                </p:cNvSpPr>
                <p:nvPr/>
              </p:nvSpPr>
              <p:spPr bwMode="auto">
                <a:xfrm rot="300000">
                  <a:off x="3162" y="7564"/>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53" name="Group 93"/>
                <p:cNvGrpSpPr>
                  <a:grpSpLocks/>
                </p:cNvGrpSpPr>
                <p:nvPr/>
              </p:nvGrpSpPr>
              <p:grpSpPr bwMode="auto">
                <a:xfrm>
                  <a:off x="2998" y="7232"/>
                  <a:ext cx="341" cy="340"/>
                  <a:chOff x="7930" y="5936"/>
                  <a:chExt cx="341" cy="340"/>
                </a:xfrm>
              </p:grpSpPr>
              <p:sp>
                <p:nvSpPr>
                  <p:cNvPr id="29766" name="Oval 94"/>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67" name="Text Box 95"/>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3</a:t>
                    </a:r>
                    <a:endParaRPr lang="en-US" altLang="zh-TW" sz="2000">
                      <a:latin typeface="Arial" panose="020B0604020202020204" pitchFamily="34" charset="0"/>
                    </a:endParaRPr>
                  </a:p>
                </p:txBody>
              </p:sp>
            </p:grpSp>
            <p:grpSp>
              <p:nvGrpSpPr>
                <p:cNvPr id="29754" name="Group 96"/>
                <p:cNvGrpSpPr>
                  <a:grpSpLocks/>
                </p:cNvGrpSpPr>
                <p:nvPr/>
              </p:nvGrpSpPr>
              <p:grpSpPr bwMode="auto">
                <a:xfrm>
                  <a:off x="2536" y="7756"/>
                  <a:ext cx="805" cy="908"/>
                  <a:chOff x="1650" y="7740"/>
                  <a:chExt cx="805" cy="908"/>
                </a:xfrm>
              </p:grpSpPr>
              <p:grpSp>
                <p:nvGrpSpPr>
                  <p:cNvPr id="29755" name="Group 97"/>
                  <p:cNvGrpSpPr>
                    <a:grpSpLocks/>
                  </p:cNvGrpSpPr>
                  <p:nvPr/>
                </p:nvGrpSpPr>
                <p:grpSpPr bwMode="auto">
                  <a:xfrm>
                    <a:off x="1650" y="8308"/>
                    <a:ext cx="341" cy="340"/>
                    <a:chOff x="7930" y="5936"/>
                    <a:chExt cx="341" cy="340"/>
                  </a:xfrm>
                </p:grpSpPr>
                <p:sp>
                  <p:nvSpPr>
                    <p:cNvPr id="29764" name="Oval 98"/>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65" name="Text Box 99"/>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56" name="Group 100"/>
                  <p:cNvGrpSpPr>
                    <a:grpSpLocks/>
                  </p:cNvGrpSpPr>
                  <p:nvPr/>
                </p:nvGrpSpPr>
                <p:grpSpPr bwMode="auto">
                  <a:xfrm>
                    <a:off x="2114" y="7740"/>
                    <a:ext cx="341" cy="908"/>
                    <a:chOff x="2694" y="7664"/>
                    <a:chExt cx="341" cy="908"/>
                  </a:xfrm>
                </p:grpSpPr>
                <p:sp>
                  <p:nvSpPr>
                    <p:cNvPr id="29757" name="Line 101"/>
                    <p:cNvSpPr>
                      <a:spLocks noChangeShapeType="1"/>
                    </p:cNvSpPr>
                    <p:nvPr/>
                  </p:nvSpPr>
                  <p:spPr bwMode="auto">
                    <a:xfrm rot="300000">
                      <a:off x="2858" y="7995"/>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58" name="Group 102"/>
                    <p:cNvGrpSpPr>
                      <a:grpSpLocks/>
                    </p:cNvGrpSpPr>
                    <p:nvPr/>
                  </p:nvGrpSpPr>
                  <p:grpSpPr bwMode="auto">
                    <a:xfrm>
                      <a:off x="2694" y="8232"/>
                      <a:ext cx="341" cy="340"/>
                      <a:chOff x="7930" y="5936"/>
                      <a:chExt cx="341" cy="340"/>
                    </a:xfrm>
                  </p:grpSpPr>
                  <p:sp>
                    <p:nvSpPr>
                      <p:cNvPr id="29762" name="Oval 103"/>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63" name="Text Box 104"/>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59" name="Group 105"/>
                    <p:cNvGrpSpPr>
                      <a:grpSpLocks/>
                    </p:cNvGrpSpPr>
                    <p:nvPr/>
                  </p:nvGrpSpPr>
                  <p:grpSpPr bwMode="auto">
                    <a:xfrm>
                      <a:off x="2694" y="7664"/>
                      <a:ext cx="341" cy="340"/>
                      <a:chOff x="7930" y="5936"/>
                      <a:chExt cx="341" cy="340"/>
                    </a:xfrm>
                  </p:grpSpPr>
                  <p:sp>
                    <p:nvSpPr>
                      <p:cNvPr id="29760" name="Oval 106"/>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61" name="Text Box 107"/>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2</a:t>
                        </a:r>
                        <a:endParaRPr lang="en-US" altLang="zh-TW" sz="2000">
                          <a:latin typeface="Arial" panose="020B0604020202020204" pitchFamily="34" charset="0"/>
                        </a:endParaRPr>
                      </a:p>
                    </p:txBody>
                  </p:sp>
                </p:grpSp>
              </p:grpSp>
            </p:grpSp>
          </p:grpSp>
          <p:grpSp>
            <p:nvGrpSpPr>
              <p:cNvPr id="29720" name="Group 108"/>
              <p:cNvGrpSpPr>
                <a:grpSpLocks/>
              </p:cNvGrpSpPr>
              <p:nvPr/>
            </p:nvGrpSpPr>
            <p:grpSpPr bwMode="auto">
              <a:xfrm>
                <a:off x="3464" y="7232"/>
                <a:ext cx="1691" cy="1432"/>
                <a:chOff x="1650" y="7232"/>
                <a:chExt cx="1691" cy="1432"/>
              </a:xfrm>
            </p:grpSpPr>
            <p:sp>
              <p:nvSpPr>
                <p:cNvPr id="29721" name="Line 109"/>
                <p:cNvSpPr>
                  <a:spLocks noChangeShapeType="1"/>
                </p:cNvSpPr>
                <p:nvPr/>
              </p:nvSpPr>
              <p:spPr bwMode="auto">
                <a:xfrm rot="300000" flipH="1">
                  <a:off x="2745" y="7495"/>
                  <a:ext cx="262" cy="8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22" name="Group 110"/>
                <p:cNvGrpSpPr>
                  <a:grpSpLocks/>
                </p:cNvGrpSpPr>
                <p:nvPr/>
              </p:nvGrpSpPr>
              <p:grpSpPr bwMode="auto">
                <a:xfrm>
                  <a:off x="1650" y="7740"/>
                  <a:ext cx="805" cy="908"/>
                  <a:chOff x="1650" y="7740"/>
                  <a:chExt cx="805" cy="908"/>
                </a:xfrm>
              </p:grpSpPr>
              <p:grpSp>
                <p:nvGrpSpPr>
                  <p:cNvPr id="29739" name="Group 111"/>
                  <p:cNvGrpSpPr>
                    <a:grpSpLocks/>
                  </p:cNvGrpSpPr>
                  <p:nvPr/>
                </p:nvGrpSpPr>
                <p:grpSpPr bwMode="auto">
                  <a:xfrm>
                    <a:off x="1650" y="8308"/>
                    <a:ext cx="341" cy="340"/>
                    <a:chOff x="7930" y="5936"/>
                    <a:chExt cx="341" cy="340"/>
                  </a:xfrm>
                </p:grpSpPr>
                <p:sp>
                  <p:nvSpPr>
                    <p:cNvPr id="29748" name="Oval 112"/>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49" name="Text Box 113"/>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40" name="Group 114"/>
                  <p:cNvGrpSpPr>
                    <a:grpSpLocks/>
                  </p:cNvGrpSpPr>
                  <p:nvPr/>
                </p:nvGrpSpPr>
                <p:grpSpPr bwMode="auto">
                  <a:xfrm>
                    <a:off x="2114" y="7740"/>
                    <a:ext cx="341" cy="908"/>
                    <a:chOff x="2694" y="7664"/>
                    <a:chExt cx="341" cy="908"/>
                  </a:xfrm>
                </p:grpSpPr>
                <p:sp>
                  <p:nvSpPr>
                    <p:cNvPr id="29741" name="Line 115"/>
                    <p:cNvSpPr>
                      <a:spLocks noChangeShapeType="1"/>
                    </p:cNvSpPr>
                    <p:nvPr/>
                  </p:nvSpPr>
                  <p:spPr bwMode="auto">
                    <a:xfrm rot="300000">
                      <a:off x="2858" y="7995"/>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42" name="Group 116"/>
                    <p:cNvGrpSpPr>
                      <a:grpSpLocks/>
                    </p:cNvGrpSpPr>
                    <p:nvPr/>
                  </p:nvGrpSpPr>
                  <p:grpSpPr bwMode="auto">
                    <a:xfrm>
                      <a:off x="2694" y="8232"/>
                      <a:ext cx="341" cy="340"/>
                      <a:chOff x="7930" y="5936"/>
                      <a:chExt cx="341" cy="340"/>
                    </a:xfrm>
                  </p:grpSpPr>
                  <p:sp>
                    <p:nvSpPr>
                      <p:cNvPr id="29746" name="Oval 117"/>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47" name="Text Box 118"/>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43" name="Group 119"/>
                    <p:cNvGrpSpPr>
                      <a:grpSpLocks/>
                    </p:cNvGrpSpPr>
                    <p:nvPr/>
                  </p:nvGrpSpPr>
                  <p:grpSpPr bwMode="auto">
                    <a:xfrm>
                      <a:off x="2694" y="7664"/>
                      <a:ext cx="341" cy="340"/>
                      <a:chOff x="7930" y="5936"/>
                      <a:chExt cx="341" cy="340"/>
                    </a:xfrm>
                  </p:grpSpPr>
                  <p:sp>
                    <p:nvSpPr>
                      <p:cNvPr id="29744" name="Oval 120"/>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45" name="Text Box 121"/>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2</a:t>
                        </a:r>
                        <a:endParaRPr lang="en-US" altLang="zh-TW" sz="2000">
                          <a:latin typeface="Arial" panose="020B0604020202020204" pitchFamily="34" charset="0"/>
                        </a:endParaRPr>
                      </a:p>
                    </p:txBody>
                  </p:sp>
                </p:grpSp>
              </p:grpSp>
            </p:grpSp>
            <p:sp>
              <p:nvSpPr>
                <p:cNvPr id="29723" name="Line 122"/>
                <p:cNvSpPr>
                  <a:spLocks noChangeShapeType="1"/>
                </p:cNvSpPr>
                <p:nvPr/>
              </p:nvSpPr>
              <p:spPr bwMode="auto">
                <a:xfrm rot="300000">
                  <a:off x="3162" y="7564"/>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24" name="Group 123"/>
                <p:cNvGrpSpPr>
                  <a:grpSpLocks/>
                </p:cNvGrpSpPr>
                <p:nvPr/>
              </p:nvGrpSpPr>
              <p:grpSpPr bwMode="auto">
                <a:xfrm>
                  <a:off x="2998" y="7232"/>
                  <a:ext cx="341" cy="340"/>
                  <a:chOff x="7930" y="5936"/>
                  <a:chExt cx="341" cy="340"/>
                </a:xfrm>
              </p:grpSpPr>
              <p:sp>
                <p:nvSpPr>
                  <p:cNvPr id="29737" name="Oval 124"/>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38" name="Text Box 125"/>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3</a:t>
                    </a:r>
                    <a:endParaRPr lang="en-US" altLang="zh-TW" sz="2000">
                      <a:latin typeface="Arial" panose="020B0604020202020204" pitchFamily="34" charset="0"/>
                    </a:endParaRPr>
                  </a:p>
                </p:txBody>
              </p:sp>
            </p:grpSp>
            <p:grpSp>
              <p:nvGrpSpPr>
                <p:cNvPr id="29725" name="Group 126"/>
                <p:cNvGrpSpPr>
                  <a:grpSpLocks/>
                </p:cNvGrpSpPr>
                <p:nvPr/>
              </p:nvGrpSpPr>
              <p:grpSpPr bwMode="auto">
                <a:xfrm>
                  <a:off x="2536" y="7756"/>
                  <a:ext cx="805" cy="908"/>
                  <a:chOff x="1650" y="7740"/>
                  <a:chExt cx="805" cy="908"/>
                </a:xfrm>
              </p:grpSpPr>
              <p:grpSp>
                <p:nvGrpSpPr>
                  <p:cNvPr id="29726" name="Group 127"/>
                  <p:cNvGrpSpPr>
                    <a:grpSpLocks/>
                  </p:cNvGrpSpPr>
                  <p:nvPr/>
                </p:nvGrpSpPr>
                <p:grpSpPr bwMode="auto">
                  <a:xfrm>
                    <a:off x="1650" y="8308"/>
                    <a:ext cx="341" cy="340"/>
                    <a:chOff x="7930" y="5936"/>
                    <a:chExt cx="341" cy="340"/>
                  </a:xfrm>
                </p:grpSpPr>
                <p:sp>
                  <p:nvSpPr>
                    <p:cNvPr id="29735" name="Oval 128"/>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36" name="Text Box 129"/>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27" name="Group 130"/>
                  <p:cNvGrpSpPr>
                    <a:grpSpLocks/>
                  </p:cNvGrpSpPr>
                  <p:nvPr/>
                </p:nvGrpSpPr>
                <p:grpSpPr bwMode="auto">
                  <a:xfrm>
                    <a:off x="2114" y="7740"/>
                    <a:ext cx="341" cy="908"/>
                    <a:chOff x="2694" y="7664"/>
                    <a:chExt cx="341" cy="908"/>
                  </a:xfrm>
                </p:grpSpPr>
                <p:sp>
                  <p:nvSpPr>
                    <p:cNvPr id="29728" name="Line 131"/>
                    <p:cNvSpPr>
                      <a:spLocks noChangeShapeType="1"/>
                    </p:cNvSpPr>
                    <p:nvPr/>
                  </p:nvSpPr>
                  <p:spPr bwMode="auto">
                    <a:xfrm rot="300000">
                      <a:off x="2858" y="7995"/>
                      <a:ext cx="14"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9729" name="Group 132"/>
                    <p:cNvGrpSpPr>
                      <a:grpSpLocks/>
                    </p:cNvGrpSpPr>
                    <p:nvPr/>
                  </p:nvGrpSpPr>
                  <p:grpSpPr bwMode="auto">
                    <a:xfrm>
                      <a:off x="2694" y="8232"/>
                      <a:ext cx="341" cy="340"/>
                      <a:chOff x="7930" y="5936"/>
                      <a:chExt cx="341" cy="340"/>
                    </a:xfrm>
                  </p:grpSpPr>
                  <p:sp>
                    <p:nvSpPr>
                      <p:cNvPr id="29733" name="Oval 133"/>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34" name="Text Box 134"/>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grpSp>
                  <p:nvGrpSpPr>
                    <p:cNvPr id="29730" name="Group 135"/>
                    <p:cNvGrpSpPr>
                      <a:grpSpLocks/>
                    </p:cNvGrpSpPr>
                    <p:nvPr/>
                  </p:nvGrpSpPr>
                  <p:grpSpPr bwMode="auto">
                    <a:xfrm>
                      <a:off x="2694" y="7664"/>
                      <a:ext cx="341" cy="340"/>
                      <a:chOff x="7930" y="5936"/>
                      <a:chExt cx="341" cy="340"/>
                    </a:xfrm>
                  </p:grpSpPr>
                  <p:sp>
                    <p:nvSpPr>
                      <p:cNvPr id="29731" name="Oval 136"/>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32" name="Text Box 137"/>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2</a:t>
                        </a:r>
                        <a:endParaRPr lang="en-US" altLang="zh-TW" sz="2000">
                          <a:latin typeface="Arial" panose="020B0604020202020204" pitchFamily="34" charset="0"/>
                        </a:endParaRPr>
                      </a:p>
                    </p:txBody>
                  </p:sp>
                </p:grpSp>
              </p:grpSp>
            </p:grpSp>
          </p:grpSp>
        </p:grpSp>
        <p:sp>
          <p:nvSpPr>
            <p:cNvPr id="29711" name="Line 138"/>
            <p:cNvSpPr>
              <a:spLocks noChangeShapeType="1"/>
            </p:cNvSpPr>
            <p:nvPr/>
          </p:nvSpPr>
          <p:spPr bwMode="auto">
            <a:xfrm>
              <a:off x="8624" y="6572"/>
              <a:ext cx="1" cy="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12" name="Line 139"/>
            <p:cNvSpPr>
              <a:spLocks noChangeShapeType="1"/>
            </p:cNvSpPr>
            <p:nvPr/>
          </p:nvSpPr>
          <p:spPr bwMode="auto">
            <a:xfrm flipH="1">
              <a:off x="6962" y="6512"/>
              <a:ext cx="1528" cy="8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13" name="Freeform 140"/>
            <p:cNvSpPr>
              <a:spLocks/>
            </p:cNvSpPr>
            <p:nvPr/>
          </p:nvSpPr>
          <p:spPr bwMode="auto">
            <a:xfrm>
              <a:off x="5460" y="6376"/>
              <a:ext cx="3000" cy="1936"/>
            </a:xfrm>
            <a:custGeom>
              <a:avLst/>
              <a:gdLst>
                <a:gd name="T0" fmla="*/ 3000 w 3000"/>
                <a:gd name="T1" fmla="*/ 0 h 1980"/>
                <a:gd name="T2" fmla="*/ 224 w 3000"/>
                <a:gd name="T3" fmla="*/ 1005 h 1980"/>
                <a:gd name="T4" fmla="*/ 0 w 3000"/>
                <a:gd name="T5" fmla="*/ 1770 h 1980"/>
                <a:gd name="T6" fmla="*/ 0 60000 65536"/>
                <a:gd name="T7" fmla="*/ 0 60000 65536"/>
                <a:gd name="T8" fmla="*/ 0 60000 65536"/>
              </a:gdLst>
              <a:ahLst/>
              <a:cxnLst>
                <a:cxn ang="T6">
                  <a:pos x="T0" y="T1"/>
                </a:cxn>
                <a:cxn ang="T7">
                  <a:pos x="T2" y="T3"/>
                </a:cxn>
                <a:cxn ang="T8">
                  <a:pos x="T4" y="T5"/>
                </a:cxn>
              </a:cxnLst>
              <a:rect l="0" t="0" r="r" b="b"/>
              <a:pathLst>
                <a:path w="3000" h="1980">
                  <a:moveTo>
                    <a:pt x="3000" y="0"/>
                  </a:moveTo>
                  <a:lnTo>
                    <a:pt x="224" y="1124"/>
                  </a:lnTo>
                  <a:lnTo>
                    <a:pt x="0" y="19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9714" name="Freeform 141"/>
            <p:cNvSpPr>
              <a:spLocks/>
            </p:cNvSpPr>
            <p:nvPr/>
          </p:nvSpPr>
          <p:spPr bwMode="auto">
            <a:xfrm>
              <a:off x="5924" y="6448"/>
              <a:ext cx="2536" cy="1292"/>
            </a:xfrm>
            <a:custGeom>
              <a:avLst/>
              <a:gdLst>
                <a:gd name="T0" fmla="*/ 2536 w 2536"/>
                <a:gd name="T1" fmla="*/ 0 h 1292"/>
                <a:gd name="T2" fmla="*/ 480 w 2536"/>
                <a:gd name="T3" fmla="*/ 840 h 1292"/>
                <a:gd name="T4" fmla="*/ 0 w 2536"/>
                <a:gd name="T5" fmla="*/ 1292 h 1292"/>
                <a:gd name="T6" fmla="*/ 0 60000 65536"/>
                <a:gd name="T7" fmla="*/ 0 60000 65536"/>
                <a:gd name="T8" fmla="*/ 0 60000 65536"/>
              </a:gdLst>
              <a:ahLst/>
              <a:cxnLst>
                <a:cxn ang="T6">
                  <a:pos x="T0" y="T1"/>
                </a:cxn>
                <a:cxn ang="T7">
                  <a:pos x="T2" y="T3"/>
                </a:cxn>
                <a:cxn ang="T8">
                  <a:pos x="T4" y="T5"/>
                </a:cxn>
              </a:cxnLst>
              <a:rect l="0" t="0" r="r" b="b"/>
              <a:pathLst>
                <a:path w="2536" h="1292">
                  <a:moveTo>
                    <a:pt x="2536" y="0"/>
                  </a:moveTo>
                  <a:lnTo>
                    <a:pt x="480" y="840"/>
                  </a:lnTo>
                  <a:lnTo>
                    <a:pt x="0" y="129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29706" name="Group 142"/>
          <p:cNvGrpSpPr>
            <a:grpSpLocks/>
          </p:cNvGrpSpPr>
          <p:nvPr/>
        </p:nvGrpSpPr>
        <p:grpSpPr bwMode="auto">
          <a:xfrm>
            <a:off x="468313" y="5445125"/>
            <a:ext cx="368300" cy="368300"/>
            <a:chOff x="7930" y="5936"/>
            <a:chExt cx="341" cy="340"/>
          </a:xfrm>
        </p:grpSpPr>
        <p:sp>
          <p:nvSpPr>
            <p:cNvPr id="29707" name="Oval 143"/>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29708" name="Text Box 144"/>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2000">
                  <a:latin typeface="Times New Roman" panose="02020603050405020304" pitchFamily="18" charset="0"/>
                </a:rPr>
                <a:t>1</a:t>
              </a:r>
              <a:endParaRPr lang="en-US" altLang="zh-TW" sz="2000">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頁尾版面配置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31747"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060CD9B1-98F4-4C32-8A9D-202585C965EE}" type="slidenum">
              <a:rPr lang="zh-TW" altLang="en-US" sz="1200">
                <a:solidFill>
                  <a:srgbClr val="045C75"/>
                </a:solidFill>
                <a:latin typeface="Arial" panose="020B0604020202020204" pitchFamily="34" charset="0"/>
              </a:rPr>
              <a:pPr>
                <a:spcBef>
                  <a:spcPct val="0"/>
                </a:spcBef>
                <a:buClrTx/>
                <a:buSzTx/>
                <a:buFontTx/>
                <a:buNone/>
              </a:pPr>
              <a:t>13</a:t>
            </a:fld>
            <a:endParaRPr lang="zh-TW" altLang="en-US" sz="1200">
              <a:solidFill>
                <a:srgbClr val="045C75"/>
              </a:solidFill>
              <a:latin typeface="Arial" panose="020B0604020202020204" pitchFamily="34" charset="0"/>
            </a:endParaRPr>
          </a:p>
        </p:txBody>
      </p:sp>
      <p:sp>
        <p:nvSpPr>
          <p:cNvPr id="31748" name="Rectangle 2"/>
          <p:cNvSpPr>
            <a:spLocks noGrp="1"/>
          </p:cNvSpPr>
          <p:nvPr>
            <p:ph type="title"/>
          </p:nvPr>
        </p:nvSpPr>
        <p:spPr/>
        <p:txBody>
          <a:bodyPr/>
          <a:lstStyle/>
          <a:p>
            <a:r>
              <a:rPr lang="en-US" altLang="zh-TW" sz="4600" b="1" smtClean="0"/>
              <a:t>Prefix Enclosure property</a:t>
            </a:r>
          </a:p>
        </p:txBody>
      </p:sp>
      <p:graphicFrame>
        <p:nvGraphicFramePr>
          <p:cNvPr id="220163" name="Group 3"/>
          <p:cNvGraphicFramePr>
            <a:graphicFrameLocks noGrp="1"/>
          </p:cNvGraphicFramePr>
          <p:nvPr>
            <p:ph idx="1"/>
          </p:nvPr>
        </p:nvGraphicFramePr>
        <p:xfrm>
          <a:off x="457200" y="1196975"/>
          <a:ext cx="8229600" cy="4932365"/>
        </p:xfrm>
        <a:graphic>
          <a:graphicData uri="http://schemas.openxmlformats.org/drawingml/2006/table">
            <a:tbl>
              <a:tblPr/>
              <a:tblGrid>
                <a:gridCol w="2195513"/>
                <a:gridCol w="1897062"/>
                <a:gridCol w="2060575"/>
                <a:gridCol w="2076450"/>
              </a:tblGrid>
              <a:tr h="88106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Database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(year-month)</a:t>
                      </a:r>
                      <a:endParaRPr kumimoji="0" lang="en-US" altLang="zh-TW" sz="2400" b="0" i="0" u="none" strike="noStrike" cap="none" normalizeH="0" baseline="0" dirty="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AS6447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(2000-4)</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AS6447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(2002-4)</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AS6447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(2005-4)</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06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number of prefixes</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79,530</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124,798</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163,535</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Level-1 prefixes</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73,891(92.9%)</a:t>
                      </a:r>
                      <a:endParaRPr kumimoji="0" lang="en-US" altLang="zh-TW" sz="2400" b="0" i="0" u="none" strike="noStrike" cap="none" normalizeH="0" baseline="0" dirty="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114,745 (91.9%)</a:t>
                      </a:r>
                      <a:endParaRPr kumimoji="0" lang="en-US" altLang="zh-TW" sz="2400" b="0" i="0" u="none" strike="noStrike" cap="none" normalizeH="0" baseline="0" dirty="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150,245 (91.9%)</a:t>
                      </a:r>
                      <a:endParaRPr kumimoji="0" lang="en-US" altLang="zh-TW" sz="2400" b="0" i="0" u="none" strike="noStrike" cap="none" normalizeH="0" baseline="0" dirty="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Level-2 prefixes</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4,874 (6.1%)</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8,496 (6.8%)</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11,135 (6.8%)</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Level-3 prefixes</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642 (0.8%)</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1,290 (1%)</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1,775 (1.1%)</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Level-4 prefixes</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104 (0.1%)</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235 (0.2%)</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329 (0.2%)</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22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Level-5 prefixes</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17</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29</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45</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Level-6 prefixes</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a:t>
                      </a:r>
                      <a:endParaRPr kumimoji="0" lang="en-US" altLang="zh-TW" sz="2400" b="0" i="0" u="none" strike="noStrike" cap="none" normalizeH="0" baseline="0" smtClean="0">
                        <a:ln>
                          <a:noFill/>
                        </a:ln>
                        <a:solidFill>
                          <a:schemeClr val="tx1"/>
                        </a:solidFill>
                        <a:effectLst/>
                        <a:latin typeface="Constantia"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3379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347D11FA-1D54-4B78-A07B-C9DA02AE7D11}" type="slidenum">
              <a:rPr lang="zh-TW" altLang="en-US" sz="1200">
                <a:solidFill>
                  <a:srgbClr val="045C75"/>
                </a:solidFill>
                <a:latin typeface="Arial" panose="020B0604020202020204" pitchFamily="34" charset="0"/>
              </a:rPr>
              <a:pPr>
                <a:spcBef>
                  <a:spcPct val="0"/>
                </a:spcBef>
                <a:buClrTx/>
                <a:buSzTx/>
                <a:buFontTx/>
                <a:buNone/>
              </a:pPr>
              <a:t>14</a:t>
            </a:fld>
            <a:endParaRPr lang="zh-TW" altLang="en-US" sz="1200">
              <a:solidFill>
                <a:srgbClr val="045C75"/>
              </a:solidFill>
              <a:latin typeface="Arial" panose="020B0604020202020204" pitchFamily="34" charset="0"/>
            </a:endParaRPr>
          </a:p>
        </p:txBody>
      </p:sp>
      <p:sp>
        <p:nvSpPr>
          <p:cNvPr id="33796" name="標題 1"/>
          <p:cNvSpPr>
            <a:spLocks noGrp="1"/>
          </p:cNvSpPr>
          <p:nvPr>
            <p:ph type="title" idx="4294967295"/>
          </p:nvPr>
        </p:nvSpPr>
        <p:spPr/>
        <p:txBody>
          <a:bodyPr lIns="91440" rIns="91440" bIns="45720"/>
          <a:lstStyle/>
          <a:p>
            <a:pPr algn="ctr"/>
            <a:r>
              <a:rPr lang="en-US" altLang="zh-TW" b="1" smtClean="0"/>
              <a:t>Prefix Enclosure property</a:t>
            </a:r>
            <a:endParaRPr lang="zh-TW" altLang="en-US" b="1" smtClean="0"/>
          </a:p>
        </p:txBody>
      </p:sp>
      <p:sp>
        <p:nvSpPr>
          <p:cNvPr id="33797" name="內容版面配置區 2"/>
          <p:cNvSpPr>
            <a:spLocks noGrp="1"/>
          </p:cNvSpPr>
          <p:nvPr>
            <p:ph idx="4294967295"/>
          </p:nvPr>
        </p:nvSpPr>
        <p:spPr/>
        <p:txBody>
          <a:bodyPr/>
          <a:lstStyle/>
          <a:p>
            <a:r>
              <a:rPr lang="en-US" altLang="zh-TW" smtClean="0"/>
              <a:t>Layer distribution</a:t>
            </a:r>
            <a:endParaRPr lang="zh-TW" altLang="en-US" smtClean="0"/>
          </a:p>
        </p:txBody>
      </p:sp>
      <p:sp>
        <p:nvSpPr>
          <p:cNvPr id="337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33799"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3380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33801" name="Object 4"/>
          <p:cNvGraphicFramePr>
            <a:graphicFrameLocks noChangeAspect="1"/>
          </p:cNvGraphicFramePr>
          <p:nvPr/>
        </p:nvGraphicFramePr>
        <p:xfrm>
          <a:off x="1150938" y="1719263"/>
          <a:ext cx="6686550" cy="4100512"/>
        </p:xfrm>
        <a:graphic>
          <a:graphicData uri="http://schemas.openxmlformats.org/presentationml/2006/ole">
            <mc:AlternateContent xmlns:mc="http://schemas.openxmlformats.org/markup-compatibility/2006">
              <mc:Choice xmlns:v="urn:schemas-microsoft-com:vml" Requires="v">
                <p:oleObj spid="_x0000_s33809" name="工作表" r:id="rId4" imgW="5572232" imgH="3419612" progId="Excel.Sheet.12">
                  <p:embed/>
                </p:oleObj>
              </mc:Choice>
              <mc:Fallback>
                <p:oleObj name="工作表" r:id="rId4" imgW="5572232" imgH="3419612" progId="Excel.Shee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1719263"/>
                        <a:ext cx="668655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頁尾版面配置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35843"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07D3B6FB-4A78-4C2E-9E25-B930126D4B11}" type="slidenum">
              <a:rPr lang="zh-TW" altLang="en-US" sz="1200">
                <a:solidFill>
                  <a:srgbClr val="045C75"/>
                </a:solidFill>
                <a:latin typeface="Arial" panose="020B0604020202020204" pitchFamily="34" charset="0"/>
              </a:rPr>
              <a:pPr>
                <a:spcBef>
                  <a:spcPct val="0"/>
                </a:spcBef>
                <a:buClrTx/>
                <a:buSzTx/>
                <a:buFontTx/>
                <a:buNone/>
              </a:pPr>
              <a:t>15</a:t>
            </a:fld>
            <a:endParaRPr lang="zh-TW" altLang="en-US" sz="1200">
              <a:solidFill>
                <a:srgbClr val="045C75"/>
              </a:solidFill>
              <a:latin typeface="Arial" panose="020B0604020202020204" pitchFamily="34" charset="0"/>
            </a:endParaRPr>
          </a:p>
        </p:txBody>
      </p:sp>
      <p:sp>
        <p:nvSpPr>
          <p:cNvPr id="35844" name="Rectangle 2"/>
          <p:cNvSpPr>
            <a:spLocks noGrp="1"/>
          </p:cNvSpPr>
          <p:nvPr>
            <p:ph type="title"/>
          </p:nvPr>
        </p:nvSpPr>
        <p:spPr>
          <a:xfrm>
            <a:off x="457200" y="142875"/>
            <a:ext cx="8229600" cy="779463"/>
          </a:xfrm>
        </p:spPr>
        <p:txBody>
          <a:bodyPr/>
          <a:lstStyle/>
          <a:p>
            <a:r>
              <a:rPr lang="en-US" altLang="zh-TW" sz="4600" b="1" smtClean="0"/>
              <a:t>Prefix properties</a:t>
            </a:r>
          </a:p>
        </p:txBody>
      </p:sp>
      <p:pic>
        <p:nvPicPr>
          <p:cNvPr id="35845" name="Picture 3" descr="prefix-leng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027113"/>
            <a:ext cx="6948488"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4"/>
          <p:cNvSpPr txBox="1">
            <a:spLocks noChangeArrowheads="1"/>
          </p:cNvSpPr>
          <p:nvPr/>
        </p:nvSpPr>
        <p:spPr bwMode="auto">
          <a:xfrm>
            <a:off x="4103688" y="5984875"/>
            <a:ext cx="1500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solidFill>
                  <a:srgbClr val="000000"/>
                </a:solidFill>
                <a:latin typeface="Times New Roman" panose="02020603050405020304" pitchFamily="18" charset="0"/>
              </a:rPr>
              <a:t>Prefix length</a:t>
            </a:r>
          </a:p>
        </p:txBody>
      </p:sp>
      <p:sp>
        <p:nvSpPr>
          <p:cNvPr id="35847" name="Text Box 5"/>
          <p:cNvSpPr txBox="1">
            <a:spLocks noChangeArrowheads="1"/>
          </p:cNvSpPr>
          <p:nvPr/>
        </p:nvSpPr>
        <p:spPr bwMode="auto">
          <a:xfrm rot="-5400000">
            <a:off x="356394" y="3178969"/>
            <a:ext cx="118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rgbClr val="000000"/>
                </a:solidFill>
                <a:latin typeface="Times New Roman" panose="02020603050405020304" pitchFamily="18" charset="0"/>
              </a:rPr>
              <a:t>Number</a:t>
            </a:r>
            <a:endParaRPr kumimoji="0" lang="en-US" altLang="zh-TW"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頁尾版面配置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37891"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854AF788-76F4-4341-BEEC-9E5B133FCE68}" type="slidenum">
              <a:rPr lang="zh-TW" altLang="en-US" sz="1200">
                <a:solidFill>
                  <a:srgbClr val="045C75"/>
                </a:solidFill>
                <a:latin typeface="Arial" panose="020B0604020202020204" pitchFamily="34" charset="0"/>
              </a:rPr>
              <a:pPr>
                <a:spcBef>
                  <a:spcPct val="0"/>
                </a:spcBef>
                <a:buClrTx/>
                <a:buSzTx/>
                <a:buFontTx/>
                <a:buNone/>
              </a:pPr>
              <a:t>16</a:t>
            </a:fld>
            <a:endParaRPr lang="zh-TW" altLang="en-US" sz="1200">
              <a:solidFill>
                <a:srgbClr val="045C75"/>
              </a:solidFill>
              <a:latin typeface="Arial" panose="020B0604020202020204" pitchFamily="34" charset="0"/>
            </a:endParaRPr>
          </a:p>
        </p:txBody>
      </p:sp>
      <p:sp>
        <p:nvSpPr>
          <p:cNvPr id="37892" name="Rectangle 2"/>
          <p:cNvSpPr>
            <a:spLocks noGrp="1"/>
          </p:cNvSpPr>
          <p:nvPr>
            <p:ph type="title"/>
          </p:nvPr>
        </p:nvSpPr>
        <p:spPr>
          <a:xfrm>
            <a:off x="755650" y="188913"/>
            <a:ext cx="7632700" cy="779462"/>
          </a:xfrm>
        </p:spPr>
        <p:txBody>
          <a:bodyPr/>
          <a:lstStyle/>
          <a:p>
            <a:r>
              <a:rPr lang="en-US" altLang="zh-TW" b="1" smtClean="0"/>
              <a:t>Prefix</a:t>
            </a:r>
            <a:r>
              <a:rPr lang="en-US" altLang="zh-TW" smtClean="0"/>
              <a:t> </a:t>
            </a:r>
          </a:p>
        </p:txBody>
      </p:sp>
      <p:graphicFrame>
        <p:nvGraphicFramePr>
          <p:cNvPr id="224259" name="Group 3"/>
          <p:cNvGraphicFramePr>
            <a:graphicFrameLocks noGrp="1"/>
          </p:cNvGraphicFramePr>
          <p:nvPr>
            <p:ph type="tbl" idx="1"/>
          </p:nvPr>
        </p:nvGraphicFramePr>
        <p:xfrm>
          <a:off x="1692275" y="1571625"/>
          <a:ext cx="5116513" cy="2020989"/>
        </p:xfrm>
        <a:graphic>
          <a:graphicData uri="http://schemas.openxmlformats.org/drawingml/2006/table">
            <a:tbl>
              <a:tblPr/>
              <a:tblGrid>
                <a:gridCol w="1452563"/>
                <a:gridCol w="1543050"/>
                <a:gridCol w="2120900"/>
              </a:tblGrid>
              <a:tr h="40171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endParaRPr kumimoji="0" lang="zh-TW" altLang="en-US" sz="2400" b="0" i="0" u="none" strike="noStrike" cap="none" normalizeH="0" baseline="0" smtClean="0">
                        <a:ln>
                          <a:noFill/>
                        </a:ln>
                        <a:solidFill>
                          <a:srgbClr val="FF3300"/>
                        </a:solidFill>
                        <a:effectLst/>
                        <a:latin typeface="Constantia" pitchFamily="18" charset="0"/>
                        <a:ea typeface="新細明體" pitchFamily="18" charset="-120"/>
                      </a:endParaRP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FF3300"/>
                          </a:solidFill>
                          <a:effectLst/>
                          <a:latin typeface="Constantia" pitchFamily="18" charset="0"/>
                          <a:ea typeface="新細明體" pitchFamily="18" charset="-120"/>
                        </a:rPr>
                        <a:t>Prefix</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FF3300"/>
                          </a:solidFill>
                          <a:effectLst/>
                          <a:latin typeface="Constantia" pitchFamily="18" charset="0"/>
                          <a:ea typeface="新細明體" pitchFamily="18" charset="-120"/>
                        </a:rPr>
                        <a:t>Next-hop</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1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P1</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111*</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H1</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1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P2</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10*</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H2</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4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P3</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1010*</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H3</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1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P4</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10101</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400" b="0" i="0" u="none" strike="noStrike" cap="none" normalizeH="0" baseline="0" smtClean="0">
                          <a:ln>
                            <a:noFill/>
                          </a:ln>
                          <a:solidFill>
                            <a:srgbClr val="000000"/>
                          </a:solidFill>
                          <a:effectLst/>
                          <a:latin typeface="Constantia" pitchFamily="18" charset="0"/>
                          <a:ea typeface="新細明體" pitchFamily="18" charset="-120"/>
                        </a:rPr>
                        <a:t>H4</a:t>
                      </a:r>
                    </a:p>
                  </a:txBody>
                  <a:tcPr marL="18000" marR="18000" marT="17988" marB="179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9" name="Rectangle 29"/>
          <p:cNvSpPr>
            <a:spLocks/>
          </p:cNvSpPr>
          <p:nvPr/>
        </p:nvSpPr>
        <p:spPr bwMode="auto">
          <a:xfrm>
            <a:off x="323850" y="3608388"/>
            <a:ext cx="842486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r>
              <a:rPr kumimoji="0" lang="en-US" altLang="zh-TW" sz="2400"/>
              <a:t>P1 is disjoint from the other three prefixes.</a:t>
            </a:r>
          </a:p>
          <a:p>
            <a:r>
              <a:rPr kumimoji="0" lang="en-US" altLang="zh-TW" sz="2400"/>
              <a:t>P2 </a:t>
            </a:r>
            <a:r>
              <a:rPr kumimoji="0" lang="en-US" altLang="zh-TW">
                <a:sym typeface="Symbol" panose="05050102010706020507" pitchFamily="18" charset="2"/>
              </a:rPr>
              <a:t></a:t>
            </a:r>
            <a:r>
              <a:rPr kumimoji="0" lang="en-US" altLang="zh-TW" sz="2400"/>
              <a:t> P3 </a:t>
            </a:r>
            <a:r>
              <a:rPr kumimoji="0" lang="en-US" altLang="zh-TW">
                <a:sym typeface="Symbol" panose="05050102010706020507" pitchFamily="18" charset="2"/>
              </a:rPr>
              <a:t></a:t>
            </a:r>
            <a:r>
              <a:rPr kumimoji="0" lang="en-US" altLang="zh-TW" sz="2400"/>
              <a:t> P4</a:t>
            </a:r>
          </a:p>
          <a:p>
            <a:r>
              <a:rPr kumimoji="0" lang="en-US" altLang="zh-TW" sz="2400"/>
              <a:t>Longest prefix match(LPM), not exact match</a:t>
            </a:r>
          </a:p>
          <a:p>
            <a:r>
              <a:rPr kumimoji="0" lang="en-US" altLang="zh-TW" sz="2400"/>
              <a:t>enclosure makes (1) </a:t>
            </a:r>
            <a:r>
              <a:rPr kumimoji="0" lang="en-US" altLang="zh-TW" sz="2400">
                <a:solidFill>
                  <a:srgbClr val="663300"/>
                </a:solidFill>
              </a:rPr>
              <a:t>sorting</a:t>
            </a:r>
            <a:r>
              <a:rPr kumimoji="0" lang="en-US" altLang="zh-TW" sz="2400"/>
              <a:t> prefixes and (2) </a:t>
            </a:r>
            <a:r>
              <a:rPr kumimoji="0" lang="en-US" altLang="zh-TW" sz="2400">
                <a:solidFill>
                  <a:srgbClr val="663300"/>
                </a:solidFill>
              </a:rPr>
              <a:t>binary searching</a:t>
            </a:r>
            <a:r>
              <a:rPr kumimoji="0" lang="en-US" altLang="zh-TW" sz="2400"/>
              <a:t> prefixes difficult</a:t>
            </a:r>
          </a:p>
          <a:p>
            <a:r>
              <a:rPr kumimoji="0" lang="en-US" altLang="zh-TW" sz="2400"/>
              <a:t>So, </a:t>
            </a:r>
            <a:r>
              <a:rPr kumimoji="0" lang="en-US" altLang="zh-TW" sz="2400">
                <a:solidFill>
                  <a:srgbClr val="CC6600"/>
                </a:solidFill>
              </a:rPr>
              <a:t>trie</a:t>
            </a:r>
            <a:r>
              <a:rPr kumimoji="0" lang="en-US" altLang="zh-TW" sz="2400"/>
              <a:t> based schemes emerge naturally</a:t>
            </a:r>
          </a:p>
          <a:p>
            <a:endParaRPr kumimoji="0" lang="en-US" altLang="zh-TW" sz="2400"/>
          </a:p>
        </p:txBody>
      </p:sp>
      <p:sp>
        <p:nvSpPr>
          <p:cNvPr id="37920" name="Text Box 30"/>
          <p:cNvSpPr txBox="1">
            <a:spLocks noChangeArrowheads="1"/>
          </p:cNvSpPr>
          <p:nvPr/>
        </p:nvSpPr>
        <p:spPr bwMode="auto">
          <a:xfrm>
            <a:off x="2124075" y="904875"/>
            <a:ext cx="4286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800">
                <a:solidFill>
                  <a:srgbClr val="663300"/>
                </a:solidFill>
                <a:latin typeface="Arial" panose="020B0604020202020204" pitchFamily="34" charset="0"/>
              </a:rPr>
              <a:t>Forwarding table example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3993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6EB86D8E-A69B-442D-A943-C0830D1EE0BE}" type="slidenum">
              <a:rPr lang="zh-TW" altLang="en-US" sz="1200">
                <a:solidFill>
                  <a:srgbClr val="045C75"/>
                </a:solidFill>
                <a:latin typeface="Arial" panose="020B0604020202020204" pitchFamily="34" charset="0"/>
              </a:rPr>
              <a:pPr>
                <a:spcBef>
                  <a:spcPct val="0"/>
                </a:spcBef>
                <a:buClrTx/>
                <a:buSzTx/>
                <a:buFontTx/>
                <a:buNone/>
              </a:pPr>
              <a:t>17</a:t>
            </a:fld>
            <a:endParaRPr lang="zh-TW" altLang="en-US" sz="1200">
              <a:solidFill>
                <a:srgbClr val="045C75"/>
              </a:solidFill>
              <a:latin typeface="Arial" panose="020B0604020202020204" pitchFamily="34" charset="0"/>
            </a:endParaRPr>
          </a:p>
        </p:txBody>
      </p:sp>
      <p:sp>
        <p:nvSpPr>
          <p:cNvPr id="39940" name="Line 2"/>
          <p:cNvSpPr>
            <a:spLocks noChangeShapeType="1"/>
          </p:cNvSpPr>
          <p:nvPr/>
        </p:nvSpPr>
        <p:spPr bwMode="auto">
          <a:xfrm flipH="1">
            <a:off x="3635375" y="4432300"/>
            <a:ext cx="609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9941" name="Line 3"/>
          <p:cNvSpPr>
            <a:spLocks noChangeShapeType="1"/>
          </p:cNvSpPr>
          <p:nvPr/>
        </p:nvSpPr>
        <p:spPr bwMode="auto">
          <a:xfrm flipH="1">
            <a:off x="3482975" y="2755900"/>
            <a:ext cx="838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9942" name="Line 4"/>
          <p:cNvSpPr>
            <a:spLocks noChangeShapeType="1"/>
          </p:cNvSpPr>
          <p:nvPr/>
        </p:nvSpPr>
        <p:spPr bwMode="auto">
          <a:xfrm>
            <a:off x="3482975" y="2070100"/>
            <a:ext cx="29718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9943" name="Line 5"/>
          <p:cNvSpPr>
            <a:spLocks noChangeShapeType="1"/>
          </p:cNvSpPr>
          <p:nvPr/>
        </p:nvSpPr>
        <p:spPr bwMode="auto">
          <a:xfrm>
            <a:off x="3787775" y="5041900"/>
            <a:ext cx="685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9944" name="Line 6"/>
          <p:cNvSpPr>
            <a:spLocks noChangeShapeType="1"/>
          </p:cNvSpPr>
          <p:nvPr/>
        </p:nvSpPr>
        <p:spPr bwMode="auto">
          <a:xfrm>
            <a:off x="3482975" y="35941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9815" name="Rectangle 7"/>
          <p:cNvSpPr>
            <a:spLocks noGrp="1"/>
          </p:cNvSpPr>
          <p:nvPr>
            <p:ph type="title"/>
          </p:nvPr>
        </p:nvSpPr>
        <p:spPr>
          <a:xfrm>
            <a:off x="457200" y="452438"/>
            <a:ext cx="8229600" cy="779462"/>
          </a:xfrm>
          <a:extLst/>
        </p:spPr>
        <p:txBody>
          <a:bodyPr>
            <a:normAutofit fontScale="90000"/>
          </a:bodyPr>
          <a:lstStyle/>
          <a:p>
            <a:pPr>
              <a:defRPr/>
            </a:pPr>
            <a:r>
              <a:rPr lang="en-US" altLang="zh-TW" b="1" smtClean="0"/>
              <a:t>Binary Trie (Radix Trie)</a:t>
            </a:r>
          </a:p>
        </p:txBody>
      </p:sp>
      <p:sp>
        <p:nvSpPr>
          <p:cNvPr id="39946" name="Oval 8"/>
          <p:cNvSpPr>
            <a:spLocks noChangeArrowheads="1"/>
          </p:cNvSpPr>
          <p:nvPr/>
        </p:nvSpPr>
        <p:spPr bwMode="auto">
          <a:xfrm>
            <a:off x="2720975" y="1689100"/>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19817" name="Group 9"/>
          <p:cNvGraphicFramePr>
            <a:graphicFrameLocks noGrp="1"/>
          </p:cNvGraphicFramePr>
          <p:nvPr/>
        </p:nvGraphicFramePr>
        <p:xfrm>
          <a:off x="228600" y="2263775"/>
          <a:ext cx="2543175" cy="1584496"/>
        </p:xfrm>
        <a:graphic>
          <a:graphicData uri="http://schemas.openxmlformats.org/drawingml/2006/table">
            <a:tbl>
              <a:tblPr/>
              <a:tblGrid>
                <a:gridCol w="635000"/>
                <a:gridCol w="1062038"/>
                <a:gridCol w="846137"/>
              </a:tblGrid>
              <a:tr h="39608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P1</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111*</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H1</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39608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P2</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10*</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H2</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39608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P3</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1010*</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H3</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39608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P4</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10101</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H4</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bl>
          </a:graphicData>
        </a:graphic>
      </p:graphicFrame>
      <p:sp>
        <p:nvSpPr>
          <p:cNvPr id="39969" name="Oval 31"/>
          <p:cNvSpPr>
            <a:spLocks noChangeArrowheads="1"/>
          </p:cNvSpPr>
          <p:nvPr/>
        </p:nvSpPr>
        <p:spPr bwMode="auto">
          <a:xfrm>
            <a:off x="2873375" y="32893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P2</a:t>
            </a:r>
          </a:p>
        </p:txBody>
      </p:sp>
      <p:sp>
        <p:nvSpPr>
          <p:cNvPr id="39970" name="Oval 32"/>
          <p:cNvSpPr>
            <a:spLocks noChangeArrowheads="1"/>
          </p:cNvSpPr>
          <p:nvPr/>
        </p:nvSpPr>
        <p:spPr bwMode="auto">
          <a:xfrm>
            <a:off x="5083175" y="3213100"/>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39971" name="Oval 33"/>
          <p:cNvSpPr>
            <a:spLocks noChangeArrowheads="1"/>
          </p:cNvSpPr>
          <p:nvPr/>
        </p:nvSpPr>
        <p:spPr bwMode="auto">
          <a:xfrm>
            <a:off x="4016375" y="2451100"/>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39972" name="Oval 34"/>
          <p:cNvSpPr>
            <a:spLocks noChangeArrowheads="1"/>
          </p:cNvSpPr>
          <p:nvPr/>
        </p:nvSpPr>
        <p:spPr bwMode="auto">
          <a:xfrm>
            <a:off x="3025775" y="47371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P3</a:t>
            </a:r>
          </a:p>
        </p:txBody>
      </p:sp>
      <p:sp>
        <p:nvSpPr>
          <p:cNvPr id="39973" name="Oval 35"/>
          <p:cNvSpPr>
            <a:spLocks noChangeArrowheads="1"/>
          </p:cNvSpPr>
          <p:nvPr/>
        </p:nvSpPr>
        <p:spPr bwMode="auto">
          <a:xfrm>
            <a:off x="4168775" y="54991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P4</a:t>
            </a:r>
          </a:p>
        </p:txBody>
      </p:sp>
      <p:sp>
        <p:nvSpPr>
          <p:cNvPr id="39974" name="Oval 36"/>
          <p:cNvSpPr>
            <a:spLocks noChangeArrowheads="1"/>
          </p:cNvSpPr>
          <p:nvPr/>
        </p:nvSpPr>
        <p:spPr bwMode="auto">
          <a:xfrm>
            <a:off x="6149975" y="40513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P1</a:t>
            </a:r>
          </a:p>
        </p:txBody>
      </p:sp>
      <p:sp>
        <p:nvSpPr>
          <p:cNvPr id="39975" name="Text Box 37"/>
          <p:cNvSpPr txBox="1">
            <a:spLocks noChangeArrowheads="1"/>
          </p:cNvSpPr>
          <p:nvPr/>
        </p:nvSpPr>
        <p:spPr bwMode="auto">
          <a:xfrm>
            <a:off x="3406775" y="1384300"/>
            <a:ext cx="4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A</a:t>
            </a:r>
          </a:p>
        </p:txBody>
      </p:sp>
      <p:sp>
        <p:nvSpPr>
          <p:cNvPr id="39976" name="Text Box 38"/>
          <p:cNvSpPr txBox="1">
            <a:spLocks noChangeArrowheads="1"/>
          </p:cNvSpPr>
          <p:nvPr/>
        </p:nvSpPr>
        <p:spPr bwMode="auto">
          <a:xfrm>
            <a:off x="4549775" y="2070100"/>
            <a:ext cx="376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B</a:t>
            </a:r>
          </a:p>
        </p:txBody>
      </p:sp>
      <p:sp>
        <p:nvSpPr>
          <p:cNvPr id="39977" name="Text Box 39"/>
          <p:cNvSpPr txBox="1">
            <a:spLocks noChangeArrowheads="1"/>
          </p:cNvSpPr>
          <p:nvPr/>
        </p:nvSpPr>
        <p:spPr bwMode="auto">
          <a:xfrm>
            <a:off x="3330575" y="2908300"/>
            <a:ext cx="36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C</a:t>
            </a:r>
          </a:p>
        </p:txBody>
      </p:sp>
      <p:sp>
        <p:nvSpPr>
          <p:cNvPr id="39978" name="Text Box 40"/>
          <p:cNvSpPr txBox="1">
            <a:spLocks noChangeArrowheads="1"/>
          </p:cNvSpPr>
          <p:nvPr/>
        </p:nvSpPr>
        <p:spPr bwMode="auto">
          <a:xfrm>
            <a:off x="3482975" y="4356100"/>
            <a:ext cx="392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G</a:t>
            </a:r>
          </a:p>
        </p:txBody>
      </p:sp>
      <p:sp>
        <p:nvSpPr>
          <p:cNvPr id="39979" name="Text Box 41"/>
          <p:cNvSpPr txBox="1">
            <a:spLocks noChangeArrowheads="1"/>
          </p:cNvSpPr>
          <p:nvPr/>
        </p:nvSpPr>
        <p:spPr bwMode="auto">
          <a:xfrm>
            <a:off x="5692775" y="2908300"/>
            <a:ext cx="4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D</a:t>
            </a:r>
          </a:p>
        </p:txBody>
      </p:sp>
      <p:sp>
        <p:nvSpPr>
          <p:cNvPr id="39980" name="Text Box 42"/>
          <p:cNvSpPr txBox="1">
            <a:spLocks noChangeArrowheads="1"/>
          </p:cNvSpPr>
          <p:nvPr/>
        </p:nvSpPr>
        <p:spPr bwMode="auto">
          <a:xfrm>
            <a:off x="6683375" y="36703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F</a:t>
            </a:r>
          </a:p>
        </p:txBody>
      </p:sp>
      <p:sp>
        <p:nvSpPr>
          <p:cNvPr id="39981" name="Text Box 43"/>
          <p:cNvSpPr txBox="1">
            <a:spLocks noChangeArrowheads="1"/>
          </p:cNvSpPr>
          <p:nvPr/>
        </p:nvSpPr>
        <p:spPr bwMode="auto">
          <a:xfrm>
            <a:off x="4702175" y="5194300"/>
            <a:ext cx="41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H</a:t>
            </a:r>
          </a:p>
        </p:txBody>
      </p:sp>
      <p:sp>
        <p:nvSpPr>
          <p:cNvPr id="39982" name="Text Box 44"/>
          <p:cNvSpPr txBox="1">
            <a:spLocks noChangeArrowheads="1"/>
          </p:cNvSpPr>
          <p:nvPr/>
        </p:nvSpPr>
        <p:spPr bwMode="auto">
          <a:xfrm>
            <a:off x="4702175" y="3746500"/>
            <a:ext cx="37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E</a:t>
            </a:r>
          </a:p>
        </p:txBody>
      </p:sp>
      <p:sp>
        <p:nvSpPr>
          <p:cNvPr id="39983" name="Text Box 45"/>
          <p:cNvSpPr txBox="1">
            <a:spLocks noChangeArrowheads="1"/>
          </p:cNvSpPr>
          <p:nvPr/>
        </p:nvSpPr>
        <p:spPr bwMode="auto">
          <a:xfrm>
            <a:off x="3829050" y="20478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39984" name="Text Box 46"/>
          <p:cNvSpPr txBox="1">
            <a:spLocks noChangeArrowheads="1"/>
          </p:cNvSpPr>
          <p:nvPr/>
        </p:nvSpPr>
        <p:spPr bwMode="auto">
          <a:xfrm>
            <a:off x="3863975" y="42799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0</a:t>
            </a:r>
          </a:p>
        </p:txBody>
      </p:sp>
      <p:sp>
        <p:nvSpPr>
          <p:cNvPr id="39985" name="Text Box 47"/>
          <p:cNvSpPr txBox="1">
            <a:spLocks noChangeArrowheads="1"/>
          </p:cNvSpPr>
          <p:nvPr/>
        </p:nvSpPr>
        <p:spPr bwMode="auto">
          <a:xfrm>
            <a:off x="3863975" y="29845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0</a:t>
            </a:r>
          </a:p>
        </p:txBody>
      </p:sp>
      <p:sp>
        <p:nvSpPr>
          <p:cNvPr id="39986" name="Text Box 48"/>
          <p:cNvSpPr txBox="1">
            <a:spLocks noChangeArrowheads="1"/>
          </p:cNvSpPr>
          <p:nvPr/>
        </p:nvSpPr>
        <p:spPr bwMode="auto">
          <a:xfrm>
            <a:off x="3863975" y="35941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39987" name="Text Box 49"/>
          <p:cNvSpPr txBox="1">
            <a:spLocks noChangeArrowheads="1"/>
          </p:cNvSpPr>
          <p:nvPr/>
        </p:nvSpPr>
        <p:spPr bwMode="auto">
          <a:xfrm>
            <a:off x="6073775" y="35179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39988" name="Text Box 50"/>
          <p:cNvSpPr txBox="1">
            <a:spLocks noChangeArrowheads="1"/>
          </p:cNvSpPr>
          <p:nvPr/>
        </p:nvSpPr>
        <p:spPr bwMode="auto">
          <a:xfrm>
            <a:off x="3875088" y="5178425"/>
            <a:ext cx="287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39989" name="Text Box 51"/>
          <p:cNvSpPr txBox="1">
            <a:spLocks noChangeArrowheads="1"/>
          </p:cNvSpPr>
          <p:nvPr/>
        </p:nvSpPr>
        <p:spPr bwMode="auto">
          <a:xfrm>
            <a:off x="4930775" y="27559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39990" name="Text Box 52"/>
          <p:cNvSpPr txBox="1">
            <a:spLocks noChangeArrowheads="1"/>
          </p:cNvSpPr>
          <p:nvPr/>
        </p:nvSpPr>
        <p:spPr bwMode="auto">
          <a:xfrm>
            <a:off x="454025" y="1319213"/>
            <a:ext cx="19827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rgbClr val="FF3300"/>
                </a:solidFill>
                <a:latin typeface="Comic Sans MS" panose="030F0702030302020204" pitchFamily="66" charset="0"/>
              </a:rPr>
              <a:t>Lookup 10111</a:t>
            </a:r>
          </a:p>
        </p:txBody>
      </p:sp>
      <p:sp>
        <p:nvSpPr>
          <p:cNvPr id="39991" name="Freeform 53"/>
          <p:cNvSpPr>
            <a:spLocks/>
          </p:cNvSpPr>
          <p:nvPr/>
        </p:nvSpPr>
        <p:spPr bwMode="auto">
          <a:xfrm>
            <a:off x="3406775" y="2070100"/>
            <a:ext cx="1066800" cy="2209800"/>
          </a:xfrm>
          <a:custGeom>
            <a:avLst/>
            <a:gdLst>
              <a:gd name="T0" fmla="*/ 0 w 672"/>
              <a:gd name="T1" fmla="*/ 0 h 1392"/>
              <a:gd name="T2" fmla="*/ 2147483646 w 672"/>
              <a:gd name="T3" fmla="*/ 2147483646 h 1392"/>
              <a:gd name="T4" fmla="*/ 0 w 672"/>
              <a:gd name="T5" fmla="*/ 2147483646 h 1392"/>
              <a:gd name="T6" fmla="*/ 2147483646 w 672"/>
              <a:gd name="T7" fmla="*/ 2147483646 h 1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1392">
                <a:moveTo>
                  <a:pt x="0" y="0"/>
                </a:moveTo>
                <a:lnTo>
                  <a:pt x="576" y="384"/>
                </a:lnTo>
                <a:lnTo>
                  <a:pt x="0" y="912"/>
                </a:lnTo>
                <a:lnTo>
                  <a:pt x="672" y="1392"/>
                </a:lnTo>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19862" name="Group 54"/>
          <p:cNvGrpSpPr>
            <a:grpSpLocks/>
          </p:cNvGrpSpPr>
          <p:nvPr/>
        </p:nvGrpSpPr>
        <p:grpSpPr bwMode="auto">
          <a:xfrm>
            <a:off x="5235575" y="2913063"/>
            <a:ext cx="3713163" cy="2357437"/>
            <a:chOff x="3312" y="2115"/>
            <a:chExt cx="2339" cy="1485"/>
          </a:xfrm>
        </p:grpSpPr>
        <p:sp>
          <p:nvSpPr>
            <p:cNvPr id="40001" name="Text Box 55"/>
            <p:cNvSpPr txBox="1">
              <a:spLocks noChangeArrowheads="1"/>
            </p:cNvSpPr>
            <p:nvPr/>
          </p:nvSpPr>
          <p:spPr bwMode="auto">
            <a:xfrm>
              <a:off x="4320" y="2115"/>
              <a:ext cx="133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rgbClr val="33CC33"/>
                  </a:solidFill>
                  <a:latin typeface="Comic Sans MS" panose="030F0702030302020204" pitchFamily="66" charset="0"/>
                </a:rPr>
                <a:t>Add P5=1110*</a:t>
              </a:r>
            </a:p>
          </p:txBody>
        </p:sp>
        <p:sp>
          <p:nvSpPr>
            <p:cNvPr id="40002" name="Line 56"/>
            <p:cNvSpPr>
              <a:spLocks noChangeShapeType="1"/>
            </p:cNvSpPr>
            <p:nvPr/>
          </p:nvSpPr>
          <p:spPr bwMode="auto">
            <a:xfrm flipH="1">
              <a:off x="3696" y="3120"/>
              <a:ext cx="384"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003" name="Oval 57"/>
            <p:cNvSpPr>
              <a:spLocks noChangeArrowheads="1"/>
            </p:cNvSpPr>
            <p:nvPr/>
          </p:nvSpPr>
          <p:spPr bwMode="auto">
            <a:xfrm>
              <a:off x="3312" y="3312"/>
              <a:ext cx="52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endParaRPr kumimoji="0" lang="zh-TW" altLang="en-US" sz="2400">
                <a:solidFill>
                  <a:srgbClr val="FFFF00"/>
                </a:solidFill>
                <a:latin typeface="Comic Sans MS" panose="030F0702030302020204" pitchFamily="66" charset="0"/>
              </a:endParaRPr>
            </a:p>
          </p:txBody>
        </p:sp>
        <p:sp>
          <p:nvSpPr>
            <p:cNvPr id="40004" name="Text Box 58"/>
            <p:cNvSpPr txBox="1">
              <a:spLocks noChangeArrowheads="1"/>
            </p:cNvSpPr>
            <p:nvPr/>
          </p:nvSpPr>
          <p:spPr bwMode="auto">
            <a:xfrm>
              <a:off x="3888" y="3312"/>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I</a:t>
              </a:r>
            </a:p>
          </p:txBody>
        </p:sp>
        <p:sp>
          <p:nvSpPr>
            <p:cNvPr id="40005" name="Text Box 59"/>
            <p:cNvSpPr txBox="1">
              <a:spLocks noChangeArrowheads="1"/>
            </p:cNvSpPr>
            <p:nvPr/>
          </p:nvSpPr>
          <p:spPr bwMode="auto">
            <a:xfrm>
              <a:off x="3840" y="3024"/>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0</a:t>
              </a:r>
            </a:p>
          </p:txBody>
        </p:sp>
        <p:sp>
          <p:nvSpPr>
            <p:cNvPr id="40006" name="Text Box 60"/>
            <p:cNvSpPr txBox="1">
              <a:spLocks noChangeArrowheads="1"/>
            </p:cNvSpPr>
            <p:nvPr/>
          </p:nvSpPr>
          <p:spPr bwMode="auto">
            <a:xfrm>
              <a:off x="3408" y="3312"/>
              <a:ext cx="3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rgbClr val="FFFF00"/>
                  </a:solidFill>
                  <a:latin typeface="Comic Sans MS" panose="030F0702030302020204" pitchFamily="66" charset="0"/>
                </a:rPr>
                <a:t>P5</a:t>
              </a:r>
            </a:p>
          </p:txBody>
        </p:sp>
      </p:grpSp>
      <p:sp>
        <p:nvSpPr>
          <p:cNvPr id="39993" name="Rectangle 61"/>
          <p:cNvSpPr>
            <a:spLocks noChangeArrowheads="1"/>
          </p:cNvSpPr>
          <p:nvPr/>
        </p:nvSpPr>
        <p:spPr bwMode="auto">
          <a:xfrm>
            <a:off x="5845175" y="1636713"/>
            <a:ext cx="30480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39994" name="Text Box 62"/>
          <p:cNvSpPr txBox="1">
            <a:spLocks noChangeArrowheads="1"/>
          </p:cNvSpPr>
          <p:nvPr/>
        </p:nvSpPr>
        <p:spPr bwMode="auto">
          <a:xfrm>
            <a:off x="5845175" y="1689100"/>
            <a:ext cx="301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solidFill>
                  <a:srgbClr val="000000"/>
                </a:solidFill>
                <a:latin typeface="Comic Sans MS" panose="030F0702030302020204" pitchFamily="66" charset="0"/>
              </a:rPr>
              <a:t>next-hop-ptr (if prefix)</a:t>
            </a:r>
          </a:p>
        </p:txBody>
      </p:sp>
      <p:sp>
        <p:nvSpPr>
          <p:cNvPr id="39995" name="Text Box 63"/>
          <p:cNvSpPr txBox="1">
            <a:spLocks noChangeArrowheads="1"/>
          </p:cNvSpPr>
          <p:nvPr/>
        </p:nvSpPr>
        <p:spPr bwMode="auto">
          <a:xfrm>
            <a:off x="5921375" y="2093913"/>
            <a:ext cx="1125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solidFill>
                  <a:srgbClr val="000000"/>
                </a:solidFill>
                <a:latin typeface="Comic Sans MS" panose="030F0702030302020204" pitchFamily="66" charset="0"/>
              </a:rPr>
              <a:t>left-ptr</a:t>
            </a:r>
          </a:p>
        </p:txBody>
      </p:sp>
      <p:sp>
        <p:nvSpPr>
          <p:cNvPr id="39996" name="Text Box 64"/>
          <p:cNvSpPr txBox="1">
            <a:spLocks noChangeArrowheads="1"/>
          </p:cNvSpPr>
          <p:nvPr/>
        </p:nvSpPr>
        <p:spPr bwMode="auto">
          <a:xfrm>
            <a:off x="7445375" y="2070100"/>
            <a:ext cx="1262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solidFill>
                  <a:srgbClr val="000000"/>
                </a:solidFill>
                <a:latin typeface="Comic Sans MS" panose="030F0702030302020204" pitchFamily="66" charset="0"/>
              </a:rPr>
              <a:t>right-ptr</a:t>
            </a:r>
          </a:p>
        </p:txBody>
      </p:sp>
      <p:sp>
        <p:nvSpPr>
          <p:cNvPr id="39997" name="Line 65"/>
          <p:cNvSpPr>
            <a:spLocks noChangeShapeType="1"/>
          </p:cNvSpPr>
          <p:nvPr/>
        </p:nvSpPr>
        <p:spPr bwMode="auto">
          <a:xfrm>
            <a:off x="7216775" y="2093913"/>
            <a:ext cx="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9998" name="Text Box 66"/>
          <p:cNvSpPr txBox="1">
            <a:spLocks noChangeArrowheads="1"/>
          </p:cNvSpPr>
          <p:nvPr/>
        </p:nvSpPr>
        <p:spPr bwMode="auto">
          <a:xfrm>
            <a:off x="7200900" y="1125538"/>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b="1">
                <a:solidFill>
                  <a:srgbClr val="FF9900"/>
                </a:solidFill>
                <a:latin typeface="Comic Sans MS" panose="030F0702030302020204" pitchFamily="66" charset="0"/>
              </a:rPr>
              <a:t>Trie node</a:t>
            </a:r>
          </a:p>
        </p:txBody>
      </p:sp>
      <p:sp>
        <p:nvSpPr>
          <p:cNvPr id="39999" name="Line 67"/>
          <p:cNvSpPr>
            <a:spLocks noChangeShapeType="1"/>
          </p:cNvSpPr>
          <p:nvPr/>
        </p:nvSpPr>
        <p:spPr bwMode="auto">
          <a:xfrm>
            <a:off x="5845175" y="2070100"/>
            <a:ext cx="3048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000" name="Oval 68"/>
          <p:cNvSpPr>
            <a:spLocks noChangeArrowheads="1"/>
          </p:cNvSpPr>
          <p:nvPr/>
        </p:nvSpPr>
        <p:spPr bwMode="auto">
          <a:xfrm>
            <a:off x="4168775" y="4051300"/>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9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4198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F2E79971-D6F5-44CD-8AD1-415688A271F6}" type="slidenum">
              <a:rPr lang="zh-TW" altLang="en-US" sz="1200">
                <a:solidFill>
                  <a:srgbClr val="045C75"/>
                </a:solidFill>
                <a:latin typeface="Arial" panose="020B0604020202020204" pitchFamily="34" charset="0"/>
              </a:rPr>
              <a:pPr>
                <a:spcBef>
                  <a:spcPct val="0"/>
                </a:spcBef>
                <a:buClrTx/>
                <a:buSzTx/>
                <a:buFontTx/>
                <a:buNone/>
              </a:pPr>
              <a:t>18</a:t>
            </a:fld>
            <a:endParaRPr lang="zh-TW" altLang="en-US" sz="1200">
              <a:solidFill>
                <a:srgbClr val="045C75"/>
              </a:solidFill>
              <a:latin typeface="Arial" panose="020B0604020202020204" pitchFamily="34" charset="0"/>
            </a:endParaRPr>
          </a:p>
        </p:txBody>
      </p:sp>
      <p:sp>
        <p:nvSpPr>
          <p:cNvPr id="226306" name="Rectangle 2"/>
          <p:cNvSpPr>
            <a:spLocks noGrp="1"/>
          </p:cNvSpPr>
          <p:nvPr>
            <p:ph type="title"/>
          </p:nvPr>
        </p:nvSpPr>
        <p:spPr>
          <a:xfrm>
            <a:off x="457200" y="452438"/>
            <a:ext cx="8229600" cy="779462"/>
          </a:xfrm>
          <a:extLst/>
        </p:spPr>
        <p:txBody>
          <a:bodyPr>
            <a:normAutofit fontScale="90000"/>
          </a:bodyPr>
          <a:lstStyle/>
          <a:p>
            <a:pPr>
              <a:defRPr/>
            </a:pPr>
            <a:r>
              <a:rPr lang="en-US" altLang="zh-TW" smtClean="0">
                <a:ea typeface="新細明體" pitchFamily="18" charset="-120"/>
              </a:rPr>
              <a:t>Binary Trie: Leaf Pushing</a:t>
            </a:r>
          </a:p>
        </p:txBody>
      </p:sp>
      <p:sp>
        <p:nvSpPr>
          <p:cNvPr id="41989" name="Oval 3"/>
          <p:cNvSpPr>
            <a:spLocks noChangeArrowheads="1"/>
          </p:cNvSpPr>
          <p:nvPr/>
        </p:nvSpPr>
        <p:spPr bwMode="auto">
          <a:xfrm>
            <a:off x="3906838" y="1406525"/>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226308" name="Group 4"/>
          <p:cNvGraphicFramePr>
            <a:graphicFrameLocks noGrp="1"/>
          </p:cNvGraphicFramePr>
          <p:nvPr/>
        </p:nvGraphicFramePr>
        <p:xfrm>
          <a:off x="358775" y="1412875"/>
          <a:ext cx="2039938" cy="1981200"/>
        </p:xfrm>
        <a:graphic>
          <a:graphicData uri="http://schemas.openxmlformats.org/drawingml/2006/table">
            <a:tbl>
              <a:tblPr/>
              <a:tblGrid>
                <a:gridCol w="509588"/>
                <a:gridCol w="850900"/>
                <a:gridCol w="679450"/>
              </a:tblGrid>
              <a:tr h="29051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dirty="0" smtClean="0">
                          <a:ln>
                            <a:noFill/>
                          </a:ln>
                          <a:solidFill>
                            <a:srgbClr val="000000"/>
                          </a:solidFill>
                          <a:effectLst/>
                          <a:latin typeface="Constantia" pitchFamily="18" charset="0"/>
                          <a:ea typeface="新細明體" pitchFamily="18" charset="-120"/>
                        </a:rPr>
                        <a:t>P1</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111*</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H1</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18097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P2</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10*</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H2</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21748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P3</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1010*</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dirty="0" smtClean="0">
                          <a:ln>
                            <a:noFill/>
                          </a:ln>
                          <a:solidFill>
                            <a:srgbClr val="000000"/>
                          </a:solidFill>
                          <a:effectLst/>
                          <a:latin typeface="Constantia" pitchFamily="18" charset="0"/>
                          <a:ea typeface="新細明體" pitchFamily="18" charset="-120"/>
                        </a:rPr>
                        <a:t>H3</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39528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P4</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10101</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H4</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21907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P5</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a:t>
                      </a: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110</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dirty="0" smtClean="0">
                          <a:ln>
                            <a:noFill/>
                          </a:ln>
                          <a:solidFill>
                            <a:srgbClr val="000000"/>
                          </a:solidFill>
                          <a:effectLst/>
                          <a:latin typeface="Constantia" pitchFamily="18" charset="0"/>
                          <a:ea typeface="新細明體" pitchFamily="18" charset="-120"/>
                        </a:rPr>
                        <a:t>H5</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bl>
          </a:graphicData>
        </a:graphic>
      </p:graphicFrame>
      <p:sp>
        <p:nvSpPr>
          <p:cNvPr id="42016" name="Oval 30"/>
          <p:cNvSpPr>
            <a:spLocks noChangeArrowheads="1"/>
          </p:cNvSpPr>
          <p:nvPr/>
        </p:nvSpPr>
        <p:spPr bwMode="auto">
          <a:xfrm>
            <a:off x="6269038" y="2881313"/>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42017" name="Oval 31"/>
          <p:cNvSpPr>
            <a:spLocks noChangeArrowheads="1"/>
          </p:cNvSpPr>
          <p:nvPr/>
        </p:nvSpPr>
        <p:spPr bwMode="auto">
          <a:xfrm>
            <a:off x="5202238" y="2168525"/>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42018" name="Oval 32"/>
          <p:cNvSpPr>
            <a:spLocks noChangeArrowheads="1"/>
          </p:cNvSpPr>
          <p:nvPr/>
        </p:nvSpPr>
        <p:spPr bwMode="auto">
          <a:xfrm>
            <a:off x="4565650" y="3646488"/>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42019" name="Oval 33"/>
          <p:cNvSpPr>
            <a:spLocks noChangeArrowheads="1"/>
          </p:cNvSpPr>
          <p:nvPr/>
        </p:nvSpPr>
        <p:spPr bwMode="auto">
          <a:xfrm>
            <a:off x="4249738" y="4951413"/>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P4</a:t>
            </a:r>
          </a:p>
        </p:txBody>
      </p:sp>
      <p:sp>
        <p:nvSpPr>
          <p:cNvPr id="42020" name="Oval 34"/>
          <p:cNvSpPr>
            <a:spLocks noChangeArrowheads="1"/>
          </p:cNvSpPr>
          <p:nvPr/>
        </p:nvSpPr>
        <p:spPr bwMode="auto">
          <a:xfrm>
            <a:off x="8031163" y="4322763"/>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P1</a:t>
            </a:r>
          </a:p>
        </p:txBody>
      </p:sp>
      <p:sp>
        <p:nvSpPr>
          <p:cNvPr id="42021" name="Text Box 35"/>
          <p:cNvSpPr txBox="1">
            <a:spLocks noChangeArrowheads="1"/>
          </p:cNvSpPr>
          <p:nvPr/>
        </p:nvSpPr>
        <p:spPr bwMode="auto">
          <a:xfrm>
            <a:off x="522288" y="4778375"/>
            <a:ext cx="2290762"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rgbClr val="FF3300"/>
                </a:solidFill>
                <a:latin typeface="Comic Sans MS" panose="030F0702030302020204" pitchFamily="66" charset="0"/>
              </a:rPr>
              <a:t>Disjoint, </a:t>
            </a:r>
          </a:p>
          <a:p>
            <a:pPr>
              <a:spcBef>
                <a:spcPct val="0"/>
              </a:spcBef>
              <a:buClrTx/>
              <a:buSzTx/>
              <a:buFontTx/>
              <a:buNone/>
            </a:pPr>
            <a:r>
              <a:rPr kumimoji="0" lang="en-US" altLang="zh-TW" sz="2400">
                <a:solidFill>
                  <a:srgbClr val="FF3300"/>
                </a:solidFill>
                <a:latin typeface="Comic Sans MS" panose="030F0702030302020204" pitchFamily="66" charset="0"/>
              </a:rPr>
              <a:t>but duplication</a:t>
            </a:r>
          </a:p>
        </p:txBody>
      </p:sp>
      <p:grpSp>
        <p:nvGrpSpPr>
          <p:cNvPr id="42022" name="Group 36"/>
          <p:cNvGrpSpPr>
            <a:grpSpLocks/>
          </p:cNvGrpSpPr>
          <p:nvPr/>
        </p:nvGrpSpPr>
        <p:grpSpPr bwMode="auto">
          <a:xfrm>
            <a:off x="6815138" y="4322763"/>
            <a:ext cx="838200" cy="457200"/>
            <a:chOff x="3312" y="3312"/>
            <a:chExt cx="528" cy="288"/>
          </a:xfrm>
        </p:grpSpPr>
        <p:sp>
          <p:nvSpPr>
            <p:cNvPr id="42041" name="Oval 37"/>
            <p:cNvSpPr>
              <a:spLocks noChangeArrowheads="1"/>
            </p:cNvSpPr>
            <p:nvPr/>
          </p:nvSpPr>
          <p:spPr bwMode="auto">
            <a:xfrm>
              <a:off x="3312" y="3312"/>
              <a:ext cx="52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endParaRPr kumimoji="0" lang="zh-TW" altLang="en-US" sz="2400">
                <a:solidFill>
                  <a:srgbClr val="FFFF00"/>
                </a:solidFill>
                <a:latin typeface="Comic Sans MS" panose="030F0702030302020204" pitchFamily="66" charset="0"/>
              </a:endParaRPr>
            </a:p>
          </p:txBody>
        </p:sp>
        <p:sp>
          <p:nvSpPr>
            <p:cNvPr id="42042" name="Text Box 38"/>
            <p:cNvSpPr txBox="1">
              <a:spLocks noChangeArrowheads="1"/>
            </p:cNvSpPr>
            <p:nvPr/>
          </p:nvSpPr>
          <p:spPr bwMode="auto">
            <a:xfrm>
              <a:off x="3408" y="3312"/>
              <a:ext cx="3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rgbClr val="FFFF00"/>
                  </a:solidFill>
                  <a:latin typeface="Comic Sans MS" panose="030F0702030302020204" pitchFamily="66" charset="0"/>
                </a:rPr>
                <a:t>P5</a:t>
              </a:r>
            </a:p>
          </p:txBody>
        </p:sp>
      </p:grpSp>
      <p:sp>
        <p:nvSpPr>
          <p:cNvPr id="42023" name="Oval 39"/>
          <p:cNvSpPr>
            <a:spLocks noChangeArrowheads="1"/>
          </p:cNvSpPr>
          <p:nvPr/>
        </p:nvSpPr>
        <p:spPr bwMode="auto">
          <a:xfrm>
            <a:off x="2495550" y="364648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P2</a:t>
            </a:r>
          </a:p>
        </p:txBody>
      </p:sp>
      <p:cxnSp>
        <p:nvCxnSpPr>
          <p:cNvPr id="42024" name="AutoShape 40"/>
          <p:cNvCxnSpPr>
            <a:cxnSpLocks noChangeShapeType="1"/>
            <a:stCxn id="42030" idx="3"/>
            <a:endCxn id="42023" idx="7"/>
          </p:cNvCxnSpPr>
          <p:nvPr/>
        </p:nvCxnSpPr>
        <p:spPr bwMode="auto">
          <a:xfrm flipH="1">
            <a:off x="3211513" y="3271838"/>
            <a:ext cx="485775" cy="441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25" name="AutoShape 41"/>
          <p:cNvCxnSpPr>
            <a:cxnSpLocks noChangeShapeType="1"/>
            <a:stCxn id="42030" idx="5"/>
            <a:endCxn id="42018" idx="1"/>
          </p:cNvCxnSpPr>
          <p:nvPr/>
        </p:nvCxnSpPr>
        <p:spPr bwMode="auto">
          <a:xfrm>
            <a:off x="4291013" y="3271838"/>
            <a:ext cx="396875" cy="441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26" name="AutoShape 42"/>
          <p:cNvCxnSpPr>
            <a:cxnSpLocks noChangeShapeType="1"/>
            <a:stCxn id="42018" idx="3"/>
          </p:cNvCxnSpPr>
          <p:nvPr/>
        </p:nvCxnSpPr>
        <p:spPr bwMode="auto">
          <a:xfrm flipH="1">
            <a:off x="4297363" y="4037013"/>
            <a:ext cx="390525" cy="349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27" name="AutoShape 43"/>
          <p:cNvCxnSpPr>
            <a:cxnSpLocks noChangeShapeType="1"/>
            <a:stCxn id="42017" idx="3"/>
          </p:cNvCxnSpPr>
          <p:nvPr/>
        </p:nvCxnSpPr>
        <p:spPr bwMode="auto">
          <a:xfrm flipH="1">
            <a:off x="4144963" y="2559050"/>
            <a:ext cx="1179512" cy="514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28" name="AutoShape 44"/>
          <p:cNvCxnSpPr>
            <a:cxnSpLocks noChangeShapeType="1"/>
            <a:stCxn id="42033" idx="5"/>
            <a:endCxn id="42019" idx="0"/>
          </p:cNvCxnSpPr>
          <p:nvPr/>
        </p:nvCxnSpPr>
        <p:spPr bwMode="auto">
          <a:xfrm>
            <a:off x="4425950" y="4713288"/>
            <a:ext cx="242888" cy="238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29" name="Oval 45"/>
          <p:cNvSpPr>
            <a:spLocks noChangeArrowheads="1"/>
          </p:cNvSpPr>
          <p:nvPr/>
        </p:nvSpPr>
        <p:spPr bwMode="auto">
          <a:xfrm>
            <a:off x="5421313" y="4322763"/>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P2</a:t>
            </a:r>
          </a:p>
        </p:txBody>
      </p:sp>
      <p:sp>
        <p:nvSpPr>
          <p:cNvPr id="42030" name="Oval 46"/>
          <p:cNvSpPr>
            <a:spLocks noChangeArrowheads="1"/>
          </p:cNvSpPr>
          <p:nvPr/>
        </p:nvSpPr>
        <p:spPr bwMode="auto">
          <a:xfrm>
            <a:off x="3575050" y="2881313"/>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2031" name="AutoShape 47"/>
          <p:cNvCxnSpPr>
            <a:cxnSpLocks noChangeShapeType="1"/>
            <a:stCxn id="42018" idx="5"/>
            <a:endCxn id="42029" idx="1"/>
          </p:cNvCxnSpPr>
          <p:nvPr/>
        </p:nvCxnSpPr>
        <p:spPr bwMode="auto">
          <a:xfrm>
            <a:off x="5281613" y="4037013"/>
            <a:ext cx="261937" cy="3524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32" name="Oval 48"/>
          <p:cNvSpPr>
            <a:spLocks noChangeArrowheads="1"/>
          </p:cNvSpPr>
          <p:nvPr/>
        </p:nvSpPr>
        <p:spPr bwMode="auto">
          <a:xfrm>
            <a:off x="3214688" y="4951413"/>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P3</a:t>
            </a:r>
          </a:p>
        </p:txBody>
      </p:sp>
      <p:sp>
        <p:nvSpPr>
          <p:cNvPr id="42033" name="Oval 49"/>
          <p:cNvSpPr>
            <a:spLocks noChangeArrowheads="1"/>
          </p:cNvSpPr>
          <p:nvPr/>
        </p:nvSpPr>
        <p:spPr bwMode="auto">
          <a:xfrm>
            <a:off x="3709988" y="4322763"/>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2034" name="AutoShape 50"/>
          <p:cNvCxnSpPr>
            <a:cxnSpLocks noChangeShapeType="1"/>
            <a:stCxn id="42033" idx="3"/>
            <a:endCxn id="42032" idx="0"/>
          </p:cNvCxnSpPr>
          <p:nvPr/>
        </p:nvCxnSpPr>
        <p:spPr bwMode="auto">
          <a:xfrm flipH="1">
            <a:off x="3633788" y="4713288"/>
            <a:ext cx="198437" cy="238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35" name="Oval 51"/>
          <p:cNvSpPr>
            <a:spLocks noChangeArrowheads="1"/>
          </p:cNvSpPr>
          <p:nvPr/>
        </p:nvSpPr>
        <p:spPr bwMode="auto">
          <a:xfrm>
            <a:off x="7491413" y="3646488"/>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2036" name="AutoShape 52"/>
          <p:cNvCxnSpPr>
            <a:cxnSpLocks noChangeShapeType="1"/>
            <a:stCxn id="41989" idx="5"/>
            <a:endCxn id="42017" idx="1"/>
          </p:cNvCxnSpPr>
          <p:nvPr/>
        </p:nvCxnSpPr>
        <p:spPr bwMode="auto">
          <a:xfrm>
            <a:off x="4622800" y="1797050"/>
            <a:ext cx="701675"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37" name="AutoShape 53"/>
          <p:cNvCxnSpPr>
            <a:cxnSpLocks noChangeShapeType="1"/>
            <a:stCxn id="42017" idx="5"/>
            <a:endCxn id="42016" idx="1"/>
          </p:cNvCxnSpPr>
          <p:nvPr/>
        </p:nvCxnSpPr>
        <p:spPr bwMode="auto">
          <a:xfrm>
            <a:off x="5918200" y="2559050"/>
            <a:ext cx="473075" cy="3889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38" name="AutoShape 54"/>
          <p:cNvCxnSpPr>
            <a:cxnSpLocks noChangeShapeType="1"/>
            <a:stCxn id="42016" idx="5"/>
            <a:endCxn id="42035" idx="1"/>
          </p:cNvCxnSpPr>
          <p:nvPr/>
        </p:nvCxnSpPr>
        <p:spPr bwMode="auto">
          <a:xfrm>
            <a:off x="6985000" y="3271838"/>
            <a:ext cx="628650" cy="441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39" name="AutoShape 55"/>
          <p:cNvCxnSpPr>
            <a:cxnSpLocks noChangeShapeType="1"/>
            <a:stCxn id="42035" idx="5"/>
            <a:endCxn id="42020" idx="0"/>
          </p:cNvCxnSpPr>
          <p:nvPr/>
        </p:nvCxnSpPr>
        <p:spPr bwMode="auto">
          <a:xfrm>
            <a:off x="8207375" y="4037013"/>
            <a:ext cx="242888" cy="2857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40" name="AutoShape 56"/>
          <p:cNvCxnSpPr>
            <a:cxnSpLocks noChangeShapeType="1"/>
            <a:stCxn id="42035" idx="3"/>
            <a:endCxn id="42042" idx="0"/>
          </p:cNvCxnSpPr>
          <p:nvPr/>
        </p:nvCxnSpPr>
        <p:spPr bwMode="auto">
          <a:xfrm flipH="1">
            <a:off x="7232650" y="4037013"/>
            <a:ext cx="381000" cy="2857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4403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8EE7BEC-C6FC-40C9-9FE9-380A111F3C2D}" type="slidenum">
              <a:rPr lang="zh-TW" altLang="en-US" sz="1200">
                <a:solidFill>
                  <a:srgbClr val="045C75"/>
                </a:solidFill>
                <a:latin typeface="Arial" panose="020B0604020202020204" pitchFamily="34" charset="0"/>
              </a:rPr>
              <a:pPr>
                <a:spcBef>
                  <a:spcPct val="0"/>
                </a:spcBef>
                <a:buClrTx/>
                <a:buSzTx/>
                <a:buFontTx/>
                <a:buNone/>
              </a:pPr>
              <a:t>19</a:t>
            </a:fld>
            <a:endParaRPr lang="zh-TW" altLang="en-US" sz="1200">
              <a:solidFill>
                <a:srgbClr val="045C75"/>
              </a:solidFill>
              <a:latin typeface="Arial" panose="020B0604020202020204" pitchFamily="34" charset="0"/>
            </a:endParaRPr>
          </a:p>
        </p:txBody>
      </p:sp>
      <p:sp>
        <p:nvSpPr>
          <p:cNvPr id="44036" name="Rectangle 2"/>
          <p:cNvSpPr>
            <a:spLocks noGrp="1"/>
          </p:cNvSpPr>
          <p:nvPr>
            <p:ph type="title"/>
          </p:nvPr>
        </p:nvSpPr>
        <p:spPr>
          <a:xfrm>
            <a:off x="457200" y="452438"/>
            <a:ext cx="8328025" cy="779462"/>
          </a:xfrm>
        </p:spPr>
        <p:txBody>
          <a:bodyPr/>
          <a:lstStyle/>
          <a:p>
            <a:r>
              <a:rPr lang="en-US" altLang="zh-TW" sz="5100" b="1" i="1" smtClean="0">
                <a:solidFill>
                  <a:srgbClr val="C00000"/>
                </a:solidFill>
              </a:rPr>
              <a:t>Prefix formats (representation)</a:t>
            </a:r>
          </a:p>
        </p:txBody>
      </p:sp>
      <p:sp>
        <p:nvSpPr>
          <p:cNvPr id="44037" name="Rectangle 3"/>
          <p:cNvSpPr>
            <a:spLocks noGrp="1"/>
          </p:cNvSpPr>
          <p:nvPr>
            <p:ph type="body" idx="1"/>
          </p:nvPr>
        </p:nvSpPr>
        <p:spPr>
          <a:xfrm>
            <a:off x="457200" y="1362075"/>
            <a:ext cx="8229600" cy="5127625"/>
          </a:xfrm>
        </p:spPr>
        <p:txBody>
          <a:bodyPr/>
          <a:lstStyle/>
          <a:p>
            <a:pPr>
              <a:lnSpc>
                <a:spcPct val="90000"/>
              </a:lnSpc>
            </a:pPr>
            <a:r>
              <a:rPr lang="en-US" altLang="zh-TW" b="1" i="1" u="sng" smtClean="0">
                <a:solidFill>
                  <a:srgbClr val="663300"/>
                </a:solidFill>
                <a:latin typeface="Times New Roman" panose="02020603050405020304" pitchFamily="18" charset="0"/>
              </a:rPr>
              <a:t>Length</a:t>
            </a:r>
            <a:r>
              <a:rPr lang="en-US" altLang="zh-TW" b="1" u="sng" smtClean="0">
                <a:solidFill>
                  <a:srgbClr val="663300"/>
                </a:solidFill>
                <a:latin typeface="Times New Roman" panose="02020603050405020304" pitchFamily="18" charset="0"/>
              </a:rPr>
              <a:t> format</a:t>
            </a:r>
            <a:r>
              <a:rPr lang="en-US" altLang="zh-TW" smtClean="0">
                <a:latin typeface="Times New Roman" panose="02020603050405020304" pitchFamily="18" charset="0"/>
              </a:rPr>
              <a:t>: </a:t>
            </a:r>
            <a:r>
              <a:rPr lang="en-US" altLang="zh-TW" b="1" smtClean="0">
                <a:latin typeface="Times New Roman" panose="02020603050405020304" pitchFamily="18" charset="0"/>
              </a:rPr>
              <a:t>b</a:t>
            </a:r>
            <a:r>
              <a:rPr lang="en-US" altLang="zh-TW" b="1" baseline="-25000" smtClean="0">
                <a:latin typeface="Times New Roman" panose="02020603050405020304" pitchFamily="18" charset="0"/>
              </a:rPr>
              <a:t>n-1</a:t>
            </a:r>
            <a:r>
              <a:rPr lang="en-US" altLang="zh-TW" b="1" smtClean="0">
                <a:latin typeface="Times New Roman" panose="02020603050405020304" pitchFamily="18" charset="0"/>
              </a:rPr>
              <a:t>…b</a:t>
            </a:r>
            <a:r>
              <a:rPr lang="en-US" altLang="zh-TW" b="1" baseline="-25000" smtClean="0">
                <a:latin typeface="Times New Roman" panose="02020603050405020304" pitchFamily="18" charset="0"/>
              </a:rPr>
              <a:t>0</a:t>
            </a:r>
            <a:r>
              <a:rPr lang="en-US" altLang="zh-TW" b="1" smtClean="0">
                <a:latin typeface="Times New Roman" panose="02020603050405020304" pitchFamily="18" charset="0"/>
              </a:rPr>
              <a:t>/</a:t>
            </a:r>
            <a:r>
              <a:rPr lang="en-US" altLang="zh-TW" b="1" smtClean="0">
                <a:latin typeface="Script MT Bold" panose="03040602040607080904" pitchFamily="66" charset="0"/>
              </a:rPr>
              <a:t>l </a:t>
            </a:r>
            <a:r>
              <a:rPr lang="en-US" altLang="zh-TW" b="1" smtClean="0">
                <a:latin typeface="Times New Roman" panose="02020603050405020304" pitchFamily="18" charset="0"/>
              </a:rPr>
              <a:t>(</a:t>
            </a:r>
            <a:r>
              <a:rPr lang="en-US" altLang="zh-TW" b="1" smtClean="0">
                <a:latin typeface="Script MT Bold" panose="03040602040607080904" pitchFamily="66" charset="0"/>
              </a:rPr>
              <a:t>l</a:t>
            </a:r>
            <a:r>
              <a:rPr lang="en-US" altLang="zh-TW" b="1" smtClean="0">
                <a:latin typeface="Times New Roman" panose="02020603050405020304" pitchFamily="18" charset="0"/>
              </a:rPr>
              <a:t> is prefix length)</a:t>
            </a:r>
          </a:p>
          <a:p>
            <a:pPr lvl="1">
              <a:lnSpc>
                <a:spcPct val="90000"/>
              </a:lnSpc>
            </a:pPr>
            <a:r>
              <a:rPr lang="en-US" altLang="zh-TW" sz="2600" smtClean="0">
                <a:latin typeface="Times New Roman" panose="02020603050405020304" pitchFamily="18" charset="0"/>
              </a:rPr>
              <a:t>In IPv4, </a:t>
            </a:r>
            <a:r>
              <a:rPr lang="en-US" altLang="zh-TW" sz="2600" b="1" i="1" smtClean="0">
                <a:solidFill>
                  <a:schemeClr val="tx2"/>
                </a:solidFill>
                <a:latin typeface="Times New Roman" panose="02020603050405020304" pitchFamily="18" charset="0"/>
              </a:rPr>
              <a:t>d3.d2.d1.d0/</a:t>
            </a:r>
            <a:r>
              <a:rPr lang="en-US" altLang="zh-TW" sz="2600" b="1" i="1" smtClean="0">
                <a:solidFill>
                  <a:schemeClr val="tx2"/>
                </a:solidFill>
                <a:latin typeface="Script MT Bold" panose="03040602040607080904" pitchFamily="66" charset="0"/>
              </a:rPr>
              <a:t>l</a:t>
            </a:r>
            <a:r>
              <a:rPr lang="en-US" altLang="zh-TW" sz="2600" smtClean="0">
                <a:latin typeface="Times New Roman" panose="02020603050405020304" pitchFamily="18" charset="0"/>
              </a:rPr>
              <a:t>  , </a:t>
            </a:r>
            <a:r>
              <a:rPr lang="en-US" altLang="zh-TW" sz="2600" b="1" i="1" smtClean="0">
                <a:solidFill>
                  <a:schemeClr val="tx2"/>
                </a:solidFill>
                <a:latin typeface="Times New Roman" panose="02020603050405020304" pitchFamily="18" charset="0"/>
              </a:rPr>
              <a:t>140.116.82.36/</a:t>
            </a:r>
            <a:r>
              <a:rPr lang="en-US" altLang="zh-TW" sz="2600" b="1" i="1" smtClean="0">
                <a:solidFill>
                  <a:schemeClr val="tx2"/>
                </a:solidFill>
                <a:latin typeface="Script MT Bold" panose="03040602040607080904" pitchFamily="66" charset="0"/>
              </a:rPr>
              <a:t>24</a:t>
            </a:r>
            <a:r>
              <a:rPr lang="en-US" altLang="zh-TW" sz="2600" smtClean="0">
                <a:latin typeface="Times New Roman" panose="02020603050405020304" pitchFamily="18" charset="0"/>
              </a:rPr>
              <a:t> .</a:t>
            </a:r>
          </a:p>
          <a:p>
            <a:pPr lvl="1">
              <a:lnSpc>
                <a:spcPct val="90000"/>
              </a:lnSpc>
            </a:pPr>
            <a:endParaRPr lang="en-US" altLang="zh-TW" sz="2600" smtClean="0">
              <a:latin typeface="Times New Roman" panose="02020603050405020304" pitchFamily="18" charset="0"/>
            </a:endParaRPr>
          </a:p>
          <a:p>
            <a:pPr>
              <a:lnSpc>
                <a:spcPct val="90000"/>
              </a:lnSpc>
            </a:pPr>
            <a:r>
              <a:rPr lang="en-US" altLang="zh-TW" b="1" i="1" u="sng" smtClean="0">
                <a:solidFill>
                  <a:srgbClr val="663300"/>
                </a:solidFill>
                <a:latin typeface="Times New Roman" panose="02020603050405020304" pitchFamily="18" charset="0"/>
              </a:rPr>
              <a:t>Mask</a:t>
            </a:r>
            <a:r>
              <a:rPr lang="en-US" altLang="zh-TW" b="1" u="sng" smtClean="0">
                <a:solidFill>
                  <a:srgbClr val="663300"/>
                </a:solidFill>
                <a:latin typeface="Times New Roman" panose="02020603050405020304" pitchFamily="18" charset="0"/>
              </a:rPr>
              <a:t> format</a:t>
            </a:r>
            <a:r>
              <a:rPr lang="en-US" altLang="zh-TW" smtClean="0">
                <a:latin typeface="Times New Roman" panose="02020603050405020304" pitchFamily="18" charset="0"/>
              </a:rPr>
              <a:t>: </a:t>
            </a:r>
            <a:r>
              <a:rPr lang="en-US" altLang="zh-TW" b="1" smtClean="0">
                <a:latin typeface="Times New Roman" panose="02020603050405020304" pitchFamily="18" charset="0"/>
              </a:rPr>
              <a:t>b</a:t>
            </a:r>
            <a:r>
              <a:rPr lang="en-US" altLang="zh-TW" b="1" baseline="-25000" smtClean="0">
                <a:latin typeface="Times New Roman" panose="02020603050405020304" pitchFamily="18" charset="0"/>
              </a:rPr>
              <a:t>n-1</a:t>
            </a:r>
            <a:r>
              <a:rPr lang="en-US" altLang="zh-TW" b="1" smtClean="0">
                <a:latin typeface="Times New Roman" panose="02020603050405020304" pitchFamily="18" charset="0"/>
              </a:rPr>
              <a:t>…b</a:t>
            </a:r>
            <a:r>
              <a:rPr lang="en-US" altLang="zh-TW" b="1" baseline="-25000" smtClean="0">
                <a:latin typeface="Times New Roman" panose="02020603050405020304" pitchFamily="18" charset="0"/>
              </a:rPr>
              <a:t>0</a:t>
            </a:r>
            <a:r>
              <a:rPr lang="en-US" altLang="zh-TW" b="1" smtClean="0">
                <a:latin typeface="Times New Roman" panose="02020603050405020304" pitchFamily="18" charset="0"/>
              </a:rPr>
              <a:t>/m</a:t>
            </a:r>
            <a:r>
              <a:rPr lang="en-US" altLang="zh-TW" b="1" baseline="-25000" smtClean="0">
                <a:latin typeface="Times New Roman" panose="02020603050405020304" pitchFamily="18" charset="0"/>
              </a:rPr>
              <a:t>n-1</a:t>
            </a:r>
            <a:r>
              <a:rPr lang="en-US" altLang="zh-TW" b="1" smtClean="0">
                <a:latin typeface="Times New Roman" panose="02020603050405020304" pitchFamily="18" charset="0"/>
              </a:rPr>
              <a:t>…m</a:t>
            </a:r>
            <a:r>
              <a:rPr lang="en-US" altLang="zh-TW" b="1" baseline="-25000" smtClean="0">
                <a:latin typeface="Times New Roman" panose="02020603050405020304" pitchFamily="18" charset="0"/>
              </a:rPr>
              <a:t>0 </a:t>
            </a:r>
            <a:r>
              <a:rPr lang="en-US" altLang="zh-TW" b="1" smtClean="0">
                <a:latin typeface="Times New Roman" panose="02020603050405020304" pitchFamily="18" charset="0"/>
              </a:rPr>
              <a:t>(prefix length is </a:t>
            </a:r>
            <a:r>
              <a:rPr lang="en-US" altLang="zh-TW" b="1" smtClean="0">
                <a:latin typeface="Script MT Bold" panose="03040602040607080904" pitchFamily="66" charset="0"/>
              </a:rPr>
              <a:t>l</a:t>
            </a:r>
            <a:r>
              <a:rPr lang="en-US" altLang="zh-TW" b="1" smtClean="0">
                <a:latin typeface="Times New Roman" panose="02020603050405020304" pitchFamily="18" charset="0"/>
              </a:rPr>
              <a:t>)</a:t>
            </a:r>
            <a:endParaRPr lang="en-US" altLang="zh-TW" smtClean="0">
              <a:latin typeface="Times New Roman" panose="02020603050405020304" pitchFamily="18" charset="0"/>
            </a:endParaRPr>
          </a:p>
          <a:p>
            <a:pPr lvl="1">
              <a:lnSpc>
                <a:spcPct val="90000"/>
              </a:lnSpc>
            </a:pPr>
            <a:r>
              <a:rPr lang="en-US" altLang="zh-TW" sz="2600" smtClean="0">
                <a:latin typeface="Times New Roman" panose="02020603050405020304" pitchFamily="18" charset="0"/>
              </a:rPr>
              <a:t>m</a:t>
            </a:r>
            <a:r>
              <a:rPr lang="en-US" altLang="zh-TW" sz="2600" baseline="-25000" smtClean="0">
                <a:latin typeface="Times New Roman" panose="02020603050405020304" pitchFamily="18" charset="0"/>
              </a:rPr>
              <a:t>j</a:t>
            </a:r>
            <a:r>
              <a:rPr lang="en-US" altLang="zh-TW" sz="2600" smtClean="0">
                <a:latin typeface="Times New Roman" panose="02020603050405020304" pitchFamily="18" charset="0"/>
              </a:rPr>
              <a:t> = 1 for all n – 1 </a:t>
            </a:r>
            <a:r>
              <a:rPr lang="en-US" altLang="zh-TW" sz="2600" smtClean="0">
                <a:latin typeface="Times New Roman" panose="02020603050405020304" pitchFamily="18" charset="0"/>
                <a:sym typeface="Symbol" panose="05050102010706020507" pitchFamily="18" charset="2"/>
              </a:rPr>
              <a:t></a:t>
            </a:r>
            <a:r>
              <a:rPr lang="en-US" altLang="zh-TW" sz="2600" smtClean="0">
                <a:latin typeface="Times New Roman" panose="02020603050405020304" pitchFamily="18" charset="0"/>
              </a:rPr>
              <a:t> j </a:t>
            </a:r>
            <a:r>
              <a:rPr lang="en-US" altLang="zh-TW" sz="2600" smtClean="0">
                <a:latin typeface="Times New Roman" panose="02020603050405020304" pitchFamily="18" charset="0"/>
                <a:sym typeface="Symbol" panose="05050102010706020507" pitchFamily="18" charset="2"/>
              </a:rPr>
              <a:t></a:t>
            </a:r>
            <a:r>
              <a:rPr lang="en-US" altLang="zh-TW" sz="2600" smtClean="0">
                <a:latin typeface="Times New Roman" panose="02020603050405020304" pitchFamily="18" charset="0"/>
              </a:rPr>
              <a:t> n – </a:t>
            </a:r>
            <a:r>
              <a:rPr lang="en-US" altLang="zh-TW" sz="2600" b="1" smtClean="0">
                <a:latin typeface="Script MT Bold" panose="03040602040607080904" pitchFamily="66" charset="0"/>
              </a:rPr>
              <a:t>l</a:t>
            </a:r>
            <a:r>
              <a:rPr lang="en-US" altLang="zh-TW" sz="2600" smtClean="0">
                <a:latin typeface="Times New Roman" panose="02020603050405020304" pitchFamily="18" charset="0"/>
              </a:rPr>
              <a:t>, and m</a:t>
            </a:r>
            <a:r>
              <a:rPr lang="en-US" altLang="zh-TW" sz="2600" baseline="-25000" smtClean="0">
                <a:latin typeface="Times New Roman" panose="02020603050405020304" pitchFamily="18" charset="0"/>
              </a:rPr>
              <a:t>j</a:t>
            </a:r>
            <a:r>
              <a:rPr lang="en-US" altLang="zh-TW" sz="2600" smtClean="0">
                <a:latin typeface="Times New Roman" panose="02020603050405020304" pitchFamily="18" charset="0"/>
              </a:rPr>
              <a:t> =0 otherwise. </a:t>
            </a:r>
          </a:p>
          <a:p>
            <a:pPr lvl="1">
              <a:lnSpc>
                <a:spcPct val="90000"/>
              </a:lnSpc>
            </a:pPr>
            <a:r>
              <a:rPr lang="en-US" altLang="zh-TW" sz="2600" smtClean="0">
                <a:latin typeface="Times New Roman" panose="02020603050405020304" pitchFamily="18" charset="0"/>
              </a:rPr>
              <a:t>d</a:t>
            </a:r>
            <a:r>
              <a:rPr lang="en-US" altLang="zh-TW" sz="2600" baseline="-25000" smtClean="0">
                <a:latin typeface="Times New Roman" panose="02020603050405020304" pitchFamily="18" charset="0"/>
              </a:rPr>
              <a:t>3</a:t>
            </a:r>
            <a:r>
              <a:rPr lang="en-US" altLang="zh-TW" sz="2600" smtClean="0">
                <a:latin typeface="Times New Roman" panose="02020603050405020304" pitchFamily="18" charset="0"/>
              </a:rPr>
              <a:t>.d</a:t>
            </a:r>
            <a:r>
              <a:rPr lang="en-US" altLang="zh-TW" sz="2600" baseline="-25000" smtClean="0">
                <a:latin typeface="Times New Roman" panose="02020603050405020304" pitchFamily="18" charset="0"/>
              </a:rPr>
              <a:t>2</a:t>
            </a:r>
            <a:r>
              <a:rPr lang="en-US" altLang="zh-TW" sz="2600" smtClean="0">
                <a:latin typeface="Times New Roman" panose="02020603050405020304" pitchFamily="18" charset="0"/>
              </a:rPr>
              <a:t>.d</a:t>
            </a:r>
            <a:r>
              <a:rPr lang="en-US" altLang="zh-TW" sz="2600" baseline="-25000" smtClean="0">
                <a:latin typeface="Times New Roman" panose="02020603050405020304" pitchFamily="18" charset="0"/>
              </a:rPr>
              <a:t>1</a:t>
            </a:r>
            <a:r>
              <a:rPr lang="en-US" altLang="zh-TW" sz="2600" smtClean="0">
                <a:latin typeface="Times New Roman" panose="02020603050405020304" pitchFamily="18" charset="0"/>
              </a:rPr>
              <a:t>.d</a:t>
            </a:r>
            <a:r>
              <a:rPr lang="en-US" altLang="zh-TW" sz="2600" baseline="-25000" smtClean="0">
                <a:latin typeface="Times New Roman" panose="02020603050405020304" pitchFamily="18" charset="0"/>
              </a:rPr>
              <a:t>0</a:t>
            </a:r>
            <a:r>
              <a:rPr lang="en-US" altLang="zh-TW" sz="2600" smtClean="0">
                <a:latin typeface="Times New Roman" panose="02020603050405020304" pitchFamily="18" charset="0"/>
              </a:rPr>
              <a:t>/ m</a:t>
            </a:r>
            <a:r>
              <a:rPr lang="en-US" altLang="zh-TW" sz="2600" baseline="-25000" smtClean="0">
                <a:latin typeface="Times New Roman" panose="02020603050405020304" pitchFamily="18" charset="0"/>
              </a:rPr>
              <a:t>3</a:t>
            </a:r>
            <a:r>
              <a:rPr lang="en-US" altLang="zh-TW" sz="2600" smtClean="0">
                <a:latin typeface="Times New Roman" panose="02020603050405020304" pitchFamily="18" charset="0"/>
              </a:rPr>
              <a:t>.m</a:t>
            </a:r>
            <a:r>
              <a:rPr lang="en-US" altLang="zh-TW" sz="2600" baseline="-25000" smtClean="0">
                <a:latin typeface="Times New Roman" panose="02020603050405020304" pitchFamily="18" charset="0"/>
              </a:rPr>
              <a:t>2</a:t>
            </a:r>
            <a:r>
              <a:rPr lang="en-US" altLang="zh-TW" sz="2600" smtClean="0">
                <a:latin typeface="Times New Roman" panose="02020603050405020304" pitchFamily="18" charset="0"/>
              </a:rPr>
              <a:t>.m</a:t>
            </a:r>
            <a:r>
              <a:rPr lang="en-US" altLang="zh-TW" sz="2600" baseline="-25000" smtClean="0">
                <a:latin typeface="Times New Roman" panose="02020603050405020304" pitchFamily="18" charset="0"/>
              </a:rPr>
              <a:t>1</a:t>
            </a:r>
            <a:r>
              <a:rPr lang="en-US" altLang="zh-TW" sz="2600" smtClean="0">
                <a:latin typeface="Times New Roman" panose="02020603050405020304" pitchFamily="18" charset="0"/>
              </a:rPr>
              <a:t>.m</a:t>
            </a:r>
            <a:r>
              <a:rPr lang="en-US" altLang="zh-TW" sz="2600" baseline="-25000" smtClean="0">
                <a:latin typeface="Times New Roman" panose="02020603050405020304" pitchFamily="18" charset="0"/>
              </a:rPr>
              <a:t>0</a:t>
            </a:r>
            <a:r>
              <a:rPr lang="en-US" altLang="zh-TW" sz="2600" smtClean="0">
                <a:latin typeface="Times New Roman" panose="02020603050405020304" pitchFamily="18" charset="0"/>
              </a:rPr>
              <a:t>, </a:t>
            </a:r>
            <a:r>
              <a:rPr lang="en-US" altLang="zh-TW" sz="2600" b="1" i="1" smtClean="0">
                <a:solidFill>
                  <a:schemeClr val="tx2"/>
                </a:solidFill>
                <a:latin typeface="Times New Roman" panose="02020603050405020304" pitchFamily="18" charset="0"/>
              </a:rPr>
              <a:t>140.116.82.36/1...100000000</a:t>
            </a:r>
          </a:p>
          <a:p>
            <a:pPr lvl="1">
              <a:lnSpc>
                <a:spcPct val="90000"/>
              </a:lnSpc>
            </a:pPr>
            <a:endParaRPr lang="en-US" altLang="zh-TW" sz="2600" smtClean="0">
              <a:latin typeface="Times New Roman" panose="02020603050405020304" pitchFamily="18" charset="0"/>
            </a:endParaRPr>
          </a:p>
          <a:p>
            <a:pPr>
              <a:lnSpc>
                <a:spcPct val="90000"/>
              </a:lnSpc>
            </a:pPr>
            <a:r>
              <a:rPr lang="en-US" altLang="zh-TW" b="1" i="1" u="sng" smtClean="0">
                <a:solidFill>
                  <a:srgbClr val="663300"/>
                </a:solidFill>
                <a:latin typeface="Times New Roman" panose="02020603050405020304" pitchFamily="18" charset="0"/>
              </a:rPr>
              <a:t>Ternary</a:t>
            </a:r>
            <a:r>
              <a:rPr lang="en-US" altLang="zh-TW" b="1" u="sng" smtClean="0">
                <a:solidFill>
                  <a:srgbClr val="663300"/>
                </a:solidFill>
                <a:latin typeface="Times New Roman" panose="02020603050405020304" pitchFamily="18" charset="0"/>
              </a:rPr>
              <a:t> format</a:t>
            </a:r>
            <a:r>
              <a:rPr lang="en-US" altLang="zh-TW" smtClean="0">
                <a:latin typeface="Times New Roman" panose="02020603050405020304" pitchFamily="18" charset="0"/>
              </a:rPr>
              <a:t>: </a:t>
            </a:r>
            <a:r>
              <a:rPr lang="en-US" altLang="zh-TW" b="1" smtClean="0">
                <a:latin typeface="Times New Roman" panose="02020603050405020304" pitchFamily="18" charset="0"/>
              </a:rPr>
              <a:t>b</a:t>
            </a:r>
            <a:r>
              <a:rPr lang="en-US" altLang="zh-TW" b="1" baseline="-25000" smtClean="0">
                <a:latin typeface="Times New Roman" panose="02020603050405020304" pitchFamily="18" charset="0"/>
              </a:rPr>
              <a:t>n-1</a:t>
            </a:r>
            <a:r>
              <a:rPr lang="en-US" altLang="zh-TW" b="1" smtClean="0">
                <a:latin typeface="Times New Roman" panose="02020603050405020304" pitchFamily="18" charset="0"/>
              </a:rPr>
              <a:t>…b</a:t>
            </a:r>
            <a:r>
              <a:rPr lang="en-US" altLang="zh-TW" b="1" baseline="-25000" smtClean="0">
                <a:latin typeface="Times New Roman" panose="02020603050405020304" pitchFamily="18" charset="0"/>
              </a:rPr>
              <a:t>n-</a:t>
            </a:r>
            <a:r>
              <a:rPr lang="en-US" altLang="zh-TW" b="1" baseline="-25000" smtClean="0">
                <a:latin typeface="Script MT Bold" panose="03040602040607080904" pitchFamily="66" charset="0"/>
              </a:rPr>
              <a:t>l</a:t>
            </a:r>
            <a:r>
              <a:rPr lang="en-US" altLang="zh-TW" b="1" baseline="-25000" smtClean="0">
                <a:latin typeface="Times New Roman" panose="02020603050405020304" pitchFamily="18" charset="0"/>
              </a:rPr>
              <a:t>+1</a:t>
            </a:r>
            <a:r>
              <a:rPr lang="en-US" altLang="zh-TW" b="1" smtClean="0">
                <a:latin typeface="Times New Roman" panose="02020603050405020304" pitchFamily="18" charset="0"/>
              </a:rPr>
              <a:t>*…* (prefix length is </a:t>
            </a:r>
            <a:r>
              <a:rPr lang="en-US" altLang="zh-TW" b="1" smtClean="0">
                <a:latin typeface="Script MT Bold" panose="03040602040607080904" pitchFamily="66" charset="0"/>
              </a:rPr>
              <a:t>l</a:t>
            </a:r>
            <a:r>
              <a:rPr lang="en-US" altLang="zh-TW" b="1" smtClean="0">
                <a:latin typeface="Times New Roman" panose="02020603050405020304" pitchFamily="18" charset="0"/>
              </a:rPr>
              <a:t>)</a:t>
            </a:r>
          </a:p>
          <a:p>
            <a:pPr lvl="1">
              <a:lnSpc>
                <a:spcPct val="90000"/>
              </a:lnSpc>
            </a:pPr>
            <a:r>
              <a:rPr lang="en-US" altLang="zh-TW" sz="2600" b="1" i="1" smtClean="0">
                <a:solidFill>
                  <a:schemeClr val="tx2"/>
                </a:solidFill>
                <a:latin typeface="Times New Roman" panose="02020603050405020304" pitchFamily="18" charset="0"/>
              </a:rPr>
              <a:t>140.0.0.0/8 = 10001100*</a:t>
            </a:r>
            <a:endParaRPr lang="en-US" altLang="zh-TW" sz="2600" b="1" i="1" smtClean="0">
              <a:solidFill>
                <a:schemeClr val="tx2"/>
              </a:solidFill>
              <a:latin typeface="Script MT Bold" panose="03040602040607080904"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921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77950266-31C7-42E7-B2A7-D8160B0B7A93}" type="slidenum">
              <a:rPr lang="zh-TW" altLang="en-US" sz="1200">
                <a:solidFill>
                  <a:srgbClr val="045C75"/>
                </a:solidFill>
                <a:latin typeface="Arial" panose="020B0604020202020204" pitchFamily="34" charset="0"/>
              </a:rPr>
              <a:pPr>
                <a:spcBef>
                  <a:spcPct val="0"/>
                </a:spcBef>
                <a:buClrTx/>
                <a:buSzTx/>
                <a:buFontTx/>
                <a:buNone/>
              </a:pPr>
              <a:t>2</a:t>
            </a:fld>
            <a:endParaRPr lang="zh-TW" altLang="en-US" sz="1200">
              <a:solidFill>
                <a:srgbClr val="045C75"/>
              </a:solidFill>
              <a:latin typeface="Arial" panose="020B0604020202020204" pitchFamily="34" charset="0"/>
            </a:endParaRPr>
          </a:p>
        </p:txBody>
      </p:sp>
      <p:sp>
        <p:nvSpPr>
          <p:cNvPr id="9220" name="標題 1"/>
          <p:cNvSpPr>
            <a:spLocks noGrp="1"/>
          </p:cNvSpPr>
          <p:nvPr>
            <p:ph type="title"/>
          </p:nvPr>
        </p:nvSpPr>
        <p:spPr/>
        <p:txBody>
          <a:bodyPr/>
          <a:lstStyle/>
          <a:p>
            <a:pPr eaLnBrk="1" hangingPunct="1"/>
            <a:r>
              <a:rPr lang="en-US" altLang="zh-TW" sz="4600" smtClean="0"/>
              <a:t>Outline</a:t>
            </a:r>
            <a:endParaRPr lang="zh-TW" altLang="en-US" sz="4600" smtClean="0"/>
          </a:p>
        </p:txBody>
      </p:sp>
      <p:sp>
        <p:nvSpPr>
          <p:cNvPr id="9221" name="Rectangle 3"/>
          <p:cNvSpPr>
            <a:spLocks noGrp="1"/>
          </p:cNvSpPr>
          <p:nvPr>
            <p:ph idx="1"/>
          </p:nvPr>
        </p:nvSpPr>
        <p:spPr>
          <a:xfrm>
            <a:off x="385763" y="1314450"/>
            <a:ext cx="7467600" cy="4768850"/>
          </a:xfrm>
        </p:spPr>
        <p:txBody>
          <a:bodyPr/>
          <a:lstStyle/>
          <a:p>
            <a:pPr eaLnBrk="1" hangingPunct="1"/>
            <a:r>
              <a:rPr lang="en-US" altLang="zh-TW" sz="2800" smtClean="0"/>
              <a:t>Introduction</a:t>
            </a:r>
          </a:p>
          <a:p>
            <a:pPr eaLnBrk="1" hangingPunct="1"/>
            <a:r>
              <a:rPr lang="en-US" altLang="zh-TW" sz="2800" smtClean="0"/>
              <a:t>IP lookup review (1-D packet classification)</a:t>
            </a:r>
          </a:p>
          <a:p>
            <a:pPr eaLnBrk="1" hangingPunct="1"/>
            <a:r>
              <a:rPr lang="en-US" altLang="zh-TW" sz="2800" smtClean="0"/>
              <a:t>Data structures for IP lookups</a:t>
            </a:r>
          </a:p>
          <a:p>
            <a:pPr eaLnBrk="1" hangingPunct="1"/>
            <a:r>
              <a:rPr lang="en-US" altLang="zh-TW" sz="2800" smtClean="0"/>
              <a:t>Binary prefix search</a:t>
            </a:r>
          </a:p>
          <a:p>
            <a:pPr eaLnBrk="1" hangingPunct="1"/>
            <a:r>
              <a:rPr lang="en-US" altLang="zh-TW" sz="2800" smtClean="0"/>
              <a:t>Layered search trees</a:t>
            </a:r>
          </a:p>
          <a:p>
            <a:pPr eaLnBrk="1" hangingPunct="1"/>
            <a:r>
              <a:rPr lang="en-US" altLang="zh-TW" sz="2800" smtClean="0"/>
              <a:t>5-D packet classification</a:t>
            </a:r>
          </a:p>
          <a:p>
            <a:pPr eaLnBrk="1" hangingPunct="1"/>
            <a:r>
              <a:rPr lang="en-US" altLang="zh-TW" sz="2800" smtClean="0"/>
              <a:t>Openflow (Software Defined Network, SDN)</a:t>
            </a:r>
          </a:p>
          <a:p>
            <a:pPr eaLnBrk="1" hangingPunct="1"/>
            <a:r>
              <a:rPr lang="en-US" altLang="zh-TW" sz="2800" smtClean="0"/>
              <a:t>12-D packet classification</a:t>
            </a:r>
          </a:p>
          <a:p>
            <a:pPr eaLnBrk="1" hangingPunct="1"/>
            <a:r>
              <a:rPr lang="en-US" altLang="zh-TW" sz="2800" smtClean="0"/>
              <a:t>Conclusion</a:t>
            </a:r>
          </a:p>
          <a:p>
            <a:pPr eaLnBrk="1" hangingPunct="1">
              <a:buFont typeface="Wingdings 2" panose="05020102010507070707" pitchFamily="18" charset="2"/>
              <a:buNone/>
            </a:pPr>
            <a:endParaRPr lang="zh-TW" altLang="en-US"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4608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0C97F505-AD7F-4972-AFA8-5900D5BED837}" type="slidenum">
              <a:rPr lang="zh-TW" altLang="en-US" sz="1200">
                <a:solidFill>
                  <a:srgbClr val="045C75"/>
                </a:solidFill>
                <a:latin typeface="Arial" panose="020B0604020202020204" pitchFamily="34" charset="0"/>
              </a:rPr>
              <a:pPr>
                <a:spcBef>
                  <a:spcPct val="0"/>
                </a:spcBef>
                <a:buClrTx/>
                <a:buSzTx/>
                <a:buFontTx/>
                <a:buNone/>
              </a:pPr>
              <a:t>20</a:t>
            </a:fld>
            <a:endParaRPr lang="zh-TW" altLang="en-US" sz="1200">
              <a:solidFill>
                <a:srgbClr val="045C75"/>
              </a:solidFill>
              <a:latin typeface="Arial" panose="020B0604020202020204" pitchFamily="34" charset="0"/>
            </a:endParaRPr>
          </a:p>
        </p:txBody>
      </p:sp>
      <p:sp>
        <p:nvSpPr>
          <p:cNvPr id="46084" name="Rectangle 2"/>
          <p:cNvSpPr>
            <a:spLocks noGrp="1"/>
          </p:cNvSpPr>
          <p:nvPr>
            <p:ph type="title"/>
          </p:nvPr>
        </p:nvSpPr>
        <p:spPr/>
        <p:txBody>
          <a:bodyPr/>
          <a:lstStyle/>
          <a:p>
            <a:r>
              <a:rPr lang="en-US" altLang="zh-TW" b="1" i="1" smtClean="0">
                <a:solidFill>
                  <a:srgbClr val="C00000"/>
                </a:solidFill>
              </a:rPr>
              <a:t>A New Prefix format</a:t>
            </a:r>
          </a:p>
        </p:txBody>
      </p:sp>
      <p:sp>
        <p:nvSpPr>
          <p:cNvPr id="23557" name="Rectangle 3"/>
          <p:cNvSpPr>
            <a:spLocks noGrp="1"/>
          </p:cNvSpPr>
          <p:nvPr>
            <p:ph type="body" idx="1"/>
          </p:nvPr>
        </p:nvSpPr>
        <p:spPr/>
        <p:txBody>
          <a:bodyPr/>
          <a:lstStyle/>
          <a:p>
            <a:pPr>
              <a:defRPr/>
            </a:pPr>
            <a:r>
              <a:rPr lang="en-US" altLang="zh-TW" b="1" i="1" u="sng" dirty="0" smtClean="0">
                <a:solidFill>
                  <a:srgbClr val="663300"/>
                </a:solidFill>
                <a:latin typeface="Times New Roman" pitchFamily="18" charset="0"/>
              </a:rPr>
              <a:t>(n+1)-bit</a:t>
            </a:r>
            <a:r>
              <a:rPr lang="en-US" altLang="zh-TW" b="1" u="sng" dirty="0" smtClean="0">
                <a:solidFill>
                  <a:srgbClr val="663300"/>
                </a:solidFill>
                <a:latin typeface="Times New Roman" pitchFamily="18" charset="0"/>
              </a:rPr>
              <a:t> format</a:t>
            </a:r>
            <a:r>
              <a:rPr lang="en-US" altLang="zh-TW" dirty="0" smtClean="0">
                <a:latin typeface="Times New Roman" pitchFamily="18" charset="0"/>
              </a:rPr>
              <a:t>: </a:t>
            </a:r>
            <a:r>
              <a:rPr lang="en-US" altLang="zh-TW" b="1" dirty="0" smtClean="0">
                <a:latin typeface="Times New Roman" pitchFamily="18" charset="0"/>
              </a:rPr>
              <a:t>b</a:t>
            </a:r>
            <a:r>
              <a:rPr lang="en-US" altLang="zh-TW" b="1" baseline="-25000" dirty="0" smtClean="0">
                <a:latin typeface="Times New Roman" pitchFamily="18" charset="0"/>
              </a:rPr>
              <a:t>n-1</a:t>
            </a:r>
            <a:r>
              <a:rPr lang="en-US" altLang="zh-TW" b="1" dirty="0" smtClean="0">
                <a:latin typeface="Times New Roman" pitchFamily="18" charset="0"/>
              </a:rPr>
              <a:t>…b</a:t>
            </a:r>
            <a:r>
              <a:rPr lang="en-US" altLang="zh-TW" b="1" baseline="-25000" dirty="0" smtClean="0">
                <a:latin typeface="Times New Roman" pitchFamily="18" charset="0"/>
              </a:rPr>
              <a:t>n-</a:t>
            </a:r>
            <a:r>
              <a:rPr lang="en-US" altLang="zh-TW" b="1" baseline="-25000" dirty="0" smtClean="0">
                <a:latin typeface="Script MT Bold" pitchFamily="66" charset="0"/>
              </a:rPr>
              <a:t>l</a:t>
            </a:r>
            <a:r>
              <a:rPr lang="en-US" altLang="zh-TW" b="1" u="sng" dirty="0" smtClean="0">
                <a:solidFill>
                  <a:srgbClr val="C00000"/>
                </a:solidFill>
                <a:latin typeface="Times New Roman" pitchFamily="18" charset="0"/>
              </a:rPr>
              <a:t>10…0</a:t>
            </a:r>
            <a:r>
              <a:rPr lang="en-US" altLang="zh-TW" b="1" dirty="0" smtClean="0">
                <a:latin typeface="Times New Roman" pitchFamily="18" charset="0"/>
              </a:rPr>
              <a:t> (</a:t>
            </a:r>
            <a:r>
              <a:rPr lang="en-US" altLang="zh-TW" b="1" dirty="0" smtClean="0">
                <a:latin typeface="Script MT Bold" pitchFamily="66" charset="0"/>
              </a:rPr>
              <a:t>l</a:t>
            </a:r>
            <a:r>
              <a:rPr lang="en-US" altLang="zh-TW" b="1" dirty="0" smtClean="0">
                <a:latin typeface="Times New Roman" pitchFamily="18" charset="0"/>
              </a:rPr>
              <a:t> is prefix </a:t>
            </a:r>
            <a:r>
              <a:rPr lang="en-US" altLang="zh-TW" b="1" dirty="0" err="1" smtClean="0">
                <a:latin typeface="Times New Roman" pitchFamily="18" charset="0"/>
              </a:rPr>
              <a:t>len</a:t>
            </a:r>
            <a:r>
              <a:rPr lang="en-US" altLang="zh-TW" b="1" dirty="0" smtClean="0">
                <a:latin typeface="Times New Roman" pitchFamily="18" charset="0"/>
              </a:rPr>
              <a:t>)</a:t>
            </a:r>
            <a:endParaRPr lang="en-US" altLang="zh-TW" b="1" dirty="0" smtClean="0"/>
          </a:p>
          <a:p>
            <a:pPr lvl="1">
              <a:defRPr/>
            </a:pPr>
            <a:r>
              <a:rPr lang="en-US" altLang="zh-TW" sz="2600" dirty="0" smtClean="0">
                <a:latin typeface="Times New Roman" pitchFamily="18" charset="0"/>
              </a:rPr>
              <a:t>for the prefix </a:t>
            </a:r>
            <a:r>
              <a:rPr lang="en-US" altLang="zh-TW" sz="2600" dirty="0" smtClean="0">
                <a:solidFill>
                  <a:schemeClr val="tx2"/>
                </a:solidFill>
                <a:latin typeface="Times New Roman" pitchFamily="18" charset="0"/>
              </a:rPr>
              <a:t>b</a:t>
            </a:r>
            <a:r>
              <a:rPr lang="en-US" altLang="zh-TW" sz="2600" baseline="-25000" dirty="0" smtClean="0">
                <a:solidFill>
                  <a:schemeClr val="tx2"/>
                </a:solidFill>
                <a:latin typeface="Times New Roman" pitchFamily="18" charset="0"/>
              </a:rPr>
              <a:t>n-1</a:t>
            </a:r>
            <a:r>
              <a:rPr lang="en-US" altLang="zh-TW" sz="2600" dirty="0" smtClean="0">
                <a:solidFill>
                  <a:schemeClr val="tx2"/>
                </a:solidFill>
                <a:latin typeface="Times New Roman" pitchFamily="18" charset="0"/>
              </a:rPr>
              <a:t>…</a:t>
            </a:r>
            <a:r>
              <a:rPr lang="en-US" altLang="zh-TW" sz="2600" dirty="0" err="1" smtClean="0">
                <a:solidFill>
                  <a:schemeClr val="tx2"/>
                </a:solidFill>
                <a:latin typeface="Times New Roman" pitchFamily="18" charset="0"/>
              </a:rPr>
              <a:t>b</a:t>
            </a:r>
            <a:r>
              <a:rPr lang="en-US" altLang="zh-TW" sz="2600" baseline="-25000" dirty="0" err="1" smtClean="0">
                <a:solidFill>
                  <a:schemeClr val="tx2"/>
                </a:solidFill>
                <a:latin typeface="Times New Roman" pitchFamily="18" charset="0"/>
              </a:rPr>
              <a:t>n</a:t>
            </a:r>
            <a:r>
              <a:rPr lang="en-US" altLang="zh-TW" sz="2600" baseline="-25000" dirty="0" smtClean="0">
                <a:solidFill>
                  <a:schemeClr val="tx2"/>
                </a:solidFill>
                <a:latin typeface="Times New Roman" pitchFamily="18" charset="0"/>
              </a:rPr>
              <a:t>-</a:t>
            </a:r>
            <a:r>
              <a:rPr lang="en-US" altLang="zh-TW" sz="2600" baseline="-25000" dirty="0" smtClean="0">
                <a:solidFill>
                  <a:schemeClr val="tx2"/>
                </a:solidFill>
                <a:latin typeface="Script MT Bold" pitchFamily="66" charset="0"/>
              </a:rPr>
              <a:t>l</a:t>
            </a:r>
            <a:r>
              <a:rPr lang="en-US" altLang="zh-TW" sz="2600" dirty="0" smtClean="0">
                <a:latin typeface="Times New Roman" pitchFamily="18" charset="0"/>
              </a:rPr>
              <a:t>* of length </a:t>
            </a:r>
            <a:r>
              <a:rPr lang="en-US" altLang="zh-TW" sz="2600" b="1" dirty="0" smtClean="0">
                <a:latin typeface="Script MT Bold" pitchFamily="66" charset="0"/>
              </a:rPr>
              <a:t>l </a:t>
            </a:r>
            <a:r>
              <a:rPr lang="en-US" altLang="zh-TW" sz="2600" dirty="0" smtClean="0">
                <a:latin typeface="Times New Roman" pitchFamily="18" charset="0"/>
              </a:rPr>
              <a:t>in ternary format, there is one trailing ‘1’ followed by n – </a:t>
            </a:r>
            <a:r>
              <a:rPr lang="en-US" altLang="zh-TW" sz="2600" b="1" dirty="0" smtClean="0">
                <a:latin typeface="Script MT Bold" pitchFamily="66" charset="0"/>
              </a:rPr>
              <a:t>l</a:t>
            </a:r>
            <a:r>
              <a:rPr lang="en-US" altLang="zh-TW" sz="2600" dirty="0" smtClean="0">
                <a:latin typeface="Times New Roman" pitchFamily="18" charset="0"/>
              </a:rPr>
              <a:t> 0’s.</a:t>
            </a:r>
          </a:p>
          <a:p>
            <a:pPr marL="0" indent="0">
              <a:buFont typeface="Wingdings 2" panose="05020102010507070707" pitchFamily="18" charset="2"/>
              <a:buNone/>
              <a:defRPr/>
            </a:pPr>
            <a:r>
              <a:rPr lang="en-US" altLang="zh-TW" dirty="0" smtClean="0">
                <a:latin typeface="Times New Roman" pitchFamily="18" charset="0"/>
              </a:rPr>
              <a:t> or </a:t>
            </a:r>
            <a:r>
              <a:rPr lang="en-US" altLang="zh-TW" b="1" i="1" dirty="0" smtClean="0">
                <a:solidFill>
                  <a:srgbClr val="C00000"/>
                </a:solidFill>
                <a:latin typeface="Times New Roman" pitchFamily="18" charset="0"/>
              </a:rPr>
              <a:t>symmetrically</a:t>
            </a:r>
          </a:p>
          <a:p>
            <a:pPr>
              <a:defRPr/>
            </a:pPr>
            <a:r>
              <a:rPr lang="en-US" altLang="zh-TW" b="1" dirty="0" smtClean="0">
                <a:solidFill>
                  <a:srgbClr val="663300"/>
                </a:solidFill>
                <a:latin typeface="Times New Roman" pitchFamily="18" charset="0"/>
              </a:rPr>
              <a:t>(n+1)-bit format</a:t>
            </a:r>
            <a:r>
              <a:rPr lang="en-US" altLang="zh-TW" dirty="0" smtClean="0">
                <a:latin typeface="Times New Roman" pitchFamily="18" charset="0"/>
              </a:rPr>
              <a:t>: </a:t>
            </a:r>
            <a:r>
              <a:rPr lang="en-US" altLang="zh-TW" b="1" dirty="0" smtClean="0">
                <a:latin typeface="Times New Roman" pitchFamily="18" charset="0"/>
              </a:rPr>
              <a:t>b</a:t>
            </a:r>
            <a:r>
              <a:rPr lang="en-US" altLang="zh-TW" b="1" baseline="-25000" dirty="0" smtClean="0">
                <a:latin typeface="Times New Roman" pitchFamily="18" charset="0"/>
              </a:rPr>
              <a:t>n-1</a:t>
            </a:r>
            <a:r>
              <a:rPr lang="en-US" altLang="zh-TW" b="1" dirty="0" smtClean="0">
                <a:latin typeface="Times New Roman" pitchFamily="18" charset="0"/>
              </a:rPr>
              <a:t>…b</a:t>
            </a:r>
            <a:r>
              <a:rPr lang="en-US" altLang="zh-TW" b="1" baseline="-25000" dirty="0" smtClean="0">
                <a:latin typeface="Times New Roman" pitchFamily="18" charset="0"/>
              </a:rPr>
              <a:t>n-</a:t>
            </a:r>
            <a:r>
              <a:rPr lang="en-US" altLang="zh-TW" b="1" baseline="-25000" dirty="0" smtClean="0">
                <a:latin typeface="Script MT Bold" pitchFamily="66" charset="0"/>
              </a:rPr>
              <a:t>l</a:t>
            </a:r>
            <a:r>
              <a:rPr lang="en-US" altLang="zh-TW" b="1" u="sng" dirty="0" smtClean="0">
                <a:solidFill>
                  <a:srgbClr val="C00000"/>
                </a:solidFill>
                <a:latin typeface="Times New Roman" pitchFamily="18" charset="0"/>
              </a:rPr>
              <a:t>01…1</a:t>
            </a:r>
            <a:endParaRPr lang="en-US" altLang="zh-TW" b="1" u="sng" dirty="0" smtClean="0">
              <a:solidFill>
                <a:srgbClr val="C00000"/>
              </a:solidFill>
            </a:endParaRPr>
          </a:p>
          <a:p>
            <a:pPr lvl="1">
              <a:defRPr/>
            </a:pPr>
            <a:r>
              <a:rPr lang="en-US" altLang="zh-TW" sz="2600" dirty="0" smtClean="0">
                <a:latin typeface="Times New Roman" pitchFamily="18" charset="0"/>
              </a:rPr>
              <a:t>for the prefix </a:t>
            </a:r>
            <a:r>
              <a:rPr lang="en-US" altLang="zh-TW" sz="2600" dirty="0" smtClean="0">
                <a:solidFill>
                  <a:schemeClr val="tx2"/>
                </a:solidFill>
                <a:latin typeface="Times New Roman" pitchFamily="18" charset="0"/>
              </a:rPr>
              <a:t>b</a:t>
            </a:r>
            <a:r>
              <a:rPr lang="en-US" altLang="zh-TW" sz="2600" baseline="-25000" dirty="0" smtClean="0">
                <a:solidFill>
                  <a:schemeClr val="tx2"/>
                </a:solidFill>
                <a:latin typeface="Times New Roman" pitchFamily="18" charset="0"/>
              </a:rPr>
              <a:t>n-1</a:t>
            </a:r>
            <a:r>
              <a:rPr lang="en-US" altLang="zh-TW" sz="2600" dirty="0" smtClean="0">
                <a:solidFill>
                  <a:schemeClr val="tx2"/>
                </a:solidFill>
                <a:latin typeface="Times New Roman" pitchFamily="18" charset="0"/>
              </a:rPr>
              <a:t>…</a:t>
            </a:r>
            <a:r>
              <a:rPr lang="en-US" altLang="zh-TW" sz="2600" dirty="0" err="1" smtClean="0">
                <a:solidFill>
                  <a:schemeClr val="tx2"/>
                </a:solidFill>
                <a:latin typeface="Times New Roman" pitchFamily="18" charset="0"/>
              </a:rPr>
              <a:t>b</a:t>
            </a:r>
            <a:r>
              <a:rPr lang="en-US" altLang="zh-TW" sz="2600" baseline="-25000" dirty="0" err="1" smtClean="0">
                <a:solidFill>
                  <a:schemeClr val="tx2"/>
                </a:solidFill>
                <a:latin typeface="Times New Roman" pitchFamily="18" charset="0"/>
              </a:rPr>
              <a:t>n</a:t>
            </a:r>
            <a:r>
              <a:rPr lang="en-US" altLang="zh-TW" sz="2600" baseline="-25000" dirty="0" smtClean="0">
                <a:solidFill>
                  <a:schemeClr val="tx2"/>
                </a:solidFill>
                <a:latin typeface="Times New Roman" pitchFamily="18" charset="0"/>
              </a:rPr>
              <a:t>-</a:t>
            </a:r>
            <a:r>
              <a:rPr lang="en-US" altLang="zh-TW" sz="2600" baseline="-25000" dirty="0" smtClean="0">
                <a:solidFill>
                  <a:schemeClr val="tx2"/>
                </a:solidFill>
                <a:latin typeface="Script MT Bold" pitchFamily="66" charset="0"/>
              </a:rPr>
              <a:t>l</a:t>
            </a:r>
            <a:r>
              <a:rPr lang="en-US" altLang="zh-TW" sz="2600" dirty="0" smtClean="0">
                <a:latin typeface="Times New Roman" pitchFamily="18" charset="0"/>
              </a:rPr>
              <a:t>* of length </a:t>
            </a:r>
            <a:r>
              <a:rPr lang="en-US" altLang="zh-TW" sz="2600" b="1" dirty="0" smtClean="0">
                <a:latin typeface="Script MT Bold" pitchFamily="66" charset="0"/>
              </a:rPr>
              <a:t>l </a:t>
            </a:r>
            <a:r>
              <a:rPr lang="en-US" altLang="zh-TW" sz="2600" dirty="0" smtClean="0">
                <a:latin typeface="Times New Roman" pitchFamily="18" charset="0"/>
              </a:rPr>
              <a:t>in ternary format, there is one trailing ‘0’ followed by n – </a:t>
            </a:r>
            <a:r>
              <a:rPr lang="en-US" altLang="zh-TW" sz="2600" b="1" dirty="0" smtClean="0">
                <a:latin typeface="Script MT Bold" pitchFamily="66" charset="0"/>
              </a:rPr>
              <a:t>l</a:t>
            </a:r>
            <a:r>
              <a:rPr lang="en-US" altLang="zh-TW" sz="2600" dirty="0" smtClean="0">
                <a:latin typeface="Times New Roman" pitchFamily="18" charset="0"/>
              </a:rPr>
              <a:t> 1’s.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4813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B3F21C13-7B2F-4CFB-8DCB-6CF20922E38D}" type="slidenum">
              <a:rPr lang="zh-TW" altLang="en-US" sz="1200">
                <a:solidFill>
                  <a:srgbClr val="045C75"/>
                </a:solidFill>
                <a:latin typeface="Arial" panose="020B0604020202020204" pitchFamily="34" charset="0"/>
              </a:rPr>
              <a:pPr>
                <a:spcBef>
                  <a:spcPct val="0"/>
                </a:spcBef>
                <a:buClrTx/>
                <a:buSzTx/>
                <a:buFontTx/>
                <a:buNone/>
              </a:pPr>
              <a:t>21</a:t>
            </a:fld>
            <a:endParaRPr lang="zh-TW" altLang="en-US" sz="1200">
              <a:solidFill>
                <a:srgbClr val="045C75"/>
              </a:solidFill>
              <a:latin typeface="Arial" panose="020B0604020202020204" pitchFamily="34" charset="0"/>
            </a:endParaRPr>
          </a:p>
        </p:txBody>
      </p:sp>
      <p:sp>
        <p:nvSpPr>
          <p:cNvPr id="48132" name="Rectangle 2"/>
          <p:cNvSpPr>
            <a:spLocks noGrp="1"/>
          </p:cNvSpPr>
          <p:nvPr>
            <p:ph type="title"/>
          </p:nvPr>
        </p:nvSpPr>
        <p:spPr>
          <a:xfrm>
            <a:off x="457200" y="233363"/>
            <a:ext cx="8229600" cy="779462"/>
          </a:xfrm>
        </p:spPr>
        <p:txBody>
          <a:bodyPr/>
          <a:lstStyle/>
          <a:p>
            <a:pPr algn="ctr"/>
            <a:r>
              <a:rPr lang="en-US" altLang="zh-TW" sz="4600" smtClean="0"/>
              <a:t>5-bit Prefixes: </a:t>
            </a:r>
            <a:r>
              <a:rPr lang="en-US" altLang="zh-TW" sz="4300" b="1" i="1" smtClean="0">
                <a:latin typeface="Times New Roman" panose="02020603050405020304" pitchFamily="18" charset="0"/>
              </a:rPr>
              <a:t>b</a:t>
            </a:r>
            <a:r>
              <a:rPr lang="en-US" altLang="zh-TW" sz="4300" b="1" i="1" baseline="-25000" smtClean="0">
                <a:latin typeface="Times New Roman" panose="02020603050405020304" pitchFamily="18" charset="0"/>
              </a:rPr>
              <a:t>n</a:t>
            </a:r>
            <a:r>
              <a:rPr lang="en-US" altLang="zh-TW" sz="4300" b="1" baseline="-25000" smtClean="0">
                <a:latin typeface="Times New Roman" panose="02020603050405020304" pitchFamily="18" charset="0"/>
              </a:rPr>
              <a:t>-1</a:t>
            </a:r>
            <a:r>
              <a:rPr lang="en-US" altLang="zh-TW" sz="4300" b="1" smtClean="0">
                <a:latin typeface="Times New Roman" panose="02020603050405020304" pitchFamily="18" charset="0"/>
              </a:rPr>
              <a:t>…</a:t>
            </a:r>
            <a:r>
              <a:rPr lang="en-US" altLang="zh-TW" sz="4600" b="1" i="1" smtClean="0">
                <a:latin typeface="Times New Roman" panose="02020603050405020304" pitchFamily="18" charset="0"/>
              </a:rPr>
              <a:t>b</a:t>
            </a:r>
            <a:r>
              <a:rPr lang="en-US" altLang="zh-TW" sz="4600" b="1" i="1" baseline="-25000" smtClean="0">
                <a:latin typeface="Times New Roman" panose="02020603050405020304" pitchFamily="18" charset="0"/>
              </a:rPr>
              <a:t>n</a:t>
            </a:r>
            <a:r>
              <a:rPr lang="en-US" altLang="zh-TW" sz="4600" b="1" baseline="-25000" smtClean="0">
                <a:latin typeface="Times New Roman" panose="02020603050405020304" pitchFamily="18" charset="0"/>
              </a:rPr>
              <a:t>-</a:t>
            </a:r>
            <a:r>
              <a:rPr lang="en-US" altLang="zh-TW" sz="4600" b="1" baseline="-25000" smtClean="0">
                <a:latin typeface="Script MT Bold" panose="03040602040607080904" pitchFamily="66" charset="0"/>
              </a:rPr>
              <a:t>l</a:t>
            </a:r>
            <a:r>
              <a:rPr lang="en-US" altLang="zh-TW" sz="4300" b="1" smtClean="0">
                <a:latin typeface="Times New Roman" panose="02020603050405020304" pitchFamily="18" charset="0"/>
              </a:rPr>
              <a:t>10…0</a:t>
            </a:r>
          </a:p>
        </p:txBody>
      </p:sp>
      <p:sp>
        <p:nvSpPr>
          <p:cNvPr id="48133" name="Oval 3"/>
          <p:cNvSpPr>
            <a:spLocks noChangeArrowheads="1"/>
          </p:cNvSpPr>
          <p:nvPr/>
        </p:nvSpPr>
        <p:spPr bwMode="auto">
          <a:xfrm>
            <a:off x="4516438" y="1089025"/>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34" name="AutoShape 4"/>
          <p:cNvCxnSpPr>
            <a:cxnSpLocks noChangeShapeType="1"/>
            <a:stCxn id="48133" idx="3"/>
            <a:endCxn id="48136" idx="7"/>
          </p:cNvCxnSpPr>
          <p:nvPr/>
        </p:nvCxnSpPr>
        <p:spPr bwMode="auto">
          <a:xfrm flipH="1">
            <a:off x="2336800" y="1212850"/>
            <a:ext cx="2200275" cy="8175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35" name="AutoShape 5"/>
          <p:cNvCxnSpPr>
            <a:cxnSpLocks noChangeShapeType="1"/>
            <a:stCxn id="48133" idx="5"/>
            <a:endCxn id="48229" idx="1"/>
          </p:cNvCxnSpPr>
          <p:nvPr/>
        </p:nvCxnSpPr>
        <p:spPr bwMode="auto">
          <a:xfrm>
            <a:off x="4640263" y="1212850"/>
            <a:ext cx="2168525" cy="8175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36" name="Oval 6"/>
          <p:cNvSpPr>
            <a:spLocks noChangeArrowheads="1"/>
          </p:cNvSpPr>
          <p:nvPr/>
        </p:nvSpPr>
        <p:spPr bwMode="auto">
          <a:xfrm>
            <a:off x="2212975" y="2009775"/>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37" name="AutoShape 7"/>
          <p:cNvCxnSpPr>
            <a:cxnSpLocks noChangeShapeType="1"/>
            <a:stCxn id="48136" idx="3"/>
            <a:endCxn id="48139" idx="7"/>
          </p:cNvCxnSpPr>
          <p:nvPr/>
        </p:nvCxnSpPr>
        <p:spPr bwMode="auto">
          <a:xfrm flipH="1">
            <a:off x="1184275" y="2133600"/>
            <a:ext cx="1049338" cy="493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38" name="AutoShape 8"/>
          <p:cNvCxnSpPr>
            <a:cxnSpLocks noChangeShapeType="1"/>
            <a:stCxn id="48136" idx="5"/>
            <a:endCxn id="48184" idx="1"/>
          </p:cNvCxnSpPr>
          <p:nvPr/>
        </p:nvCxnSpPr>
        <p:spPr bwMode="auto">
          <a:xfrm>
            <a:off x="2336800" y="2133600"/>
            <a:ext cx="1047750" cy="493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39" name="Oval 9"/>
          <p:cNvSpPr>
            <a:spLocks noChangeArrowheads="1"/>
          </p:cNvSpPr>
          <p:nvPr/>
        </p:nvSpPr>
        <p:spPr bwMode="auto">
          <a:xfrm>
            <a:off x="1060450" y="2606675"/>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40" name="AutoShape 10"/>
          <p:cNvCxnSpPr>
            <a:cxnSpLocks noChangeShapeType="1"/>
            <a:stCxn id="48139" idx="3"/>
            <a:endCxn id="48142" idx="0"/>
          </p:cNvCxnSpPr>
          <p:nvPr/>
        </p:nvCxnSpPr>
        <p:spPr bwMode="auto">
          <a:xfrm flipH="1">
            <a:off x="558800" y="2730500"/>
            <a:ext cx="522288"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41" name="AutoShape 11"/>
          <p:cNvCxnSpPr>
            <a:cxnSpLocks noChangeShapeType="1"/>
            <a:stCxn id="48139" idx="5"/>
            <a:endCxn id="48163" idx="0"/>
          </p:cNvCxnSpPr>
          <p:nvPr/>
        </p:nvCxnSpPr>
        <p:spPr bwMode="auto">
          <a:xfrm>
            <a:off x="1184275" y="2730500"/>
            <a:ext cx="525463"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42" name="Oval 12"/>
          <p:cNvSpPr>
            <a:spLocks noChangeArrowheads="1"/>
          </p:cNvSpPr>
          <p:nvPr/>
        </p:nvSpPr>
        <p:spPr bwMode="auto">
          <a:xfrm>
            <a:off x="485775"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43" name="AutoShape 13"/>
          <p:cNvCxnSpPr>
            <a:cxnSpLocks noChangeShapeType="1"/>
            <a:stCxn id="48142" idx="3"/>
            <a:endCxn id="48145" idx="0"/>
          </p:cNvCxnSpPr>
          <p:nvPr/>
        </p:nvCxnSpPr>
        <p:spPr bwMode="auto">
          <a:xfrm flipH="1">
            <a:off x="271463"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44" name="AutoShape 14"/>
          <p:cNvCxnSpPr>
            <a:cxnSpLocks noChangeShapeType="1"/>
            <a:stCxn id="48142" idx="5"/>
            <a:endCxn id="48154" idx="0"/>
          </p:cNvCxnSpPr>
          <p:nvPr/>
        </p:nvCxnSpPr>
        <p:spPr bwMode="auto">
          <a:xfrm>
            <a:off x="609600"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45" name="Oval 15"/>
          <p:cNvSpPr>
            <a:spLocks noChangeArrowheads="1"/>
          </p:cNvSpPr>
          <p:nvPr/>
        </p:nvSpPr>
        <p:spPr bwMode="auto">
          <a:xfrm>
            <a:off x="19843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46" name="AutoShape 16"/>
          <p:cNvCxnSpPr>
            <a:cxnSpLocks noChangeShapeType="1"/>
            <a:stCxn id="48145" idx="3"/>
            <a:endCxn id="48148" idx="0"/>
          </p:cNvCxnSpPr>
          <p:nvPr/>
        </p:nvCxnSpPr>
        <p:spPr bwMode="auto">
          <a:xfrm flipH="1">
            <a:off x="12700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47" name="AutoShape 17"/>
          <p:cNvCxnSpPr>
            <a:cxnSpLocks noChangeShapeType="1"/>
            <a:stCxn id="48145" idx="5"/>
            <a:endCxn id="48151" idx="0"/>
          </p:cNvCxnSpPr>
          <p:nvPr/>
        </p:nvCxnSpPr>
        <p:spPr bwMode="auto">
          <a:xfrm>
            <a:off x="32226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48" name="Oval 18"/>
          <p:cNvSpPr>
            <a:spLocks noChangeArrowheads="1"/>
          </p:cNvSpPr>
          <p:nvPr/>
        </p:nvSpPr>
        <p:spPr bwMode="auto">
          <a:xfrm>
            <a:off x="5397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49" name="AutoShape 19"/>
          <p:cNvCxnSpPr>
            <a:cxnSpLocks noChangeShapeType="1"/>
            <a:stCxn id="48148" idx="4"/>
          </p:cNvCxnSpPr>
          <p:nvPr/>
        </p:nvCxnSpPr>
        <p:spPr bwMode="auto">
          <a:xfrm flipH="1">
            <a:off x="5397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0" name="AutoShape 20"/>
          <p:cNvCxnSpPr>
            <a:cxnSpLocks noChangeShapeType="1"/>
            <a:stCxn id="48148" idx="4"/>
          </p:cNvCxnSpPr>
          <p:nvPr/>
        </p:nvCxnSpPr>
        <p:spPr bwMode="auto">
          <a:xfrm>
            <a:off x="127000" y="4870450"/>
            <a:ext cx="71438" cy="358775"/>
          </a:xfrm>
          <a:prstGeom prst="straightConnector1">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1" name="Oval 21"/>
          <p:cNvSpPr>
            <a:spLocks noChangeArrowheads="1"/>
          </p:cNvSpPr>
          <p:nvPr/>
        </p:nvSpPr>
        <p:spPr bwMode="auto">
          <a:xfrm>
            <a:off x="34131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52" name="AutoShape 22"/>
          <p:cNvCxnSpPr>
            <a:cxnSpLocks noChangeShapeType="1"/>
            <a:stCxn id="48151" idx="4"/>
          </p:cNvCxnSpPr>
          <p:nvPr/>
        </p:nvCxnSpPr>
        <p:spPr bwMode="auto">
          <a:xfrm flipH="1">
            <a:off x="34131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3" name="AutoShape 23"/>
          <p:cNvCxnSpPr>
            <a:cxnSpLocks noChangeShapeType="1"/>
            <a:stCxn id="48151" idx="4"/>
          </p:cNvCxnSpPr>
          <p:nvPr/>
        </p:nvCxnSpPr>
        <p:spPr bwMode="auto">
          <a:xfrm>
            <a:off x="414338" y="4870450"/>
            <a:ext cx="71437" cy="358775"/>
          </a:xfrm>
          <a:prstGeom prst="straightConnector1">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4" name="Oval 24"/>
          <p:cNvSpPr>
            <a:spLocks noChangeArrowheads="1"/>
          </p:cNvSpPr>
          <p:nvPr/>
        </p:nvSpPr>
        <p:spPr bwMode="auto">
          <a:xfrm>
            <a:off x="77311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55" name="AutoShape 25"/>
          <p:cNvCxnSpPr>
            <a:cxnSpLocks noChangeShapeType="1"/>
            <a:stCxn id="48154" idx="3"/>
            <a:endCxn id="48157" idx="0"/>
          </p:cNvCxnSpPr>
          <p:nvPr/>
        </p:nvCxnSpPr>
        <p:spPr bwMode="auto">
          <a:xfrm flipH="1">
            <a:off x="7016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6" name="AutoShape 26"/>
          <p:cNvCxnSpPr>
            <a:cxnSpLocks noChangeShapeType="1"/>
            <a:stCxn id="48154" idx="5"/>
            <a:endCxn id="48160" idx="0"/>
          </p:cNvCxnSpPr>
          <p:nvPr/>
        </p:nvCxnSpPr>
        <p:spPr bwMode="auto">
          <a:xfrm>
            <a:off x="8969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7" name="Oval 27"/>
          <p:cNvSpPr>
            <a:spLocks noChangeArrowheads="1"/>
          </p:cNvSpPr>
          <p:nvPr/>
        </p:nvSpPr>
        <p:spPr bwMode="auto">
          <a:xfrm>
            <a:off x="6286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58" name="AutoShape 28"/>
          <p:cNvCxnSpPr>
            <a:cxnSpLocks noChangeShapeType="1"/>
            <a:stCxn id="48157" idx="4"/>
          </p:cNvCxnSpPr>
          <p:nvPr/>
        </p:nvCxnSpPr>
        <p:spPr bwMode="auto">
          <a:xfrm flipH="1">
            <a:off x="62865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9" name="AutoShape 29"/>
          <p:cNvCxnSpPr>
            <a:cxnSpLocks noChangeShapeType="1"/>
            <a:stCxn id="48157" idx="4"/>
          </p:cNvCxnSpPr>
          <p:nvPr/>
        </p:nvCxnSpPr>
        <p:spPr bwMode="auto">
          <a:xfrm>
            <a:off x="701675" y="4870450"/>
            <a:ext cx="71438" cy="358775"/>
          </a:xfrm>
          <a:prstGeom prst="straightConnector1">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0" name="Oval 30"/>
          <p:cNvSpPr>
            <a:spLocks noChangeArrowheads="1"/>
          </p:cNvSpPr>
          <p:nvPr/>
        </p:nvSpPr>
        <p:spPr bwMode="auto">
          <a:xfrm>
            <a:off x="9159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61" name="AutoShape 31"/>
          <p:cNvCxnSpPr>
            <a:cxnSpLocks noChangeShapeType="1"/>
            <a:stCxn id="48160" idx="4"/>
          </p:cNvCxnSpPr>
          <p:nvPr/>
        </p:nvCxnSpPr>
        <p:spPr bwMode="auto">
          <a:xfrm flipH="1">
            <a:off x="9159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62" name="AutoShape 32"/>
          <p:cNvCxnSpPr>
            <a:cxnSpLocks noChangeShapeType="1"/>
            <a:stCxn id="48160" idx="4"/>
          </p:cNvCxnSpPr>
          <p:nvPr/>
        </p:nvCxnSpPr>
        <p:spPr bwMode="auto">
          <a:xfrm>
            <a:off x="989013" y="4870450"/>
            <a:ext cx="71437" cy="358775"/>
          </a:xfrm>
          <a:prstGeom prst="straightConnector1">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3" name="Oval 33"/>
          <p:cNvSpPr>
            <a:spLocks noChangeArrowheads="1"/>
          </p:cNvSpPr>
          <p:nvPr/>
        </p:nvSpPr>
        <p:spPr bwMode="auto">
          <a:xfrm>
            <a:off x="1636713" y="3594100"/>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64" name="AutoShape 34"/>
          <p:cNvCxnSpPr>
            <a:cxnSpLocks noChangeShapeType="1"/>
            <a:stCxn id="48163" idx="3"/>
            <a:endCxn id="48166" idx="0"/>
          </p:cNvCxnSpPr>
          <p:nvPr/>
        </p:nvCxnSpPr>
        <p:spPr bwMode="auto">
          <a:xfrm flipH="1">
            <a:off x="1422400"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65" name="AutoShape 35"/>
          <p:cNvCxnSpPr>
            <a:cxnSpLocks noChangeShapeType="1"/>
            <a:stCxn id="48163" idx="5"/>
            <a:endCxn id="48175" idx="0"/>
          </p:cNvCxnSpPr>
          <p:nvPr/>
        </p:nvCxnSpPr>
        <p:spPr bwMode="auto">
          <a:xfrm>
            <a:off x="1760538" y="3717925"/>
            <a:ext cx="236537"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6" name="Oval 36"/>
          <p:cNvSpPr>
            <a:spLocks noChangeArrowheads="1"/>
          </p:cNvSpPr>
          <p:nvPr/>
        </p:nvSpPr>
        <p:spPr bwMode="auto">
          <a:xfrm>
            <a:off x="1349375" y="40782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67" name="AutoShape 37"/>
          <p:cNvCxnSpPr>
            <a:cxnSpLocks noChangeShapeType="1"/>
            <a:stCxn id="48166" idx="3"/>
            <a:endCxn id="48169" idx="0"/>
          </p:cNvCxnSpPr>
          <p:nvPr/>
        </p:nvCxnSpPr>
        <p:spPr bwMode="auto">
          <a:xfrm flipH="1">
            <a:off x="12779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68" name="AutoShape 38"/>
          <p:cNvCxnSpPr>
            <a:cxnSpLocks noChangeShapeType="1"/>
            <a:stCxn id="48166" idx="5"/>
            <a:endCxn id="48172" idx="0"/>
          </p:cNvCxnSpPr>
          <p:nvPr/>
        </p:nvCxnSpPr>
        <p:spPr bwMode="auto">
          <a:xfrm>
            <a:off x="147320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9" name="Oval 39"/>
          <p:cNvSpPr>
            <a:spLocks noChangeArrowheads="1"/>
          </p:cNvSpPr>
          <p:nvPr/>
        </p:nvSpPr>
        <p:spPr bwMode="auto">
          <a:xfrm>
            <a:off x="120491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70" name="AutoShape 40"/>
          <p:cNvCxnSpPr>
            <a:cxnSpLocks noChangeShapeType="1"/>
            <a:stCxn id="48169" idx="4"/>
          </p:cNvCxnSpPr>
          <p:nvPr/>
        </p:nvCxnSpPr>
        <p:spPr bwMode="auto">
          <a:xfrm flipH="1">
            <a:off x="120491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71" name="AutoShape 41"/>
          <p:cNvCxnSpPr>
            <a:cxnSpLocks noChangeShapeType="1"/>
            <a:stCxn id="48169" idx="4"/>
          </p:cNvCxnSpPr>
          <p:nvPr/>
        </p:nvCxnSpPr>
        <p:spPr bwMode="auto">
          <a:xfrm>
            <a:off x="127793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72" name="Oval 42"/>
          <p:cNvSpPr>
            <a:spLocks noChangeArrowheads="1"/>
          </p:cNvSpPr>
          <p:nvPr/>
        </p:nvSpPr>
        <p:spPr bwMode="auto">
          <a:xfrm>
            <a:off x="14922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73" name="AutoShape 43"/>
          <p:cNvCxnSpPr>
            <a:cxnSpLocks noChangeShapeType="1"/>
            <a:stCxn id="48172" idx="4"/>
          </p:cNvCxnSpPr>
          <p:nvPr/>
        </p:nvCxnSpPr>
        <p:spPr bwMode="auto">
          <a:xfrm flipH="1">
            <a:off x="149225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74" name="AutoShape 44"/>
          <p:cNvCxnSpPr>
            <a:cxnSpLocks noChangeShapeType="1"/>
            <a:stCxn id="48172" idx="4"/>
          </p:cNvCxnSpPr>
          <p:nvPr/>
        </p:nvCxnSpPr>
        <p:spPr bwMode="auto">
          <a:xfrm>
            <a:off x="156527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75" name="Oval 45"/>
          <p:cNvSpPr>
            <a:spLocks noChangeArrowheads="1"/>
          </p:cNvSpPr>
          <p:nvPr/>
        </p:nvSpPr>
        <p:spPr bwMode="auto">
          <a:xfrm>
            <a:off x="1924050" y="40782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76" name="AutoShape 46"/>
          <p:cNvCxnSpPr>
            <a:cxnSpLocks noChangeShapeType="1"/>
            <a:stCxn id="48175" idx="3"/>
            <a:endCxn id="48178" idx="0"/>
          </p:cNvCxnSpPr>
          <p:nvPr/>
        </p:nvCxnSpPr>
        <p:spPr bwMode="auto">
          <a:xfrm flipH="1">
            <a:off x="18526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77" name="AutoShape 47"/>
          <p:cNvCxnSpPr>
            <a:cxnSpLocks noChangeShapeType="1"/>
            <a:stCxn id="48175" idx="5"/>
            <a:endCxn id="48181" idx="0"/>
          </p:cNvCxnSpPr>
          <p:nvPr/>
        </p:nvCxnSpPr>
        <p:spPr bwMode="auto">
          <a:xfrm>
            <a:off x="20478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78" name="Oval 48"/>
          <p:cNvSpPr>
            <a:spLocks noChangeArrowheads="1"/>
          </p:cNvSpPr>
          <p:nvPr/>
        </p:nvSpPr>
        <p:spPr bwMode="auto">
          <a:xfrm>
            <a:off x="17795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79" name="AutoShape 49"/>
          <p:cNvCxnSpPr>
            <a:cxnSpLocks noChangeShapeType="1"/>
            <a:stCxn id="48178" idx="4"/>
          </p:cNvCxnSpPr>
          <p:nvPr/>
        </p:nvCxnSpPr>
        <p:spPr bwMode="auto">
          <a:xfrm flipH="1">
            <a:off x="17795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80" name="AutoShape 50"/>
          <p:cNvCxnSpPr>
            <a:cxnSpLocks noChangeShapeType="1"/>
            <a:stCxn id="48178" idx="4"/>
          </p:cNvCxnSpPr>
          <p:nvPr/>
        </p:nvCxnSpPr>
        <p:spPr bwMode="auto">
          <a:xfrm>
            <a:off x="18526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81" name="Oval 51"/>
          <p:cNvSpPr>
            <a:spLocks noChangeArrowheads="1"/>
          </p:cNvSpPr>
          <p:nvPr/>
        </p:nvSpPr>
        <p:spPr bwMode="auto">
          <a:xfrm>
            <a:off x="20669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82" name="AutoShape 52"/>
          <p:cNvCxnSpPr>
            <a:cxnSpLocks noChangeShapeType="1"/>
            <a:stCxn id="48181" idx="4"/>
          </p:cNvCxnSpPr>
          <p:nvPr/>
        </p:nvCxnSpPr>
        <p:spPr bwMode="auto">
          <a:xfrm flipH="1">
            <a:off x="206692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83" name="AutoShape 53"/>
          <p:cNvCxnSpPr>
            <a:cxnSpLocks noChangeShapeType="1"/>
            <a:stCxn id="48181" idx="4"/>
          </p:cNvCxnSpPr>
          <p:nvPr/>
        </p:nvCxnSpPr>
        <p:spPr bwMode="auto">
          <a:xfrm>
            <a:off x="21399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84" name="Oval 54"/>
          <p:cNvSpPr>
            <a:spLocks noChangeArrowheads="1"/>
          </p:cNvSpPr>
          <p:nvPr/>
        </p:nvSpPr>
        <p:spPr bwMode="auto">
          <a:xfrm>
            <a:off x="3363913" y="2606675"/>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85" name="AutoShape 55"/>
          <p:cNvCxnSpPr>
            <a:cxnSpLocks noChangeShapeType="1"/>
            <a:stCxn id="48184" idx="3"/>
            <a:endCxn id="48187" idx="0"/>
          </p:cNvCxnSpPr>
          <p:nvPr/>
        </p:nvCxnSpPr>
        <p:spPr bwMode="auto">
          <a:xfrm flipH="1">
            <a:off x="2863850" y="2730500"/>
            <a:ext cx="520700"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86" name="AutoShape 56"/>
          <p:cNvCxnSpPr>
            <a:cxnSpLocks noChangeShapeType="1"/>
            <a:stCxn id="48184" idx="5"/>
            <a:endCxn id="48208" idx="0"/>
          </p:cNvCxnSpPr>
          <p:nvPr/>
        </p:nvCxnSpPr>
        <p:spPr bwMode="auto">
          <a:xfrm>
            <a:off x="3487738" y="2730500"/>
            <a:ext cx="525462"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87" name="Oval 57"/>
          <p:cNvSpPr>
            <a:spLocks noChangeArrowheads="1"/>
          </p:cNvSpPr>
          <p:nvPr/>
        </p:nvSpPr>
        <p:spPr bwMode="auto">
          <a:xfrm>
            <a:off x="2790825"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88" name="AutoShape 58"/>
          <p:cNvCxnSpPr>
            <a:cxnSpLocks noChangeShapeType="1"/>
            <a:stCxn id="48187" idx="3"/>
            <a:endCxn id="48190" idx="0"/>
          </p:cNvCxnSpPr>
          <p:nvPr/>
        </p:nvCxnSpPr>
        <p:spPr bwMode="auto">
          <a:xfrm flipH="1">
            <a:off x="2576513"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89" name="AutoShape 59"/>
          <p:cNvCxnSpPr>
            <a:cxnSpLocks noChangeShapeType="1"/>
            <a:stCxn id="48187" idx="5"/>
            <a:endCxn id="48199" idx="0"/>
          </p:cNvCxnSpPr>
          <p:nvPr/>
        </p:nvCxnSpPr>
        <p:spPr bwMode="auto">
          <a:xfrm>
            <a:off x="2914650"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90" name="Oval 60"/>
          <p:cNvSpPr>
            <a:spLocks noChangeArrowheads="1"/>
          </p:cNvSpPr>
          <p:nvPr/>
        </p:nvSpPr>
        <p:spPr bwMode="auto">
          <a:xfrm>
            <a:off x="250348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91" name="AutoShape 61"/>
          <p:cNvCxnSpPr>
            <a:cxnSpLocks noChangeShapeType="1"/>
            <a:stCxn id="48190" idx="3"/>
            <a:endCxn id="48193" idx="0"/>
          </p:cNvCxnSpPr>
          <p:nvPr/>
        </p:nvCxnSpPr>
        <p:spPr bwMode="auto">
          <a:xfrm flipH="1">
            <a:off x="243205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92" name="AutoShape 62"/>
          <p:cNvCxnSpPr>
            <a:cxnSpLocks noChangeShapeType="1"/>
            <a:stCxn id="48190" idx="5"/>
            <a:endCxn id="48196" idx="0"/>
          </p:cNvCxnSpPr>
          <p:nvPr/>
        </p:nvCxnSpPr>
        <p:spPr bwMode="auto">
          <a:xfrm>
            <a:off x="26273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93" name="Oval 63"/>
          <p:cNvSpPr>
            <a:spLocks noChangeArrowheads="1"/>
          </p:cNvSpPr>
          <p:nvPr/>
        </p:nvSpPr>
        <p:spPr bwMode="auto">
          <a:xfrm>
            <a:off x="23590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94" name="AutoShape 64"/>
          <p:cNvCxnSpPr>
            <a:cxnSpLocks noChangeShapeType="1"/>
            <a:stCxn id="48193" idx="4"/>
          </p:cNvCxnSpPr>
          <p:nvPr/>
        </p:nvCxnSpPr>
        <p:spPr bwMode="auto">
          <a:xfrm flipH="1">
            <a:off x="235902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95" name="AutoShape 65"/>
          <p:cNvCxnSpPr>
            <a:cxnSpLocks noChangeShapeType="1"/>
            <a:stCxn id="48193" idx="4"/>
          </p:cNvCxnSpPr>
          <p:nvPr/>
        </p:nvCxnSpPr>
        <p:spPr bwMode="auto">
          <a:xfrm>
            <a:off x="24320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96" name="Oval 66"/>
          <p:cNvSpPr>
            <a:spLocks noChangeArrowheads="1"/>
          </p:cNvSpPr>
          <p:nvPr/>
        </p:nvSpPr>
        <p:spPr bwMode="auto">
          <a:xfrm>
            <a:off x="264636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197" name="AutoShape 67"/>
          <p:cNvCxnSpPr>
            <a:cxnSpLocks noChangeShapeType="1"/>
            <a:stCxn id="48196" idx="4"/>
          </p:cNvCxnSpPr>
          <p:nvPr/>
        </p:nvCxnSpPr>
        <p:spPr bwMode="auto">
          <a:xfrm flipH="1">
            <a:off x="264636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98" name="AutoShape 68"/>
          <p:cNvCxnSpPr>
            <a:cxnSpLocks noChangeShapeType="1"/>
            <a:stCxn id="48196" idx="4"/>
          </p:cNvCxnSpPr>
          <p:nvPr/>
        </p:nvCxnSpPr>
        <p:spPr bwMode="auto">
          <a:xfrm>
            <a:off x="271938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99" name="Oval 69"/>
          <p:cNvSpPr>
            <a:spLocks noChangeArrowheads="1"/>
          </p:cNvSpPr>
          <p:nvPr/>
        </p:nvSpPr>
        <p:spPr bwMode="auto">
          <a:xfrm>
            <a:off x="307816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00" name="AutoShape 70"/>
          <p:cNvCxnSpPr>
            <a:cxnSpLocks noChangeShapeType="1"/>
            <a:stCxn id="48199" idx="3"/>
            <a:endCxn id="48202" idx="0"/>
          </p:cNvCxnSpPr>
          <p:nvPr/>
        </p:nvCxnSpPr>
        <p:spPr bwMode="auto">
          <a:xfrm flipH="1">
            <a:off x="300672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01" name="AutoShape 71"/>
          <p:cNvCxnSpPr>
            <a:cxnSpLocks noChangeShapeType="1"/>
            <a:stCxn id="48199" idx="5"/>
            <a:endCxn id="48205" idx="0"/>
          </p:cNvCxnSpPr>
          <p:nvPr/>
        </p:nvCxnSpPr>
        <p:spPr bwMode="auto">
          <a:xfrm>
            <a:off x="320198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02" name="Oval 72"/>
          <p:cNvSpPr>
            <a:spLocks noChangeArrowheads="1"/>
          </p:cNvSpPr>
          <p:nvPr/>
        </p:nvSpPr>
        <p:spPr bwMode="auto">
          <a:xfrm>
            <a:off x="293370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03" name="AutoShape 73"/>
          <p:cNvCxnSpPr>
            <a:cxnSpLocks noChangeShapeType="1"/>
            <a:stCxn id="48202" idx="4"/>
          </p:cNvCxnSpPr>
          <p:nvPr/>
        </p:nvCxnSpPr>
        <p:spPr bwMode="auto">
          <a:xfrm flipH="1">
            <a:off x="293370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04" name="AutoShape 74"/>
          <p:cNvCxnSpPr>
            <a:cxnSpLocks noChangeShapeType="1"/>
            <a:stCxn id="48202" idx="4"/>
          </p:cNvCxnSpPr>
          <p:nvPr/>
        </p:nvCxnSpPr>
        <p:spPr bwMode="auto">
          <a:xfrm>
            <a:off x="300672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05" name="Oval 75"/>
          <p:cNvSpPr>
            <a:spLocks noChangeArrowheads="1"/>
          </p:cNvSpPr>
          <p:nvPr/>
        </p:nvSpPr>
        <p:spPr bwMode="auto">
          <a:xfrm>
            <a:off x="322103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06" name="AutoShape 76"/>
          <p:cNvCxnSpPr>
            <a:cxnSpLocks noChangeShapeType="1"/>
            <a:stCxn id="48205" idx="4"/>
          </p:cNvCxnSpPr>
          <p:nvPr/>
        </p:nvCxnSpPr>
        <p:spPr bwMode="auto">
          <a:xfrm flipH="1">
            <a:off x="322103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07" name="AutoShape 77"/>
          <p:cNvCxnSpPr>
            <a:cxnSpLocks noChangeShapeType="1"/>
            <a:stCxn id="48205" idx="4"/>
          </p:cNvCxnSpPr>
          <p:nvPr/>
        </p:nvCxnSpPr>
        <p:spPr bwMode="auto">
          <a:xfrm>
            <a:off x="329406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08" name="Oval 78"/>
          <p:cNvSpPr>
            <a:spLocks noChangeArrowheads="1"/>
          </p:cNvSpPr>
          <p:nvPr/>
        </p:nvSpPr>
        <p:spPr bwMode="auto">
          <a:xfrm>
            <a:off x="3940175"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09" name="AutoShape 79"/>
          <p:cNvCxnSpPr>
            <a:cxnSpLocks noChangeShapeType="1"/>
            <a:stCxn id="48208" idx="3"/>
            <a:endCxn id="48211" idx="0"/>
          </p:cNvCxnSpPr>
          <p:nvPr/>
        </p:nvCxnSpPr>
        <p:spPr bwMode="auto">
          <a:xfrm flipH="1">
            <a:off x="3725863"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10" name="AutoShape 80"/>
          <p:cNvCxnSpPr>
            <a:cxnSpLocks noChangeShapeType="1"/>
            <a:stCxn id="48208" idx="5"/>
            <a:endCxn id="48220" idx="0"/>
          </p:cNvCxnSpPr>
          <p:nvPr/>
        </p:nvCxnSpPr>
        <p:spPr bwMode="auto">
          <a:xfrm>
            <a:off x="4064000"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11" name="Oval 81"/>
          <p:cNvSpPr>
            <a:spLocks noChangeArrowheads="1"/>
          </p:cNvSpPr>
          <p:nvPr/>
        </p:nvSpPr>
        <p:spPr bwMode="auto">
          <a:xfrm>
            <a:off x="365283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12" name="AutoShape 82"/>
          <p:cNvCxnSpPr>
            <a:cxnSpLocks noChangeShapeType="1"/>
            <a:stCxn id="48211" idx="3"/>
            <a:endCxn id="48214" idx="0"/>
          </p:cNvCxnSpPr>
          <p:nvPr/>
        </p:nvCxnSpPr>
        <p:spPr bwMode="auto">
          <a:xfrm flipH="1">
            <a:off x="358140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13" name="AutoShape 83"/>
          <p:cNvCxnSpPr>
            <a:cxnSpLocks noChangeShapeType="1"/>
            <a:stCxn id="48211" idx="5"/>
            <a:endCxn id="48217" idx="0"/>
          </p:cNvCxnSpPr>
          <p:nvPr/>
        </p:nvCxnSpPr>
        <p:spPr bwMode="auto">
          <a:xfrm>
            <a:off x="377666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14" name="Oval 84"/>
          <p:cNvSpPr>
            <a:spLocks noChangeArrowheads="1"/>
          </p:cNvSpPr>
          <p:nvPr/>
        </p:nvSpPr>
        <p:spPr bwMode="auto">
          <a:xfrm>
            <a:off x="350837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15" name="AutoShape 85"/>
          <p:cNvCxnSpPr>
            <a:cxnSpLocks noChangeShapeType="1"/>
            <a:stCxn id="48214" idx="4"/>
          </p:cNvCxnSpPr>
          <p:nvPr/>
        </p:nvCxnSpPr>
        <p:spPr bwMode="auto">
          <a:xfrm flipH="1">
            <a:off x="350837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16" name="AutoShape 86"/>
          <p:cNvCxnSpPr>
            <a:cxnSpLocks noChangeShapeType="1"/>
            <a:stCxn id="48214" idx="4"/>
          </p:cNvCxnSpPr>
          <p:nvPr/>
        </p:nvCxnSpPr>
        <p:spPr bwMode="auto">
          <a:xfrm>
            <a:off x="358140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17" name="Oval 87"/>
          <p:cNvSpPr>
            <a:spLocks noChangeArrowheads="1"/>
          </p:cNvSpPr>
          <p:nvPr/>
        </p:nvSpPr>
        <p:spPr bwMode="auto">
          <a:xfrm>
            <a:off x="379571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18" name="AutoShape 88"/>
          <p:cNvCxnSpPr>
            <a:cxnSpLocks noChangeShapeType="1"/>
            <a:stCxn id="48217" idx="4"/>
          </p:cNvCxnSpPr>
          <p:nvPr/>
        </p:nvCxnSpPr>
        <p:spPr bwMode="auto">
          <a:xfrm flipH="1">
            <a:off x="379571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19" name="AutoShape 89"/>
          <p:cNvCxnSpPr>
            <a:cxnSpLocks noChangeShapeType="1"/>
            <a:stCxn id="48217" idx="4"/>
          </p:cNvCxnSpPr>
          <p:nvPr/>
        </p:nvCxnSpPr>
        <p:spPr bwMode="auto">
          <a:xfrm>
            <a:off x="386873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20" name="Oval 90"/>
          <p:cNvSpPr>
            <a:spLocks noChangeArrowheads="1"/>
          </p:cNvSpPr>
          <p:nvPr/>
        </p:nvSpPr>
        <p:spPr bwMode="auto">
          <a:xfrm>
            <a:off x="422751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21" name="AutoShape 91"/>
          <p:cNvCxnSpPr>
            <a:cxnSpLocks noChangeShapeType="1"/>
            <a:stCxn id="48220" idx="3"/>
            <a:endCxn id="48223" idx="0"/>
          </p:cNvCxnSpPr>
          <p:nvPr/>
        </p:nvCxnSpPr>
        <p:spPr bwMode="auto">
          <a:xfrm flipH="1">
            <a:off x="41560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22" name="AutoShape 92"/>
          <p:cNvCxnSpPr>
            <a:cxnSpLocks noChangeShapeType="1"/>
            <a:stCxn id="48220" idx="5"/>
            <a:endCxn id="48226" idx="0"/>
          </p:cNvCxnSpPr>
          <p:nvPr/>
        </p:nvCxnSpPr>
        <p:spPr bwMode="auto">
          <a:xfrm>
            <a:off x="43513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23" name="Oval 93"/>
          <p:cNvSpPr>
            <a:spLocks noChangeArrowheads="1"/>
          </p:cNvSpPr>
          <p:nvPr/>
        </p:nvSpPr>
        <p:spPr bwMode="auto">
          <a:xfrm>
            <a:off x="40830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24" name="AutoShape 94"/>
          <p:cNvCxnSpPr>
            <a:cxnSpLocks noChangeShapeType="1"/>
            <a:stCxn id="48223" idx="4"/>
          </p:cNvCxnSpPr>
          <p:nvPr/>
        </p:nvCxnSpPr>
        <p:spPr bwMode="auto">
          <a:xfrm flipH="1">
            <a:off x="408305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25" name="AutoShape 95"/>
          <p:cNvCxnSpPr>
            <a:cxnSpLocks noChangeShapeType="1"/>
            <a:stCxn id="48223" idx="4"/>
          </p:cNvCxnSpPr>
          <p:nvPr/>
        </p:nvCxnSpPr>
        <p:spPr bwMode="auto">
          <a:xfrm>
            <a:off x="415607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26" name="Oval 96"/>
          <p:cNvSpPr>
            <a:spLocks noChangeArrowheads="1"/>
          </p:cNvSpPr>
          <p:nvPr/>
        </p:nvSpPr>
        <p:spPr bwMode="auto">
          <a:xfrm>
            <a:off x="43703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27" name="AutoShape 97"/>
          <p:cNvCxnSpPr>
            <a:cxnSpLocks noChangeShapeType="1"/>
            <a:stCxn id="48226" idx="4"/>
          </p:cNvCxnSpPr>
          <p:nvPr/>
        </p:nvCxnSpPr>
        <p:spPr bwMode="auto">
          <a:xfrm flipH="1">
            <a:off x="43703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28" name="AutoShape 98"/>
          <p:cNvCxnSpPr>
            <a:cxnSpLocks noChangeShapeType="1"/>
            <a:stCxn id="48226" idx="4"/>
          </p:cNvCxnSpPr>
          <p:nvPr/>
        </p:nvCxnSpPr>
        <p:spPr bwMode="auto">
          <a:xfrm>
            <a:off x="44434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29" name="Oval 99"/>
          <p:cNvSpPr>
            <a:spLocks noChangeArrowheads="1"/>
          </p:cNvSpPr>
          <p:nvPr/>
        </p:nvSpPr>
        <p:spPr bwMode="auto">
          <a:xfrm>
            <a:off x="6788150" y="2009775"/>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30" name="AutoShape 100"/>
          <p:cNvCxnSpPr>
            <a:cxnSpLocks noChangeShapeType="1"/>
            <a:stCxn id="48229" idx="3"/>
            <a:endCxn id="48232" idx="7"/>
          </p:cNvCxnSpPr>
          <p:nvPr/>
        </p:nvCxnSpPr>
        <p:spPr bwMode="auto">
          <a:xfrm flipH="1">
            <a:off x="5759450" y="2133600"/>
            <a:ext cx="1049338" cy="493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31" name="AutoShape 101"/>
          <p:cNvCxnSpPr>
            <a:cxnSpLocks noChangeShapeType="1"/>
            <a:stCxn id="48229" idx="5"/>
            <a:endCxn id="48277" idx="1"/>
          </p:cNvCxnSpPr>
          <p:nvPr/>
        </p:nvCxnSpPr>
        <p:spPr bwMode="auto">
          <a:xfrm>
            <a:off x="6911975" y="2133600"/>
            <a:ext cx="1047750" cy="493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32" name="Oval 102"/>
          <p:cNvSpPr>
            <a:spLocks noChangeArrowheads="1"/>
          </p:cNvSpPr>
          <p:nvPr/>
        </p:nvSpPr>
        <p:spPr bwMode="auto">
          <a:xfrm>
            <a:off x="5635625" y="2606675"/>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33" name="AutoShape 103"/>
          <p:cNvCxnSpPr>
            <a:cxnSpLocks noChangeShapeType="1"/>
            <a:stCxn id="48232" idx="3"/>
            <a:endCxn id="48235" idx="0"/>
          </p:cNvCxnSpPr>
          <p:nvPr/>
        </p:nvCxnSpPr>
        <p:spPr bwMode="auto">
          <a:xfrm flipH="1">
            <a:off x="5133975" y="2730500"/>
            <a:ext cx="522288"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34" name="AutoShape 104"/>
          <p:cNvCxnSpPr>
            <a:cxnSpLocks noChangeShapeType="1"/>
            <a:stCxn id="48232" idx="5"/>
            <a:endCxn id="48256" idx="0"/>
          </p:cNvCxnSpPr>
          <p:nvPr/>
        </p:nvCxnSpPr>
        <p:spPr bwMode="auto">
          <a:xfrm>
            <a:off x="5759450" y="2730500"/>
            <a:ext cx="525463"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35" name="Oval 105"/>
          <p:cNvSpPr>
            <a:spLocks noChangeArrowheads="1"/>
          </p:cNvSpPr>
          <p:nvPr/>
        </p:nvSpPr>
        <p:spPr bwMode="auto">
          <a:xfrm>
            <a:off x="5060950"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36" name="AutoShape 106"/>
          <p:cNvCxnSpPr>
            <a:cxnSpLocks noChangeShapeType="1"/>
            <a:stCxn id="48235" idx="3"/>
            <a:endCxn id="48238" idx="0"/>
          </p:cNvCxnSpPr>
          <p:nvPr/>
        </p:nvCxnSpPr>
        <p:spPr bwMode="auto">
          <a:xfrm flipH="1">
            <a:off x="4846638"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37" name="AutoShape 107"/>
          <p:cNvCxnSpPr>
            <a:cxnSpLocks noChangeShapeType="1"/>
            <a:stCxn id="48235" idx="5"/>
            <a:endCxn id="48247" idx="0"/>
          </p:cNvCxnSpPr>
          <p:nvPr/>
        </p:nvCxnSpPr>
        <p:spPr bwMode="auto">
          <a:xfrm>
            <a:off x="5184775"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38" name="Oval 108"/>
          <p:cNvSpPr>
            <a:spLocks noChangeArrowheads="1"/>
          </p:cNvSpPr>
          <p:nvPr/>
        </p:nvSpPr>
        <p:spPr bwMode="auto">
          <a:xfrm>
            <a:off x="477361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39" name="AutoShape 109"/>
          <p:cNvCxnSpPr>
            <a:cxnSpLocks noChangeShapeType="1"/>
            <a:stCxn id="48238" idx="3"/>
            <a:endCxn id="48241" idx="0"/>
          </p:cNvCxnSpPr>
          <p:nvPr/>
        </p:nvCxnSpPr>
        <p:spPr bwMode="auto">
          <a:xfrm flipH="1">
            <a:off x="47021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40" name="AutoShape 110"/>
          <p:cNvCxnSpPr>
            <a:cxnSpLocks noChangeShapeType="1"/>
            <a:stCxn id="48238" idx="5"/>
            <a:endCxn id="48244" idx="0"/>
          </p:cNvCxnSpPr>
          <p:nvPr/>
        </p:nvCxnSpPr>
        <p:spPr bwMode="auto">
          <a:xfrm>
            <a:off x="48974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41" name="Oval 111"/>
          <p:cNvSpPr>
            <a:spLocks noChangeArrowheads="1"/>
          </p:cNvSpPr>
          <p:nvPr/>
        </p:nvSpPr>
        <p:spPr bwMode="auto">
          <a:xfrm>
            <a:off x="46291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42" name="AutoShape 112"/>
          <p:cNvCxnSpPr>
            <a:cxnSpLocks noChangeShapeType="1"/>
            <a:stCxn id="48241" idx="4"/>
          </p:cNvCxnSpPr>
          <p:nvPr/>
        </p:nvCxnSpPr>
        <p:spPr bwMode="auto">
          <a:xfrm flipH="1">
            <a:off x="462915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43" name="AutoShape 113"/>
          <p:cNvCxnSpPr>
            <a:cxnSpLocks noChangeShapeType="1"/>
            <a:stCxn id="48241" idx="4"/>
          </p:cNvCxnSpPr>
          <p:nvPr/>
        </p:nvCxnSpPr>
        <p:spPr bwMode="auto">
          <a:xfrm>
            <a:off x="470217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44" name="Oval 114"/>
          <p:cNvSpPr>
            <a:spLocks noChangeArrowheads="1"/>
          </p:cNvSpPr>
          <p:nvPr/>
        </p:nvSpPr>
        <p:spPr bwMode="auto">
          <a:xfrm>
            <a:off x="49164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45" name="AutoShape 115"/>
          <p:cNvCxnSpPr>
            <a:cxnSpLocks noChangeShapeType="1"/>
            <a:stCxn id="48244" idx="4"/>
          </p:cNvCxnSpPr>
          <p:nvPr/>
        </p:nvCxnSpPr>
        <p:spPr bwMode="auto">
          <a:xfrm flipH="1">
            <a:off x="49164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46" name="AutoShape 116"/>
          <p:cNvCxnSpPr>
            <a:cxnSpLocks noChangeShapeType="1"/>
            <a:stCxn id="48244" idx="4"/>
          </p:cNvCxnSpPr>
          <p:nvPr/>
        </p:nvCxnSpPr>
        <p:spPr bwMode="auto">
          <a:xfrm>
            <a:off x="49895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47" name="Oval 117"/>
          <p:cNvSpPr>
            <a:spLocks noChangeArrowheads="1"/>
          </p:cNvSpPr>
          <p:nvPr/>
        </p:nvSpPr>
        <p:spPr bwMode="auto">
          <a:xfrm>
            <a:off x="534828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48" name="AutoShape 118"/>
          <p:cNvCxnSpPr>
            <a:cxnSpLocks noChangeShapeType="1"/>
            <a:stCxn id="48247" idx="3"/>
            <a:endCxn id="48250" idx="0"/>
          </p:cNvCxnSpPr>
          <p:nvPr/>
        </p:nvCxnSpPr>
        <p:spPr bwMode="auto">
          <a:xfrm flipH="1">
            <a:off x="527685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49" name="AutoShape 119"/>
          <p:cNvCxnSpPr>
            <a:cxnSpLocks noChangeShapeType="1"/>
            <a:stCxn id="48247" idx="5"/>
            <a:endCxn id="48253" idx="0"/>
          </p:cNvCxnSpPr>
          <p:nvPr/>
        </p:nvCxnSpPr>
        <p:spPr bwMode="auto">
          <a:xfrm>
            <a:off x="54721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50" name="Oval 120"/>
          <p:cNvSpPr>
            <a:spLocks noChangeArrowheads="1"/>
          </p:cNvSpPr>
          <p:nvPr/>
        </p:nvSpPr>
        <p:spPr bwMode="auto">
          <a:xfrm>
            <a:off x="52038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51" name="AutoShape 121"/>
          <p:cNvCxnSpPr>
            <a:cxnSpLocks noChangeShapeType="1"/>
            <a:stCxn id="48250" idx="4"/>
          </p:cNvCxnSpPr>
          <p:nvPr/>
        </p:nvCxnSpPr>
        <p:spPr bwMode="auto">
          <a:xfrm flipH="1">
            <a:off x="520382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52" name="AutoShape 122"/>
          <p:cNvCxnSpPr>
            <a:cxnSpLocks noChangeShapeType="1"/>
            <a:stCxn id="48250" idx="4"/>
          </p:cNvCxnSpPr>
          <p:nvPr/>
        </p:nvCxnSpPr>
        <p:spPr bwMode="auto">
          <a:xfrm>
            <a:off x="52768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53" name="Oval 123"/>
          <p:cNvSpPr>
            <a:spLocks noChangeArrowheads="1"/>
          </p:cNvSpPr>
          <p:nvPr/>
        </p:nvSpPr>
        <p:spPr bwMode="auto">
          <a:xfrm>
            <a:off x="549116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54" name="AutoShape 124"/>
          <p:cNvCxnSpPr>
            <a:cxnSpLocks noChangeShapeType="1"/>
            <a:stCxn id="48253" idx="4"/>
          </p:cNvCxnSpPr>
          <p:nvPr/>
        </p:nvCxnSpPr>
        <p:spPr bwMode="auto">
          <a:xfrm flipH="1">
            <a:off x="549116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55" name="AutoShape 125"/>
          <p:cNvCxnSpPr>
            <a:cxnSpLocks noChangeShapeType="1"/>
            <a:stCxn id="48253" idx="4"/>
          </p:cNvCxnSpPr>
          <p:nvPr/>
        </p:nvCxnSpPr>
        <p:spPr bwMode="auto">
          <a:xfrm>
            <a:off x="556418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56" name="Oval 126"/>
          <p:cNvSpPr>
            <a:spLocks noChangeArrowheads="1"/>
          </p:cNvSpPr>
          <p:nvPr/>
        </p:nvSpPr>
        <p:spPr bwMode="auto">
          <a:xfrm>
            <a:off x="6211888" y="3594100"/>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57" name="AutoShape 127"/>
          <p:cNvCxnSpPr>
            <a:cxnSpLocks noChangeShapeType="1"/>
            <a:stCxn id="48256" idx="3"/>
            <a:endCxn id="48259" idx="0"/>
          </p:cNvCxnSpPr>
          <p:nvPr/>
        </p:nvCxnSpPr>
        <p:spPr bwMode="auto">
          <a:xfrm flipH="1">
            <a:off x="5997575"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58" name="AutoShape 128"/>
          <p:cNvCxnSpPr>
            <a:cxnSpLocks noChangeShapeType="1"/>
            <a:stCxn id="48256" idx="5"/>
            <a:endCxn id="48268" idx="0"/>
          </p:cNvCxnSpPr>
          <p:nvPr/>
        </p:nvCxnSpPr>
        <p:spPr bwMode="auto">
          <a:xfrm>
            <a:off x="6335713" y="3717925"/>
            <a:ext cx="236537"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59" name="Oval 129"/>
          <p:cNvSpPr>
            <a:spLocks noChangeArrowheads="1"/>
          </p:cNvSpPr>
          <p:nvPr/>
        </p:nvSpPr>
        <p:spPr bwMode="auto">
          <a:xfrm>
            <a:off x="5924550" y="40782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60" name="AutoShape 130"/>
          <p:cNvCxnSpPr>
            <a:cxnSpLocks noChangeShapeType="1"/>
            <a:stCxn id="48259" idx="3"/>
            <a:endCxn id="48262" idx="0"/>
          </p:cNvCxnSpPr>
          <p:nvPr/>
        </p:nvCxnSpPr>
        <p:spPr bwMode="auto">
          <a:xfrm flipH="1">
            <a:off x="58531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61" name="AutoShape 131"/>
          <p:cNvCxnSpPr>
            <a:cxnSpLocks noChangeShapeType="1"/>
            <a:stCxn id="48259" idx="5"/>
            <a:endCxn id="48265" idx="0"/>
          </p:cNvCxnSpPr>
          <p:nvPr/>
        </p:nvCxnSpPr>
        <p:spPr bwMode="auto">
          <a:xfrm>
            <a:off x="60483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62" name="Oval 132"/>
          <p:cNvSpPr>
            <a:spLocks noChangeArrowheads="1"/>
          </p:cNvSpPr>
          <p:nvPr/>
        </p:nvSpPr>
        <p:spPr bwMode="auto">
          <a:xfrm>
            <a:off x="57800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63" name="AutoShape 133"/>
          <p:cNvCxnSpPr>
            <a:cxnSpLocks noChangeShapeType="1"/>
            <a:stCxn id="48262" idx="4"/>
          </p:cNvCxnSpPr>
          <p:nvPr/>
        </p:nvCxnSpPr>
        <p:spPr bwMode="auto">
          <a:xfrm flipH="1">
            <a:off x="57800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64" name="AutoShape 134"/>
          <p:cNvCxnSpPr>
            <a:cxnSpLocks noChangeShapeType="1"/>
            <a:stCxn id="48262" idx="4"/>
          </p:cNvCxnSpPr>
          <p:nvPr/>
        </p:nvCxnSpPr>
        <p:spPr bwMode="auto">
          <a:xfrm>
            <a:off x="58531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65" name="Oval 135"/>
          <p:cNvSpPr>
            <a:spLocks noChangeArrowheads="1"/>
          </p:cNvSpPr>
          <p:nvPr/>
        </p:nvSpPr>
        <p:spPr bwMode="auto">
          <a:xfrm>
            <a:off x="60674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66" name="AutoShape 136"/>
          <p:cNvCxnSpPr>
            <a:cxnSpLocks noChangeShapeType="1"/>
            <a:stCxn id="48265" idx="4"/>
          </p:cNvCxnSpPr>
          <p:nvPr/>
        </p:nvCxnSpPr>
        <p:spPr bwMode="auto">
          <a:xfrm flipH="1">
            <a:off x="606742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67" name="AutoShape 137"/>
          <p:cNvCxnSpPr>
            <a:cxnSpLocks noChangeShapeType="1"/>
            <a:stCxn id="48265" idx="4"/>
          </p:cNvCxnSpPr>
          <p:nvPr/>
        </p:nvCxnSpPr>
        <p:spPr bwMode="auto">
          <a:xfrm>
            <a:off x="61404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68" name="Oval 138"/>
          <p:cNvSpPr>
            <a:spLocks noChangeArrowheads="1"/>
          </p:cNvSpPr>
          <p:nvPr/>
        </p:nvSpPr>
        <p:spPr bwMode="auto">
          <a:xfrm>
            <a:off x="6499225" y="40782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69" name="AutoShape 139"/>
          <p:cNvCxnSpPr>
            <a:cxnSpLocks noChangeShapeType="1"/>
            <a:stCxn id="48268" idx="3"/>
            <a:endCxn id="48271" idx="0"/>
          </p:cNvCxnSpPr>
          <p:nvPr/>
        </p:nvCxnSpPr>
        <p:spPr bwMode="auto">
          <a:xfrm flipH="1">
            <a:off x="642778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70" name="AutoShape 140"/>
          <p:cNvCxnSpPr>
            <a:cxnSpLocks noChangeShapeType="1"/>
            <a:stCxn id="48268" idx="5"/>
            <a:endCxn id="48274" idx="0"/>
          </p:cNvCxnSpPr>
          <p:nvPr/>
        </p:nvCxnSpPr>
        <p:spPr bwMode="auto">
          <a:xfrm>
            <a:off x="662305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71" name="Oval 141"/>
          <p:cNvSpPr>
            <a:spLocks noChangeArrowheads="1"/>
          </p:cNvSpPr>
          <p:nvPr/>
        </p:nvSpPr>
        <p:spPr bwMode="auto">
          <a:xfrm>
            <a:off x="635476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72" name="AutoShape 142"/>
          <p:cNvCxnSpPr>
            <a:cxnSpLocks noChangeShapeType="1"/>
            <a:stCxn id="48271" idx="4"/>
          </p:cNvCxnSpPr>
          <p:nvPr/>
        </p:nvCxnSpPr>
        <p:spPr bwMode="auto">
          <a:xfrm flipH="1">
            <a:off x="635476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73" name="AutoShape 143"/>
          <p:cNvCxnSpPr>
            <a:cxnSpLocks noChangeShapeType="1"/>
            <a:stCxn id="48271" idx="4"/>
          </p:cNvCxnSpPr>
          <p:nvPr/>
        </p:nvCxnSpPr>
        <p:spPr bwMode="auto">
          <a:xfrm>
            <a:off x="642778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74" name="Oval 144"/>
          <p:cNvSpPr>
            <a:spLocks noChangeArrowheads="1"/>
          </p:cNvSpPr>
          <p:nvPr/>
        </p:nvSpPr>
        <p:spPr bwMode="auto">
          <a:xfrm>
            <a:off x="664210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75" name="AutoShape 145"/>
          <p:cNvCxnSpPr>
            <a:cxnSpLocks noChangeShapeType="1"/>
            <a:stCxn id="48274" idx="4"/>
          </p:cNvCxnSpPr>
          <p:nvPr/>
        </p:nvCxnSpPr>
        <p:spPr bwMode="auto">
          <a:xfrm flipH="1">
            <a:off x="664210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76" name="AutoShape 146"/>
          <p:cNvCxnSpPr>
            <a:cxnSpLocks noChangeShapeType="1"/>
            <a:stCxn id="48274" idx="4"/>
          </p:cNvCxnSpPr>
          <p:nvPr/>
        </p:nvCxnSpPr>
        <p:spPr bwMode="auto">
          <a:xfrm>
            <a:off x="671512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77" name="Oval 147"/>
          <p:cNvSpPr>
            <a:spLocks noChangeArrowheads="1"/>
          </p:cNvSpPr>
          <p:nvPr/>
        </p:nvSpPr>
        <p:spPr bwMode="auto">
          <a:xfrm>
            <a:off x="7939088" y="2606675"/>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78" name="AutoShape 148"/>
          <p:cNvCxnSpPr>
            <a:cxnSpLocks noChangeShapeType="1"/>
            <a:stCxn id="48277" idx="3"/>
            <a:endCxn id="48280" idx="0"/>
          </p:cNvCxnSpPr>
          <p:nvPr/>
        </p:nvCxnSpPr>
        <p:spPr bwMode="auto">
          <a:xfrm flipH="1">
            <a:off x="7439025" y="2730500"/>
            <a:ext cx="520700"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79" name="AutoShape 149"/>
          <p:cNvCxnSpPr>
            <a:cxnSpLocks noChangeShapeType="1"/>
            <a:stCxn id="48277" idx="5"/>
            <a:endCxn id="48301" idx="0"/>
          </p:cNvCxnSpPr>
          <p:nvPr/>
        </p:nvCxnSpPr>
        <p:spPr bwMode="auto">
          <a:xfrm>
            <a:off x="8062913" y="2730500"/>
            <a:ext cx="525462"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80" name="Oval 150"/>
          <p:cNvSpPr>
            <a:spLocks noChangeArrowheads="1"/>
          </p:cNvSpPr>
          <p:nvPr/>
        </p:nvSpPr>
        <p:spPr bwMode="auto">
          <a:xfrm>
            <a:off x="7366000"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81" name="AutoShape 151"/>
          <p:cNvCxnSpPr>
            <a:cxnSpLocks noChangeShapeType="1"/>
            <a:stCxn id="48280" idx="3"/>
            <a:endCxn id="48283" idx="0"/>
          </p:cNvCxnSpPr>
          <p:nvPr/>
        </p:nvCxnSpPr>
        <p:spPr bwMode="auto">
          <a:xfrm flipH="1">
            <a:off x="7151688"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82" name="AutoShape 152"/>
          <p:cNvCxnSpPr>
            <a:cxnSpLocks noChangeShapeType="1"/>
            <a:stCxn id="48280" idx="5"/>
            <a:endCxn id="48292" idx="0"/>
          </p:cNvCxnSpPr>
          <p:nvPr/>
        </p:nvCxnSpPr>
        <p:spPr bwMode="auto">
          <a:xfrm>
            <a:off x="7489825"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83" name="Oval 153"/>
          <p:cNvSpPr>
            <a:spLocks noChangeArrowheads="1"/>
          </p:cNvSpPr>
          <p:nvPr/>
        </p:nvSpPr>
        <p:spPr bwMode="auto">
          <a:xfrm>
            <a:off x="707866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84" name="AutoShape 154"/>
          <p:cNvCxnSpPr>
            <a:cxnSpLocks noChangeShapeType="1"/>
            <a:stCxn id="48283" idx="3"/>
            <a:endCxn id="48286" idx="0"/>
          </p:cNvCxnSpPr>
          <p:nvPr/>
        </p:nvCxnSpPr>
        <p:spPr bwMode="auto">
          <a:xfrm flipH="1">
            <a:off x="700722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85" name="AutoShape 155"/>
          <p:cNvCxnSpPr>
            <a:cxnSpLocks noChangeShapeType="1"/>
            <a:stCxn id="48283" idx="5"/>
            <a:endCxn id="48289" idx="0"/>
          </p:cNvCxnSpPr>
          <p:nvPr/>
        </p:nvCxnSpPr>
        <p:spPr bwMode="auto">
          <a:xfrm>
            <a:off x="720248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86" name="Oval 156"/>
          <p:cNvSpPr>
            <a:spLocks noChangeArrowheads="1"/>
          </p:cNvSpPr>
          <p:nvPr/>
        </p:nvSpPr>
        <p:spPr bwMode="auto">
          <a:xfrm>
            <a:off x="693420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87" name="AutoShape 157"/>
          <p:cNvCxnSpPr>
            <a:cxnSpLocks noChangeShapeType="1"/>
            <a:stCxn id="48286" idx="4"/>
          </p:cNvCxnSpPr>
          <p:nvPr/>
        </p:nvCxnSpPr>
        <p:spPr bwMode="auto">
          <a:xfrm flipH="1">
            <a:off x="693420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88" name="AutoShape 158"/>
          <p:cNvCxnSpPr>
            <a:cxnSpLocks noChangeShapeType="1"/>
            <a:stCxn id="48286" idx="4"/>
          </p:cNvCxnSpPr>
          <p:nvPr/>
        </p:nvCxnSpPr>
        <p:spPr bwMode="auto">
          <a:xfrm>
            <a:off x="700722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89" name="Oval 159"/>
          <p:cNvSpPr>
            <a:spLocks noChangeArrowheads="1"/>
          </p:cNvSpPr>
          <p:nvPr/>
        </p:nvSpPr>
        <p:spPr bwMode="auto">
          <a:xfrm>
            <a:off x="722153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90" name="AutoShape 160"/>
          <p:cNvCxnSpPr>
            <a:cxnSpLocks noChangeShapeType="1"/>
            <a:stCxn id="48289" idx="4"/>
          </p:cNvCxnSpPr>
          <p:nvPr/>
        </p:nvCxnSpPr>
        <p:spPr bwMode="auto">
          <a:xfrm flipH="1">
            <a:off x="722153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91" name="AutoShape 161"/>
          <p:cNvCxnSpPr>
            <a:cxnSpLocks noChangeShapeType="1"/>
            <a:stCxn id="48289" idx="4"/>
          </p:cNvCxnSpPr>
          <p:nvPr/>
        </p:nvCxnSpPr>
        <p:spPr bwMode="auto">
          <a:xfrm>
            <a:off x="729456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92" name="Oval 162"/>
          <p:cNvSpPr>
            <a:spLocks noChangeArrowheads="1"/>
          </p:cNvSpPr>
          <p:nvPr/>
        </p:nvSpPr>
        <p:spPr bwMode="auto">
          <a:xfrm>
            <a:off x="765333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93" name="AutoShape 163"/>
          <p:cNvCxnSpPr>
            <a:cxnSpLocks noChangeShapeType="1"/>
            <a:stCxn id="48292" idx="3"/>
            <a:endCxn id="48295" idx="0"/>
          </p:cNvCxnSpPr>
          <p:nvPr/>
        </p:nvCxnSpPr>
        <p:spPr bwMode="auto">
          <a:xfrm flipH="1">
            <a:off x="758190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94" name="AutoShape 164"/>
          <p:cNvCxnSpPr>
            <a:cxnSpLocks noChangeShapeType="1"/>
            <a:stCxn id="48292" idx="5"/>
            <a:endCxn id="48298" idx="0"/>
          </p:cNvCxnSpPr>
          <p:nvPr/>
        </p:nvCxnSpPr>
        <p:spPr bwMode="auto">
          <a:xfrm>
            <a:off x="777716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95" name="Oval 165"/>
          <p:cNvSpPr>
            <a:spLocks noChangeArrowheads="1"/>
          </p:cNvSpPr>
          <p:nvPr/>
        </p:nvSpPr>
        <p:spPr bwMode="auto">
          <a:xfrm>
            <a:off x="750887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96" name="AutoShape 166"/>
          <p:cNvCxnSpPr>
            <a:cxnSpLocks noChangeShapeType="1"/>
            <a:stCxn id="48295" idx="4"/>
          </p:cNvCxnSpPr>
          <p:nvPr/>
        </p:nvCxnSpPr>
        <p:spPr bwMode="auto">
          <a:xfrm flipH="1">
            <a:off x="750887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97" name="AutoShape 167"/>
          <p:cNvCxnSpPr>
            <a:cxnSpLocks noChangeShapeType="1"/>
            <a:stCxn id="48295" idx="4"/>
          </p:cNvCxnSpPr>
          <p:nvPr/>
        </p:nvCxnSpPr>
        <p:spPr bwMode="auto">
          <a:xfrm>
            <a:off x="758190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98" name="Oval 168"/>
          <p:cNvSpPr>
            <a:spLocks noChangeArrowheads="1"/>
          </p:cNvSpPr>
          <p:nvPr/>
        </p:nvSpPr>
        <p:spPr bwMode="auto">
          <a:xfrm>
            <a:off x="779621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299" name="AutoShape 169"/>
          <p:cNvCxnSpPr>
            <a:cxnSpLocks noChangeShapeType="1"/>
            <a:stCxn id="48298" idx="4"/>
          </p:cNvCxnSpPr>
          <p:nvPr/>
        </p:nvCxnSpPr>
        <p:spPr bwMode="auto">
          <a:xfrm flipH="1">
            <a:off x="779621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00" name="AutoShape 170"/>
          <p:cNvCxnSpPr>
            <a:cxnSpLocks noChangeShapeType="1"/>
            <a:stCxn id="48298" idx="4"/>
          </p:cNvCxnSpPr>
          <p:nvPr/>
        </p:nvCxnSpPr>
        <p:spPr bwMode="auto">
          <a:xfrm>
            <a:off x="786923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301" name="Oval 171"/>
          <p:cNvSpPr>
            <a:spLocks noChangeArrowheads="1"/>
          </p:cNvSpPr>
          <p:nvPr/>
        </p:nvSpPr>
        <p:spPr bwMode="auto">
          <a:xfrm>
            <a:off x="8515350"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302" name="AutoShape 172"/>
          <p:cNvCxnSpPr>
            <a:cxnSpLocks noChangeShapeType="1"/>
            <a:stCxn id="48301" idx="3"/>
            <a:endCxn id="48304" idx="0"/>
          </p:cNvCxnSpPr>
          <p:nvPr/>
        </p:nvCxnSpPr>
        <p:spPr bwMode="auto">
          <a:xfrm flipH="1">
            <a:off x="8301038"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03" name="AutoShape 173"/>
          <p:cNvCxnSpPr>
            <a:cxnSpLocks noChangeShapeType="1"/>
            <a:stCxn id="48301" idx="5"/>
            <a:endCxn id="48313" idx="0"/>
          </p:cNvCxnSpPr>
          <p:nvPr/>
        </p:nvCxnSpPr>
        <p:spPr bwMode="auto">
          <a:xfrm>
            <a:off x="8639175"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304" name="Oval 174"/>
          <p:cNvSpPr>
            <a:spLocks noChangeArrowheads="1"/>
          </p:cNvSpPr>
          <p:nvPr/>
        </p:nvSpPr>
        <p:spPr bwMode="auto">
          <a:xfrm>
            <a:off x="822801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305" name="AutoShape 175"/>
          <p:cNvCxnSpPr>
            <a:cxnSpLocks noChangeShapeType="1"/>
            <a:stCxn id="48304" idx="3"/>
            <a:endCxn id="48307" idx="0"/>
          </p:cNvCxnSpPr>
          <p:nvPr/>
        </p:nvCxnSpPr>
        <p:spPr bwMode="auto">
          <a:xfrm flipH="1">
            <a:off x="81565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06" name="AutoShape 176"/>
          <p:cNvCxnSpPr>
            <a:cxnSpLocks noChangeShapeType="1"/>
            <a:stCxn id="48304" idx="5"/>
            <a:endCxn id="48310" idx="0"/>
          </p:cNvCxnSpPr>
          <p:nvPr/>
        </p:nvCxnSpPr>
        <p:spPr bwMode="auto">
          <a:xfrm>
            <a:off x="83518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307" name="Oval 177"/>
          <p:cNvSpPr>
            <a:spLocks noChangeArrowheads="1"/>
          </p:cNvSpPr>
          <p:nvPr/>
        </p:nvSpPr>
        <p:spPr bwMode="auto">
          <a:xfrm>
            <a:off x="80835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308" name="AutoShape 178"/>
          <p:cNvCxnSpPr>
            <a:cxnSpLocks noChangeShapeType="1"/>
            <a:stCxn id="48307" idx="4"/>
          </p:cNvCxnSpPr>
          <p:nvPr/>
        </p:nvCxnSpPr>
        <p:spPr bwMode="auto">
          <a:xfrm flipH="1">
            <a:off x="808355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09" name="AutoShape 179"/>
          <p:cNvCxnSpPr>
            <a:cxnSpLocks noChangeShapeType="1"/>
            <a:stCxn id="48307" idx="4"/>
          </p:cNvCxnSpPr>
          <p:nvPr/>
        </p:nvCxnSpPr>
        <p:spPr bwMode="auto">
          <a:xfrm>
            <a:off x="815657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310" name="Oval 180"/>
          <p:cNvSpPr>
            <a:spLocks noChangeArrowheads="1"/>
          </p:cNvSpPr>
          <p:nvPr/>
        </p:nvSpPr>
        <p:spPr bwMode="auto">
          <a:xfrm>
            <a:off x="83708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311" name="AutoShape 181"/>
          <p:cNvCxnSpPr>
            <a:cxnSpLocks noChangeShapeType="1"/>
            <a:stCxn id="48310" idx="4"/>
          </p:cNvCxnSpPr>
          <p:nvPr/>
        </p:nvCxnSpPr>
        <p:spPr bwMode="auto">
          <a:xfrm flipH="1">
            <a:off x="83708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12" name="AutoShape 182"/>
          <p:cNvCxnSpPr>
            <a:cxnSpLocks noChangeShapeType="1"/>
            <a:stCxn id="48310" idx="4"/>
          </p:cNvCxnSpPr>
          <p:nvPr/>
        </p:nvCxnSpPr>
        <p:spPr bwMode="auto">
          <a:xfrm>
            <a:off x="84439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313" name="Oval 183"/>
          <p:cNvSpPr>
            <a:spLocks noChangeArrowheads="1"/>
          </p:cNvSpPr>
          <p:nvPr/>
        </p:nvSpPr>
        <p:spPr bwMode="auto">
          <a:xfrm>
            <a:off x="880268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314" name="AutoShape 184"/>
          <p:cNvCxnSpPr>
            <a:cxnSpLocks noChangeShapeType="1"/>
            <a:stCxn id="48313" idx="3"/>
            <a:endCxn id="48316" idx="0"/>
          </p:cNvCxnSpPr>
          <p:nvPr/>
        </p:nvCxnSpPr>
        <p:spPr bwMode="auto">
          <a:xfrm flipH="1">
            <a:off x="873125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15" name="AutoShape 185"/>
          <p:cNvCxnSpPr>
            <a:cxnSpLocks noChangeShapeType="1"/>
            <a:stCxn id="48313" idx="5"/>
            <a:endCxn id="48319" idx="0"/>
          </p:cNvCxnSpPr>
          <p:nvPr/>
        </p:nvCxnSpPr>
        <p:spPr bwMode="auto">
          <a:xfrm>
            <a:off x="89265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316" name="Oval 186"/>
          <p:cNvSpPr>
            <a:spLocks noChangeArrowheads="1"/>
          </p:cNvSpPr>
          <p:nvPr/>
        </p:nvSpPr>
        <p:spPr bwMode="auto">
          <a:xfrm>
            <a:off x="86582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317" name="AutoShape 187"/>
          <p:cNvCxnSpPr>
            <a:cxnSpLocks noChangeShapeType="1"/>
            <a:stCxn id="48316" idx="4"/>
          </p:cNvCxnSpPr>
          <p:nvPr/>
        </p:nvCxnSpPr>
        <p:spPr bwMode="auto">
          <a:xfrm flipH="1">
            <a:off x="865822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18" name="AutoShape 188"/>
          <p:cNvCxnSpPr>
            <a:cxnSpLocks noChangeShapeType="1"/>
            <a:stCxn id="48316" idx="4"/>
          </p:cNvCxnSpPr>
          <p:nvPr/>
        </p:nvCxnSpPr>
        <p:spPr bwMode="auto">
          <a:xfrm>
            <a:off x="87312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319" name="Oval 189"/>
          <p:cNvSpPr>
            <a:spLocks noChangeArrowheads="1"/>
          </p:cNvSpPr>
          <p:nvPr/>
        </p:nvSpPr>
        <p:spPr bwMode="auto">
          <a:xfrm>
            <a:off x="894556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48320" name="AutoShape 190"/>
          <p:cNvCxnSpPr>
            <a:cxnSpLocks noChangeShapeType="1"/>
            <a:stCxn id="48319" idx="4"/>
          </p:cNvCxnSpPr>
          <p:nvPr/>
        </p:nvCxnSpPr>
        <p:spPr bwMode="auto">
          <a:xfrm flipH="1">
            <a:off x="894556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21" name="AutoShape 191"/>
          <p:cNvCxnSpPr>
            <a:cxnSpLocks noChangeShapeType="1"/>
            <a:stCxn id="48319" idx="4"/>
          </p:cNvCxnSpPr>
          <p:nvPr/>
        </p:nvCxnSpPr>
        <p:spPr bwMode="auto">
          <a:xfrm>
            <a:off x="901858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322" name="Text Box 192"/>
          <p:cNvSpPr txBox="1">
            <a:spLocks noChangeArrowheads="1"/>
          </p:cNvSpPr>
          <p:nvPr/>
        </p:nvSpPr>
        <p:spPr bwMode="auto">
          <a:xfrm>
            <a:off x="9036050" y="38973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23" name="Text Box 193"/>
          <p:cNvSpPr txBox="1">
            <a:spLocks noChangeArrowheads="1"/>
          </p:cNvSpPr>
          <p:nvPr/>
        </p:nvSpPr>
        <p:spPr bwMode="auto">
          <a:xfrm>
            <a:off x="8640763" y="38973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24" name="Text Box 194"/>
          <p:cNvSpPr txBox="1">
            <a:spLocks noChangeArrowheads="1"/>
          </p:cNvSpPr>
          <p:nvPr/>
        </p:nvSpPr>
        <p:spPr bwMode="auto">
          <a:xfrm>
            <a:off x="8459788" y="38973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25" name="Text Box 195"/>
          <p:cNvSpPr txBox="1">
            <a:spLocks noChangeArrowheads="1"/>
          </p:cNvSpPr>
          <p:nvPr/>
        </p:nvSpPr>
        <p:spPr bwMode="auto">
          <a:xfrm>
            <a:off x="8064500" y="38973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26" name="Text Box 196"/>
          <p:cNvSpPr txBox="1">
            <a:spLocks noChangeArrowheads="1"/>
          </p:cNvSpPr>
          <p:nvPr/>
        </p:nvSpPr>
        <p:spPr bwMode="auto">
          <a:xfrm>
            <a:off x="8243888" y="32845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48327" name="Text Box 197"/>
          <p:cNvSpPr txBox="1">
            <a:spLocks noChangeArrowheads="1"/>
          </p:cNvSpPr>
          <p:nvPr/>
        </p:nvSpPr>
        <p:spPr bwMode="auto">
          <a:xfrm>
            <a:off x="8856663" y="32845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48328" name="Text Box 198"/>
          <p:cNvSpPr txBox="1">
            <a:spLocks noChangeArrowheads="1"/>
          </p:cNvSpPr>
          <p:nvPr/>
        </p:nvSpPr>
        <p:spPr bwMode="auto">
          <a:xfrm>
            <a:off x="8567738" y="26733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48329" name="Text Box 199"/>
          <p:cNvSpPr txBox="1">
            <a:spLocks noChangeArrowheads="1"/>
          </p:cNvSpPr>
          <p:nvPr/>
        </p:nvSpPr>
        <p:spPr bwMode="auto">
          <a:xfrm>
            <a:off x="1006475" y="3895725"/>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30" name="Text Box 200"/>
          <p:cNvSpPr txBox="1">
            <a:spLocks noChangeArrowheads="1"/>
          </p:cNvSpPr>
          <p:nvPr/>
        </p:nvSpPr>
        <p:spPr bwMode="auto">
          <a:xfrm>
            <a:off x="611188" y="3895725"/>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31" name="Text Box 201"/>
          <p:cNvSpPr txBox="1">
            <a:spLocks noChangeArrowheads="1"/>
          </p:cNvSpPr>
          <p:nvPr/>
        </p:nvSpPr>
        <p:spPr bwMode="auto">
          <a:xfrm>
            <a:off x="430213" y="3895725"/>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32" name="Text Box 202"/>
          <p:cNvSpPr txBox="1">
            <a:spLocks noChangeArrowheads="1"/>
          </p:cNvSpPr>
          <p:nvPr/>
        </p:nvSpPr>
        <p:spPr bwMode="auto">
          <a:xfrm>
            <a:off x="34925" y="3895725"/>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33" name="Text Box 203"/>
          <p:cNvSpPr txBox="1">
            <a:spLocks noChangeArrowheads="1"/>
          </p:cNvSpPr>
          <p:nvPr/>
        </p:nvSpPr>
        <p:spPr bwMode="auto">
          <a:xfrm>
            <a:off x="215900" y="32845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48334" name="Text Box 204"/>
          <p:cNvSpPr txBox="1">
            <a:spLocks noChangeArrowheads="1"/>
          </p:cNvSpPr>
          <p:nvPr/>
        </p:nvSpPr>
        <p:spPr bwMode="auto">
          <a:xfrm>
            <a:off x="828675" y="32845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48335" name="Text Box 205"/>
          <p:cNvSpPr txBox="1">
            <a:spLocks noChangeArrowheads="1"/>
          </p:cNvSpPr>
          <p:nvPr/>
        </p:nvSpPr>
        <p:spPr bwMode="auto">
          <a:xfrm>
            <a:off x="503238" y="27797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48336" name="Text Box 206"/>
          <p:cNvSpPr txBox="1">
            <a:spLocks noChangeArrowheads="1"/>
          </p:cNvSpPr>
          <p:nvPr/>
        </p:nvSpPr>
        <p:spPr bwMode="auto">
          <a:xfrm>
            <a:off x="4716463" y="1125538"/>
            <a:ext cx="5048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zh-TW" altLang="en-US" sz="1400">
                <a:latin typeface="Times New Roman" panose="02020603050405020304" pitchFamily="18" charset="0"/>
              </a:rPr>
              <a:t>*****</a:t>
            </a:r>
            <a:endParaRPr lang="zh-TW" altLang="en-US" sz="1400">
              <a:latin typeface="Arial" panose="020B0604020202020204" pitchFamily="34" charset="0"/>
            </a:endParaRPr>
          </a:p>
        </p:txBody>
      </p:sp>
      <p:sp>
        <p:nvSpPr>
          <p:cNvPr id="48337" name="Text Box 207"/>
          <p:cNvSpPr txBox="1">
            <a:spLocks noChangeArrowheads="1"/>
          </p:cNvSpPr>
          <p:nvPr/>
        </p:nvSpPr>
        <p:spPr bwMode="auto">
          <a:xfrm>
            <a:off x="1979613" y="1771650"/>
            <a:ext cx="5048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38" name="Text Box 208"/>
          <p:cNvSpPr txBox="1">
            <a:spLocks noChangeArrowheads="1"/>
          </p:cNvSpPr>
          <p:nvPr/>
        </p:nvSpPr>
        <p:spPr bwMode="auto">
          <a:xfrm>
            <a:off x="827088" y="2384425"/>
            <a:ext cx="5048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00***</a:t>
            </a:r>
            <a:endParaRPr lang="en-US" altLang="zh-TW" sz="1400" b="1">
              <a:solidFill>
                <a:srgbClr val="CC6600"/>
              </a:solidFill>
              <a:latin typeface="Arial" panose="020B0604020202020204" pitchFamily="34" charset="0"/>
            </a:endParaRPr>
          </a:p>
        </p:txBody>
      </p:sp>
      <p:sp>
        <p:nvSpPr>
          <p:cNvPr id="48339" name="Text Box 209"/>
          <p:cNvSpPr txBox="1">
            <a:spLocks noChangeArrowheads="1"/>
          </p:cNvSpPr>
          <p:nvPr/>
        </p:nvSpPr>
        <p:spPr bwMode="auto">
          <a:xfrm>
            <a:off x="1008063"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40" name="Text Box 210"/>
          <p:cNvSpPr txBox="1">
            <a:spLocks noChangeArrowheads="1"/>
          </p:cNvSpPr>
          <p:nvPr/>
        </p:nvSpPr>
        <p:spPr bwMode="auto">
          <a:xfrm>
            <a:off x="719138"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41" name="Text Box 211"/>
          <p:cNvSpPr txBox="1">
            <a:spLocks noChangeArrowheads="1"/>
          </p:cNvSpPr>
          <p:nvPr/>
        </p:nvSpPr>
        <p:spPr bwMode="auto">
          <a:xfrm>
            <a:off x="430213"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42" name="Text Box 212"/>
          <p:cNvSpPr txBox="1">
            <a:spLocks noChangeArrowheads="1"/>
          </p:cNvSpPr>
          <p:nvPr/>
        </p:nvSpPr>
        <p:spPr bwMode="auto">
          <a:xfrm>
            <a:off x="142875"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43" name="Text Box 213"/>
          <p:cNvSpPr txBox="1">
            <a:spLocks noChangeArrowheads="1"/>
          </p:cNvSpPr>
          <p:nvPr/>
        </p:nvSpPr>
        <p:spPr bwMode="auto">
          <a:xfrm>
            <a:off x="285750"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44" name="Text Box 214"/>
          <p:cNvSpPr txBox="1">
            <a:spLocks noChangeArrowheads="1"/>
          </p:cNvSpPr>
          <p:nvPr/>
        </p:nvSpPr>
        <p:spPr bwMode="auto">
          <a:xfrm>
            <a:off x="863600"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45" name="Text Box 215"/>
          <p:cNvSpPr txBox="1">
            <a:spLocks noChangeArrowheads="1"/>
          </p:cNvSpPr>
          <p:nvPr/>
        </p:nvSpPr>
        <p:spPr bwMode="auto">
          <a:xfrm>
            <a:off x="574675"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46" name="Text Box 216"/>
          <p:cNvSpPr txBox="1">
            <a:spLocks noChangeArrowheads="1"/>
          </p:cNvSpPr>
          <p:nvPr/>
        </p:nvSpPr>
        <p:spPr bwMode="auto">
          <a:xfrm>
            <a:off x="1150938"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a:t>
            </a:r>
            <a:endParaRPr lang="en-US" altLang="zh-TW" sz="1400" b="1">
              <a:solidFill>
                <a:srgbClr val="CC6600"/>
              </a:solidFill>
              <a:latin typeface="Arial" panose="020B0604020202020204" pitchFamily="34" charset="0"/>
            </a:endParaRPr>
          </a:p>
        </p:txBody>
      </p:sp>
      <p:sp>
        <p:nvSpPr>
          <p:cNvPr id="48347" name="Text Box 217"/>
          <p:cNvSpPr txBox="1">
            <a:spLocks noChangeArrowheads="1"/>
          </p:cNvSpPr>
          <p:nvPr/>
        </p:nvSpPr>
        <p:spPr bwMode="auto">
          <a:xfrm>
            <a:off x="9036050"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48" name="Text Box 218"/>
          <p:cNvSpPr txBox="1">
            <a:spLocks noChangeArrowheads="1"/>
          </p:cNvSpPr>
          <p:nvPr/>
        </p:nvSpPr>
        <p:spPr bwMode="auto">
          <a:xfrm>
            <a:off x="8759825"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49" name="Text Box 219"/>
          <p:cNvSpPr txBox="1">
            <a:spLocks noChangeArrowheads="1"/>
          </p:cNvSpPr>
          <p:nvPr/>
        </p:nvSpPr>
        <p:spPr bwMode="auto">
          <a:xfrm>
            <a:off x="8483600"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50" name="Text Box 220"/>
          <p:cNvSpPr txBox="1">
            <a:spLocks noChangeArrowheads="1"/>
          </p:cNvSpPr>
          <p:nvPr/>
        </p:nvSpPr>
        <p:spPr bwMode="auto">
          <a:xfrm>
            <a:off x="8208963"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48351" name="Text Box 221"/>
          <p:cNvSpPr txBox="1">
            <a:spLocks noChangeArrowheads="1"/>
          </p:cNvSpPr>
          <p:nvPr/>
        </p:nvSpPr>
        <p:spPr bwMode="auto">
          <a:xfrm>
            <a:off x="8345488"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52" name="Text Box 222"/>
          <p:cNvSpPr txBox="1">
            <a:spLocks noChangeArrowheads="1"/>
          </p:cNvSpPr>
          <p:nvPr/>
        </p:nvSpPr>
        <p:spPr bwMode="auto">
          <a:xfrm>
            <a:off x="8897938"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53" name="Text Box 223"/>
          <p:cNvSpPr txBox="1">
            <a:spLocks noChangeArrowheads="1"/>
          </p:cNvSpPr>
          <p:nvPr/>
        </p:nvSpPr>
        <p:spPr bwMode="auto">
          <a:xfrm>
            <a:off x="8621713"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48354" name="Text Box 224"/>
          <p:cNvSpPr txBox="1">
            <a:spLocks noChangeArrowheads="1"/>
          </p:cNvSpPr>
          <p:nvPr/>
        </p:nvSpPr>
        <p:spPr bwMode="auto">
          <a:xfrm>
            <a:off x="7848600" y="2384425"/>
            <a:ext cx="5048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11***</a:t>
            </a:r>
            <a:endParaRPr lang="en-US" altLang="zh-TW" sz="1400" b="1">
              <a:solidFill>
                <a:srgbClr val="CC6600"/>
              </a:solidFill>
              <a:latin typeface="Arial" panose="020B0604020202020204" pitchFamily="34" charset="0"/>
            </a:endParaRPr>
          </a:p>
        </p:txBody>
      </p:sp>
      <p:sp>
        <p:nvSpPr>
          <p:cNvPr id="48355" name="Text Box 225"/>
          <p:cNvSpPr txBox="1">
            <a:spLocks noChangeArrowheads="1"/>
          </p:cNvSpPr>
          <p:nvPr/>
        </p:nvSpPr>
        <p:spPr bwMode="auto">
          <a:xfrm>
            <a:off x="8027988"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a:solidFill>
                  <a:srgbClr val="CC6600"/>
                </a:solidFill>
                <a:latin typeface="Times New Roman" panose="02020603050405020304" pitchFamily="18" charset="0"/>
              </a:rPr>
              <a:t>0</a:t>
            </a:r>
            <a:endParaRPr lang="en-US" altLang="zh-TW" sz="1400">
              <a:solidFill>
                <a:srgbClr val="CC6600"/>
              </a:solidFill>
              <a:latin typeface="Arial" panose="020B0604020202020204" pitchFamily="34" charset="0"/>
            </a:endParaRPr>
          </a:p>
        </p:txBody>
      </p:sp>
      <p:sp>
        <p:nvSpPr>
          <p:cNvPr id="48356" name="Text Box 226"/>
          <p:cNvSpPr txBox="1">
            <a:spLocks noChangeArrowheads="1"/>
          </p:cNvSpPr>
          <p:nvPr/>
        </p:nvSpPr>
        <p:spPr bwMode="auto">
          <a:xfrm>
            <a:off x="2879725" y="5734050"/>
            <a:ext cx="34559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2400" b="1">
                <a:solidFill>
                  <a:schemeClr val="tx2"/>
                </a:solidFill>
                <a:latin typeface="Times New Roman" panose="02020603050405020304" pitchFamily="18" charset="0"/>
              </a:rPr>
              <a:t>6-bit binary address space</a:t>
            </a:r>
          </a:p>
          <a:p>
            <a:pPr algn="ctr" eaLnBrk="1" hangingPunct="1">
              <a:lnSpc>
                <a:spcPct val="80000"/>
              </a:lnSpc>
              <a:spcBef>
                <a:spcPct val="0"/>
              </a:spcBef>
              <a:buClrTx/>
              <a:buSzTx/>
              <a:buFontTx/>
              <a:buNone/>
            </a:pPr>
            <a:r>
              <a:rPr lang="en-US" altLang="zh-TW" sz="2400" b="1">
                <a:solidFill>
                  <a:schemeClr val="tx2"/>
                </a:solidFill>
                <a:latin typeface="Times New Roman" panose="02020603050405020304" pitchFamily="18" charset="0"/>
              </a:rPr>
              <a:t>000000 is not used</a:t>
            </a:r>
            <a:endParaRPr lang="en-US" altLang="zh-TW" sz="2400" b="1">
              <a:solidFill>
                <a:schemeClr val="tx2"/>
              </a:solidFill>
              <a:latin typeface="Arial" panose="020B0604020202020204" pitchFamily="34" charset="0"/>
            </a:endParaRPr>
          </a:p>
        </p:txBody>
      </p:sp>
      <p:sp>
        <p:nvSpPr>
          <p:cNvPr id="48357" name="Line 227"/>
          <p:cNvSpPr>
            <a:spLocks noChangeShapeType="1"/>
          </p:cNvSpPr>
          <p:nvPr/>
        </p:nvSpPr>
        <p:spPr bwMode="auto">
          <a:xfrm>
            <a:off x="6445250" y="5876925"/>
            <a:ext cx="10795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358" name="Line 228"/>
          <p:cNvSpPr>
            <a:spLocks noChangeShapeType="1"/>
          </p:cNvSpPr>
          <p:nvPr/>
        </p:nvSpPr>
        <p:spPr bwMode="auto">
          <a:xfrm flipH="1">
            <a:off x="1657350" y="5842000"/>
            <a:ext cx="10795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359" name="AutoShape 229"/>
          <p:cNvSpPr>
            <a:spLocks noChangeArrowheads="1"/>
          </p:cNvSpPr>
          <p:nvPr/>
        </p:nvSpPr>
        <p:spPr bwMode="auto">
          <a:xfrm>
            <a:off x="0" y="5229225"/>
            <a:ext cx="123825" cy="174625"/>
          </a:xfrm>
          <a:prstGeom prst="triangle">
            <a:avLst>
              <a:gd name="adj" fmla="val 50000"/>
            </a:avLst>
          </a:prstGeom>
          <a:solidFill>
            <a:srgbClr val="C0C0C0"/>
          </a:solidFill>
          <a:ln w="9525">
            <a:solidFill>
              <a:srgbClr val="000000"/>
            </a:solidFill>
            <a:prstDash val="dash"/>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48360" name="Line 230"/>
          <p:cNvSpPr>
            <a:spLocks noChangeShapeType="1"/>
          </p:cNvSpPr>
          <p:nvPr/>
        </p:nvSpPr>
        <p:spPr bwMode="auto">
          <a:xfrm>
            <a:off x="0" y="4797425"/>
            <a:ext cx="91440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5017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8EEA622E-9126-4A6D-BF55-2A3AD67AED46}" type="slidenum">
              <a:rPr lang="zh-TW" altLang="en-US" sz="1200">
                <a:solidFill>
                  <a:srgbClr val="045C75"/>
                </a:solidFill>
                <a:latin typeface="Arial" panose="020B0604020202020204" pitchFamily="34" charset="0"/>
              </a:rPr>
              <a:pPr>
                <a:spcBef>
                  <a:spcPct val="0"/>
                </a:spcBef>
                <a:buClrTx/>
                <a:buSzTx/>
                <a:buFontTx/>
                <a:buNone/>
              </a:pPr>
              <a:t>22</a:t>
            </a:fld>
            <a:endParaRPr lang="zh-TW" altLang="en-US" sz="1200">
              <a:solidFill>
                <a:srgbClr val="045C75"/>
              </a:solidFill>
              <a:latin typeface="Arial" panose="020B0604020202020204" pitchFamily="34" charset="0"/>
            </a:endParaRPr>
          </a:p>
        </p:txBody>
      </p:sp>
      <p:sp>
        <p:nvSpPr>
          <p:cNvPr id="50180" name="Rectangle 2"/>
          <p:cNvSpPr>
            <a:spLocks noGrp="1"/>
          </p:cNvSpPr>
          <p:nvPr>
            <p:ph type="title"/>
          </p:nvPr>
        </p:nvSpPr>
        <p:spPr>
          <a:xfrm>
            <a:off x="457200" y="233363"/>
            <a:ext cx="8229600" cy="779462"/>
          </a:xfrm>
        </p:spPr>
        <p:txBody>
          <a:bodyPr/>
          <a:lstStyle/>
          <a:p>
            <a:pPr algn="ctr"/>
            <a:r>
              <a:rPr lang="en-US" altLang="zh-TW" sz="4600" b="1" smtClean="0"/>
              <a:t>5-bit Prefixes:</a:t>
            </a:r>
            <a:r>
              <a:rPr lang="en-US" altLang="zh-TW" sz="4600" smtClean="0"/>
              <a:t> </a:t>
            </a:r>
            <a:r>
              <a:rPr lang="en-US" altLang="zh-TW" sz="4300" b="1" i="1" smtClean="0">
                <a:latin typeface="Times New Roman" panose="02020603050405020304" pitchFamily="18" charset="0"/>
              </a:rPr>
              <a:t>b</a:t>
            </a:r>
            <a:r>
              <a:rPr lang="en-US" altLang="zh-TW" sz="4300" b="1" i="1" baseline="-25000" smtClean="0">
                <a:latin typeface="Times New Roman" panose="02020603050405020304" pitchFamily="18" charset="0"/>
              </a:rPr>
              <a:t>n</a:t>
            </a:r>
            <a:r>
              <a:rPr lang="en-US" altLang="zh-TW" sz="4300" b="1" baseline="-25000" smtClean="0">
                <a:latin typeface="Times New Roman" panose="02020603050405020304" pitchFamily="18" charset="0"/>
              </a:rPr>
              <a:t>-1</a:t>
            </a:r>
            <a:r>
              <a:rPr lang="en-US" altLang="zh-TW" sz="4300" b="1" smtClean="0">
                <a:latin typeface="Times New Roman" panose="02020603050405020304" pitchFamily="18" charset="0"/>
              </a:rPr>
              <a:t>…</a:t>
            </a:r>
            <a:r>
              <a:rPr lang="en-US" altLang="zh-TW" sz="4600" b="1" i="1" smtClean="0">
                <a:latin typeface="Times New Roman" panose="02020603050405020304" pitchFamily="18" charset="0"/>
              </a:rPr>
              <a:t>b</a:t>
            </a:r>
            <a:r>
              <a:rPr lang="en-US" altLang="zh-TW" sz="4600" b="1" i="1" baseline="-25000" smtClean="0">
                <a:latin typeface="Times New Roman" panose="02020603050405020304" pitchFamily="18" charset="0"/>
              </a:rPr>
              <a:t>n</a:t>
            </a:r>
            <a:r>
              <a:rPr lang="en-US" altLang="zh-TW" sz="4600" b="1" baseline="-25000" smtClean="0">
                <a:latin typeface="Times New Roman" panose="02020603050405020304" pitchFamily="18" charset="0"/>
              </a:rPr>
              <a:t>-</a:t>
            </a:r>
            <a:r>
              <a:rPr lang="en-US" altLang="zh-TW" sz="4600" b="1" baseline="-25000" smtClean="0">
                <a:latin typeface="Script MT Bold" panose="03040602040607080904" pitchFamily="66" charset="0"/>
              </a:rPr>
              <a:t>l</a:t>
            </a:r>
            <a:r>
              <a:rPr lang="en-US" altLang="zh-TW" sz="4300" b="1" smtClean="0">
                <a:latin typeface="Times New Roman" panose="02020603050405020304" pitchFamily="18" charset="0"/>
              </a:rPr>
              <a:t>01…1</a:t>
            </a:r>
          </a:p>
        </p:txBody>
      </p:sp>
      <p:sp>
        <p:nvSpPr>
          <p:cNvPr id="50181" name="Oval 3"/>
          <p:cNvSpPr>
            <a:spLocks noChangeArrowheads="1"/>
          </p:cNvSpPr>
          <p:nvPr/>
        </p:nvSpPr>
        <p:spPr bwMode="auto">
          <a:xfrm>
            <a:off x="4516438" y="1089025"/>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182" name="AutoShape 4"/>
          <p:cNvCxnSpPr>
            <a:cxnSpLocks noChangeShapeType="1"/>
            <a:stCxn id="50181" idx="3"/>
            <a:endCxn id="50184" idx="7"/>
          </p:cNvCxnSpPr>
          <p:nvPr/>
        </p:nvCxnSpPr>
        <p:spPr bwMode="auto">
          <a:xfrm flipH="1">
            <a:off x="2336800" y="1212850"/>
            <a:ext cx="2200275" cy="8175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3" name="AutoShape 5"/>
          <p:cNvCxnSpPr>
            <a:cxnSpLocks noChangeShapeType="1"/>
            <a:stCxn id="50181" idx="5"/>
            <a:endCxn id="50277" idx="1"/>
          </p:cNvCxnSpPr>
          <p:nvPr/>
        </p:nvCxnSpPr>
        <p:spPr bwMode="auto">
          <a:xfrm>
            <a:off x="4640263" y="1212850"/>
            <a:ext cx="2168525" cy="8175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84" name="Oval 6"/>
          <p:cNvSpPr>
            <a:spLocks noChangeArrowheads="1"/>
          </p:cNvSpPr>
          <p:nvPr/>
        </p:nvSpPr>
        <p:spPr bwMode="auto">
          <a:xfrm>
            <a:off x="2212975" y="2009775"/>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185" name="AutoShape 7"/>
          <p:cNvCxnSpPr>
            <a:cxnSpLocks noChangeShapeType="1"/>
            <a:stCxn id="50184" idx="3"/>
            <a:endCxn id="50187" idx="7"/>
          </p:cNvCxnSpPr>
          <p:nvPr/>
        </p:nvCxnSpPr>
        <p:spPr bwMode="auto">
          <a:xfrm flipH="1">
            <a:off x="1184275" y="2133600"/>
            <a:ext cx="1049338" cy="493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6" name="AutoShape 8"/>
          <p:cNvCxnSpPr>
            <a:cxnSpLocks noChangeShapeType="1"/>
            <a:stCxn id="50184" idx="5"/>
            <a:endCxn id="50232" idx="1"/>
          </p:cNvCxnSpPr>
          <p:nvPr/>
        </p:nvCxnSpPr>
        <p:spPr bwMode="auto">
          <a:xfrm>
            <a:off x="2336800" y="2133600"/>
            <a:ext cx="1047750" cy="493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87" name="Oval 9"/>
          <p:cNvSpPr>
            <a:spLocks noChangeArrowheads="1"/>
          </p:cNvSpPr>
          <p:nvPr/>
        </p:nvSpPr>
        <p:spPr bwMode="auto">
          <a:xfrm>
            <a:off x="1060450" y="2606675"/>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188" name="AutoShape 10"/>
          <p:cNvCxnSpPr>
            <a:cxnSpLocks noChangeShapeType="1"/>
            <a:stCxn id="50187" idx="3"/>
            <a:endCxn id="50190" idx="0"/>
          </p:cNvCxnSpPr>
          <p:nvPr/>
        </p:nvCxnSpPr>
        <p:spPr bwMode="auto">
          <a:xfrm flipH="1">
            <a:off x="558800" y="2730500"/>
            <a:ext cx="522288"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9" name="AutoShape 11"/>
          <p:cNvCxnSpPr>
            <a:cxnSpLocks noChangeShapeType="1"/>
            <a:stCxn id="50187" idx="5"/>
            <a:endCxn id="50211" idx="0"/>
          </p:cNvCxnSpPr>
          <p:nvPr/>
        </p:nvCxnSpPr>
        <p:spPr bwMode="auto">
          <a:xfrm>
            <a:off x="1184275" y="2730500"/>
            <a:ext cx="525463"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90" name="Oval 12"/>
          <p:cNvSpPr>
            <a:spLocks noChangeArrowheads="1"/>
          </p:cNvSpPr>
          <p:nvPr/>
        </p:nvSpPr>
        <p:spPr bwMode="auto">
          <a:xfrm>
            <a:off x="485775"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191" name="AutoShape 13"/>
          <p:cNvCxnSpPr>
            <a:cxnSpLocks noChangeShapeType="1"/>
            <a:stCxn id="50190" idx="3"/>
            <a:endCxn id="50193" idx="0"/>
          </p:cNvCxnSpPr>
          <p:nvPr/>
        </p:nvCxnSpPr>
        <p:spPr bwMode="auto">
          <a:xfrm flipH="1">
            <a:off x="271463"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2" name="AutoShape 14"/>
          <p:cNvCxnSpPr>
            <a:cxnSpLocks noChangeShapeType="1"/>
            <a:stCxn id="50190" idx="5"/>
            <a:endCxn id="50202" idx="0"/>
          </p:cNvCxnSpPr>
          <p:nvPr/>
        </p:nvCxnSpPr>
        <p:spPr bwMode="auto">
          <a:xfrm>
            <a:off x="609600"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93" name="Oval 15"/>
          <p:cNvSpPr>
            <a:spLocks noChangeArrowheads="1"/>
          </p:cNvSpPr>
          <p:nvPr/>
        </p:nvSpPr>
        <p:spPr bwMode="auto">
          <a:xfrm>
            <a:off x="19843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194" name="AutoShape 16"/>
          <p:cNvCxnSpPr>
            <a:cxnSpLocks noChangeShapeType="1"/>
            <a:stCxn id="50193" idx="3"/>
            <a:endCxn id="50196" idx="0"/>
          </p:cNvCxnSpPr>
          <p:nvPr/>
        </p:nvCxnSpPr>
        <p:spPr bwMode="auto">
          <a:xfrm flipH="1">
            <a:off x="12700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5" name="AutoShape 17"/>
          <p:cNvCxnSpPr>
            <a:cxnSpLocks noChangeShapeType="1"/>
            <a:stCxn id="50193" idx="5"/>
            <a:endCxn id="50199" idx="0"/>
          </p:cNvCxnSpPr>
          <p:nvPr/>
        </p:nvCxnSpPr>
        <p:spPr bwMode="auto">
          <a:xfrm>
            <a:off x="32226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96" name="Oval 18"/>
          <p:cNvSpPr>
            <a:spLocks noChangeArrowheads="1"/>
          </p:cNvSpPr>
          <p:nvPr/>
        </p:nvSpPr>
        <p:spPr bwMode="auto">
          <a:xfrm>
            <a:off x="5397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197" name="AutoShape 19"/>
          <p:cNvCxnSpPr>
            <a:cxnSpLocks noChangeShapeType="1"/>
            <a:stCxn id="50196" idx="4"/>
          </p:cNvCxnSpPr>
          <p:nvPr/>
        </p:nvCxnSpPr>
        <p:spPr bwMode="auto">
          <a:xfrm flipH="1">
            <a:off x="53975" y="4870450"/>
            <a:ext cx="73025" cy="358775"/>
          </a:xfrm>
          <a:prstGeom prst="straightConnector1">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8" name="AutoShape 20"/>
          <p:cNvCxnSpPr>
            <a:cxnSpLocks noChangeShapeType="1"/>
            <a:stCxn id="50196" idx="4"/>
          </p:cNvCxnSpPr>
          <p:nvPr/>
        </p:nvCxnSpPr>
        <p:spPr bwMode="auto">
          <a:xfrm>
            <a:off x="12700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99" name="Oval 21"/>
          <p:cNvSpPr>
            <a:spLocks noChangeArrowheads="1"/>
          </p:cNvSpPr>
          <p:nvPr/>
        </p:nvSpPr>
        <p:spPr bwMode="auto">
          <a:xfrm>
            <a:off x="34131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00" name="AutoShape 22"/>
          <p:cNvCxnSpPr>
            <a:cxnSpLocks noChangeShapeType="1"/>
            <a:stCxn id="50199" idx="4"/>
          </p:cNvCxnSpPr>
          <p:nvPr/>
        </p:nvCxnSpPr>
        <p:spPr bwMode="auto">
          <a:xfrm flipH="1">
            <a:off x="341313" y="4870450"/>
            <a:ext cx="73025" cy="358775"/>
          </a:xfrm>
          <a:prstGeom prst="straightConnector1">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01" name="AutoShape 23"/>
          <p:cNvCxnSpPr>
            <a:cxnSpLocks noChangeShapeType="1"/>
            <a:stCxn id="50199" idx="4"/>
          </p:cNvCxnSpPr>
          <p:nvPr/>
        </p:nvCxnSpPr>
        <p:spPr bwMode="auto">
          <a:xfrm>
            <a:off x="41433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02" name="Oval 24"/>
          <p:cNvSpPr>
            <a:spLocks noChangeArrowheads="1"/>
          </p:cNvSpPr>
          <p:nvPr/>
        </p:nvSpPr>
        <p:spPr bwMode="auto">
          <a:xfrm>
            <a:off x="77311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03" name="AutoShape 25"/>
          <p:cNvCxnSpPr>
            <a:cxnSpLocks noChangeShapeType="1"/>
            <a:stCxn id="50202" idx="3"/>
            <a:endCxn id="50205" idx="0"/>
          </p:cNvCxnSpPr>
          <p:nvPr/>
        </p:nvCxnSpPr>
        <p:spPr bwMode="auto">
          <a:xfrm flipH="1">
            <a:off x="7016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04" name="AutoShape 26"/>
          <p:cNvCxnSpPr>
            <a:cxnSpLocks noChangeShapeType="1"/>
            <a:stCxn id="50202" idx="5"/>
            <a:endCxn id="50208" idx="0"/>
          </p:cNvCxnSpPr>
          <p:nvPr/>
        </p:nvCxnSpPr>
        <p:spPr bwMode="auto">
          <a:xfrm>
            <a:off x="8969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05" name="Oval 27"/>
          <p:cNvSpPr>
            <a:spLocks noChangeArrowheads="1"/>
          </p:cNvSpPr>
          <p:nvPr/>
        </p:nvSpPr>
        <p:spPr bwMode="auto">
          <a:xfrm>
            <a:off x="6286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06" name="AutoShape 28"/>
          <p:cNvCxnSpPr>
            <a:cxnSpLocks noChangeShapeType="1"/>
            <a:stCxn id="50205" idx="4"/>
          </p:cNvCxnSpPr>
          <p:nvPr/>
        </p:nvCxnSpPr>
        <p:spPr bwMode="auto">
          <a:xfrm flipH="1">
            <a:off x="628650" y="4870450"/>
            <a:ext cx="73025" cy="358775"/>
          </a:xfrm>
          <a:prstGeom prst="straightConnector1">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07" name="AutoShape 29"/>
          <p:cNvCxnSpPr>
            <a:cxnSpLocks noChangeShapeType="1"/>
            <a:stCxn id="50205" idx="4"/>
          </p:cNvCxnSpPr>
          <p:nvPr/>
        </p:nvCxnSpPr>
        <p:spPr bwMode="auto">
          <a:xfrm>
            <a:off x="70167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08" name="Oval 30"/>
          <p:cNvSpPr>
            <a:spLocks noChangeArrowheads="1"/>
          </p:cNvSpPr>
          <p:nvPr/>
        </p:nvSpPr>
        <p:spPr bwMode="auto">
          <a:xfrm>
            <a:off x="9159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09" name="AutoShape 31"/>
          <p:cNvCxnSpPr>
            <a:cxnSpLocks noChangeShapeType="1"/>
            <a:stCxn id="50208" idx="4"/>
          </p:cNvCxnSpPr>
          <p:nvPr/>
        </p:nvCxnSpPr>
        <p:spPr bwMode="auto">
          <a:xfrm flipH="1">
            <a:off x="915988" y="4870450"/>
            <a:ext cx="73025" cy="358775"/>
          </a:xfrm>
          <a:prstGeom prst="straightConnector1">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0" name="AutoShape 32"/>
          <p:cNvCxnSpPr>
            <a:cxnSpLocks noChangeShapeType="1"/>
            <a:stCxn id="50208" idx="4"/>
          </p:cNvCxnSpPr>
          <p:nvPr/>
        </p:nvCxnSpPr>
        <p:spPr bwMode="auto">
          <a:xfrm>
            <a:off x="9890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11" name="Oval 33"/>
          <p:cNvSpPr>
            <a:spLocks noChangeArrowheads="1"/>
          </p:cNvSpPr>
          <p:nvPr/>
        </p:nvSpPr>
        <p:spPr bwMode="auto">
          <a:xfrm>
            <a:off x="1636713" y="3594100"/>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12" name="AutoShape 34"/>
          <p:cNvCxnSpPr>
            <a:cxnSpLocks noChangeShapeType="1"/>
            <a:stCxn id="50211" idx="3"/>
            <a:endCxn id="50214" idx="0"/>
          </p:cNvCxnSpPr>
          <p:nvPr/>
        </p:nvCxnSpPr>
        <p:spPr bwMode="auto">
          <a:xfrm flipH="1">
            <a:off x="1422400"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3" name="AutoShape 35"/>
          <p:cNvCxnSpPr>
            <a:cxnSpLocks noChangeShapeType="1"/>
            <a:stCxn id="50211" idx="5"/>
            <a:endCxn id="50223" idx="0"/>
          </p:cNvCxnSpPr>
          <p:nvPr/>
        </p:nvCxnSpPr>
        <p:spPr bwMode="auto">
          <a:xfrm>
            <a:off x="1760538" y="3717925"/>
            <a:ext cx="236537"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14" name="Oval 36"/>
          <p:cNvSpPr>
            <a:spLocks noChangeArrowheads="1"/>
          </p:cNvSpPr>
          <p:nvPr/>
        </p:nvSpPr>
        <p:spPr bwMode="auto">
          <a:xfrm>
            <a:off x="1349375" y="40782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15" name="AutoShape 37"/>
          <p:cNvCxnSpPr>
            <a:cxnSpLocks noChangeShapeType="1"/>
            <a:stCxn id="50214" idx="3"/>
            <a:endCxn id="50217" idx="0"/>
          </p:cNvCxnSpPr>
          <p:nvPr/>
        </p:nvCxnSpPr>
        <p:spPr bwMode="auto">
          <a:xfrm flipH="1">
            <a:off x="12779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6" name="AutoShape 38"/>
          <p:cNvCxnSpPr>
            <a:cxnSpLocks noChangeShapeType="1"/>
            <a:stCxn id="50214" idx="5"/>
            <a:endCxn id="50220" idx="0"/>
          </p:cNvCxnSpPr>
          <p:nvPr/>
        </p:nvCxnSpPr>
        <p:spPr bwMode="auto">
          <a:xfrm>
            <a:off x="147320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17" name="Oval 39"/>
          <p:cNvSpPr>
            <a:spLocks noChangeArrowheads="1"/>
          </p:cNvSpPr>
          <p:nvPr/>
        </p:nvSpPr>
        <p:spPr bwMode="auto">
          <a:xfrm>
            <a:off x="120491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18" name="AutoShape 40"/>
          <p:cNvCxnSpPr>
            <a:cxnSpLocks noChangeShapeType="1"/>
            <a:stCxn id="50217" idx="4"/>
          </p:cNvCxnSpPr>
          <p:nvPr/>
        </p:nvCxnSpPr>
        <p:spPr bwMode="auto">
          <a:xfrm flipH="1">
            <a:off x="120491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9" name="AutoShape 41"/>
          <p:cNvCxnSpPr>
            <a:cxnSpLocks noChangeShapeType="1"/>
            <a:stCxn id="50217" idx="4"/>
          </p:cNvCxnSpPr>
          <p:nvPr/>
        </p:nvCxnSpPr>
        <p:spPr bwMode="auto">
          <a:xfrm>
            <a:off x="127793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20" name="Oval 42"/>
          <p:cNvSpPr>
            <a:spLocks noChangeArrowheads="1"/>
          </p:cNvSpPr>
          <p:nvPr/>
        </p:nvSpPr>
        <p:spPr bwMode="auto">
          <a:xfrm>
            <a:off x="14922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21" name="AutoShape 43"/>
          <p:cNvCxnSpPr>
            <a:cxnSpLocks noChangeShapeType="1"/>
            <a:stCxn id="50220" idx="4"/>
          </p:cNvCxnSpPr>
          <p:nvPr/>
        </p:nvCxnSpPr>
        <p:spPr bwMode="auto">
          <a:xfrm flipH="1">
            <a:off x="149225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22" name="AutoShape 44"/>
          <p:cNvCxnSpPr>
            <a:cxnSpLocks noChangeShapeType="1"/>
            <a:stCxn id="50220" idx="4"/>
          </p:cNvCxnSpPr>
          <p:nvPr/>
        </p:nvCxnSpPr>
        <p:spPr bwMode="auto">
          <a:xfrm>
            <a:off x="156527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23" name="Oval 45"/>
          <p:cNvSpPr>
            <a:spLocks noChangeArrowheads="1"/>
          </p:cNvSpPr>
          <p:nvPr/>
        </p:nvSpPr>
        <p:spPr bwMode="auto">
          <a:xfrm>
            <a:off x="1924050" y="40782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24" name="AutoShape 46"/>
          <p:cNvCxnSpPr>
            <a:cxnSpLocks noChangeShapeType="1"/>
            <a:stCxn id="50223" idx="3"/>
            <a:endCxn id="50226" idx="0"/>
          </p:cNvCxnSpPr>
          <p:nvPr/>
        </p:nvCxnSpPr>
        <p:spPr bwMode="auto">
          <a:xfrm flipH="1">
            <a:off x="18526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25" name="AutoShape 47"/>
          <p:cNvCxnSpPr>
            <a:cxnSpLocks noChangeShapeType="1"/>
            <a:stCxn id="50223" idx="5"/>
            <a:endCxn id="50229" idx="0"/>
          </p:cNvCxnSpPr>
          <p:nvPr/>
        </p:nvCxnSpPr>
        <p:spPr bwMode="auto">
          <a:xfrm>
            <a:off x="20478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26" name="Oval 48"/>
          <p:cNvSpPr>
            <a:spLocks noChangeArrowheads="1"/>
          </p:cNvSpPr>
          <p:nvPr/>
        </p:nvSpPr>
        <p:spPr bwMode="auto">
          <a:xfrm>
            <a:off x="17795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27" name="AutoShape 49"/>
          <p:cNvCxnSpPr>
            <a:cxnSpLocks noChangeShapeType="1"/>
            <a:stCxn id="50226" idx="4"/>
          </p:cNvCxnSpPr>
          <p:nvPr/>
        </p:nvCxnSpPr>
        <p:spPr bwMode="auto">
          <a:xfrm flipH="1">
            <a:off x="17795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28" name="AutoShape 50"/>
          <p:cNvCxnSpPr>
            <a:cxnSpLocks noChangeShapeType="1"/>
            <a:stCxn id="50226" idx="4"/>
          </p:cNvCxnSpPr>
          <p:nvPr/>
        </p:nvCxnSpPr>
        <p:spPr bwMode="auto">
          <a:xfrm>
            <a:off x="18526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29" name="Oval 51"/>
          <p:cNvSpPr>
            <a:spLocks noChangeArrowheads="1"/>
          </p:cNvSpPr>
          <p:nvPr/>
        </p:nvSpPr>
        <p:spPr bwMode="auto">
          <a:xfrm>
            <a:off x="20669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30" name="AutoShape 52"/>
          <p:cNvCxnSpPr>
            <a:cxnSpLocks noChangeShapeType="1"/>
            <a:stCxn id="50229" idx="4"/>
          </p:cNvCxnSpPr>
          <p:nvPr/>
        </p:nvCxnSpPr>
        <p:spPr bwMode="auto">
          <a:xfrm flipH="1">
            <a:off x="206692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31" name="AutoShape 53"/>
          <p:cNvCxnSpPr>
            <a:cxnSpLocks noChangeShapeType="1"/>
            <a:stCxn id="50229" idx="4"/>
          </p:cNvCxnSpPr>
          <p:nvPr/>
        </p:nvCxnSpPr>
        <p:spPr bwMode="auto">
          <a:xfrm>
            <a:off x="21399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32" name="Oval 54"/>
          <p:cNvSpPr>
            <a:spLocks noChangeArrowheads="1"/>
          </p:cNvSpPr>
          <p:nvPr/>
        </p:nvSpPr>
        <p:spPr bwMode="auto">
          <a:xfrm>
            <a:off x="3363913" y="2606675"/>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33" name="AutoShape 55"/>
          <p:cNvCxnSpPr>
            <a:cxnSpLocks noChangeShapeType="1"/>
            <a:stCxn id="50232" idx="3"/>
            <a:endCxn id="50235" idx="0"/>
          </p:cNvCxnSpPr>
          <p:nvPr/>
        </p:nvCxnSpPr>
        <p:spPr bwMode="auto">
          <a:xfrm flipH="1">
            <a:off x="2863850" y="2730500"/>
            <a:ext cx="520700"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34" name="AutoShape 56"/>
          <p:cNvCxnSpPr>
            <a:cxnSpLocks noChangeShapeType="1"/>
            <a:stCxn id="50232" idx="5"/>
            <a:endCxn id="50256" idx="0"/>
          </p:cNvCxnSpPr>
          <p:nvPr/>
        </p:nvCxnSpPr>
        <p:spPr bwMode="auto">
          <a:xfrm>
            <a:off x="3487738" y="2730500"/>
            <a:ext cx="525462"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35" name="Oval 57"/>
          <p:cNvSpPr>
            <a:spLocks noChangeArrowheads="1"/>
          </p:cNvSpPr>
          <p:nvPr/>
        </p:nvSpPr>
        <p:spPr bwMode="auto">
          <a:xfrm>
            <a:off x="2790825"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36" name="AutoShape 58"/>
          <p:cNvCxnSpPr>
            <a:cxnSpLocks noChangeShapeType="1"/>
            <a:stCxn id="50235" idx="3"/>
            <a:endCxn id="50238" idx="0"/>
          </p:cNvCxnSpPr>
          <p:nvPr/>
        </p:nvCxnSpPr>
        <p:spPr bwMode="auto">
          <a:xfrm flipH="1">
            <a:off x="2576513"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37" name="AutoShape 59"/>
          <p:cNvCxnSpPr>
            <a:cxnSpLocks noChangeShapeType="1"/>
            <a:stCxn id="50235" idx="5"/>
            <a:endCxn id="50247" idx="0"/>
          </p:cNvCxnSpPr>
          <p:nvPr/>
        </p:nvCxnSpPr>
        <p:spPr bwMode="auto">
          <a:xfrm>
            <a:off x="2914650"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38" name="Oval 60"/>
          <p:cNvSpPr>
            <a:spLocks noChangeArrowheads="1"/>
          </p:cNvSpPr>
          <p:nvPr/>
        </p:nvSpPr>
        <p:spPr bwMode="auto">
          <a:xfrm>
            <a:off x="250348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39" name="AutoShape 61"/>
          <p:cNvCxnSpPr>
            <a:cxnSpLocks noChangeShapeType="1"/>
            <a:stCxn id="50238" idx="3"/>
            <a:endCxn id="50241" idx="0"/>
          </p:cNvCxnSpPr>
          <p:nvPr/>
        </p:nvCxnSpPr>
        <p:spPr bwMode="auto">
          <a:xfrm flipH="1">
            <a:off x="243205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40" name="AutoShape 62"/>
          <p:cNvCxnSpPr>
            <a:cxnSpLocks noChangeShapeType="1"/>
            <a:stCxn id="50238" idx="5"/>
            <a:endCxn id="50244" idx="0"/>
          </p:cNvCxnSpPr>
          <p:nvPr/>
        </p:nvCxnSpPr>
        <p:spPr bwMode="auto">
          <a:xfrm>
            <a:off x="26273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41" name="Oval 63"/>
          <p:cNvSpPr>
            <a:spLocks noChangeArrowheads="1"/>
          </p:cNvSpPr>
          <p:nvPr/>
        </p:nvSpPr>
        <p:spPr bwMode="auto">
          <a:xfrm>
            <a:off x="23590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42" name="AutoShape 64"/>
          <p:cNvCxnSpPr>
            <a:cxnSpLocks noChangeShapeType="1"/>
            <a:stCxn id="50241" idx="4"/>
          </p:cNvCxnSpPr>
          <p:nvPr/>
        </p:nvCxnSpPr>
        <p:spPr bwMode="auto">
          <a:xfrm flipH="1">
            <a:off x="235902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43" name="AutoShape 65"/>
          <p:cNvCxnSpPr>
            <a:cxnSpLocks noChangeShapeType="1"/>
            <a:stCxn id="50241" idx="4"/>
          </p:cNvCxnSpPr>
          <p:nvPr/>
        </p:nvCxnSpPr>
        <p:spPr bwMode="auto">
          <a:xfrm>
            <a:off x="24320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44" name="Oval 66"/>
          <p:cNvSpPr>
            <a:spLocks noChangeArrowheads="1"/>
          </p:cNvSpPr>
          <p:nvPr/>
        </p:nvSpPr>
        <p:spPr bwMode="auto">
          <a:xfrm>
            <a:off x="264636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45" name="AutoShape 67"/>
          <p:cNvCxnSpPr>
            <a:cxnSpLocks noChangeShapeType="1"/>
            <a:stCxn id="50244" idx="4"/>
          </p:cNvCxnSpPr>
          <p:nvPr/>
        </p:nvCxnSpPr>
        <p:spPr bwMode="auto">
          <a:xfrm flipH="1">
            <a:off x="264636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46" name="AutoShape 68"/>
          <p:cNvCxnSpPr>
            <a:cxnSpLocks noChangeShapeType="1"/>
            <a:stCxn id="50244" idx="4"/>
          </p:cNvCxnSpPr>
          <p:nvPr/>
        </p:nvCxnSpPr>
        <p:spPr bwMode="auto">
          <a:xfrm>
            <a:off x="271938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47" name="Oval 69"/>
          <p:cNvSpPr>
            <a:spLocks noChangeArrowheads="1"/>
          </p:cNvSpPr>
          <p:nvPr/>
        </p:nvSpPr>
        <p:spPr bwMode="auto">
          <a:xfrm>
            <a:off x="307816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48" name="AutoShape 70"/>
          <p:cNvCxnSpPr>
            <a:cxnSpLocks noChangeShapeType="1"/>
            <a:stCxn id="50247" idx="3"/>
            <a:endCxn id="50250" idx="0"/>
          </p:cNvCxnSpPr>
          <p:nvPr/>
        </p:nvCxnSpPr>
        <p:spPr bwMode="auto">
          <a:xfrm flipH="1">
            <a:off x="300672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49" name="AutoShape 71"/>
          <p:cNvCxnSpPr>
            <a:cxnSpLocks noChangeShapeType="1"/>
            <a:stCxn id="50247" idx="5"/>
            <a:endCxn id="50253" idx="0"/>
          </p:cNvCxnSpPr>
          <p:nvPr/>
        </p:nvCxnSpPr>
        <p:spPr bwMode="auto">
          <a:xfrm>
            <a:off x="320198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50" name="Oval 72"/>
          <p:cNvSpPr>
            <a:spLocks noChangeArrowheads="1"/>
          </p:cNvSpPr>
          <p:nvPr/>
        </p:nvSpPr>
        <p:spPr bwMode="auto">
          <a:xfrm>
            <a:off x="293370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51" name="AutoShape 73"/>
          <p:cNvCxnSpPr>
            <a:cxnSpLocks noChangeShapeType="1"/>
            <a:stCxn id="50250" idx="4"/>
          </p:cNvCxnSpPr>
          <p:nvPr/>
        </p:nvCxnSpPr>
        <p:spPr bwMode="auto">
          <a:xfrm flipH="1">
            <a:off x="293370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52" name="AutoShape 74"/>
          <p:cNvCxnSpPr>
            <a:cxnSpLocks noChangeShapeType="1"/>
            <a:stCxn id="50250" idx="4"/>
          </p:cNvCxnSpPr>
          <p:nvPr/>
        </p:nvCxnSpPr>
        <p:spPr bwMode="auto">
          <a:xfrm>
            <a:off x="300672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53" name="Oval 75"/>
          <p:cNvSpPr>
            <a:spLocks noChangeArrowheads="1"/>
          </p:cNvSpPr>
          <p:nvPr/>
        </p:nvSpPr>
        <p:spPr bwMode="auto">
          <a:xfrm>
            <a:off x="322103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54" name="AutoShape 76"/>
          <p:cNvCxnSpPr>
            <a:cxnSpLocks noChangeShapeType="1"/>
            <a:stCxn id="50253" idx="4"/>
          </p:cNvCxnSpPr>
          <p:nvPr/>
        </p:nvCxnSpPr>
        <p:spPr bwMode="auto">
          <a:xfrm flipH="1">
            <a:off x="322103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55" name="AutoShape 77"/>
          <p:cNvCxnSpPr>
            <a:cxnSpLocks noChangeShapeType="1"/>
            <a:stCxn id="50253" idx="4"/>
          </p:cNvCxnSpPr>
          <p:nvPr/>
        </p:nvCxnSpPr>
        <p:spPr bwMode="auto">
          <a:xfrm>
            <a:off x="329406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56" name="Oval 78"/>
          <p:cNvSpPr>
            <a:spLocks noChangeArrowheads="1"/>
          </p:cNvSpPr>
          <p:nvPr/>
        </p:nvSpPr>
        <p:spPr bwMode="auto">
          <a:xfrm>
            <a:off x="3940175"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57" name="AutoShape 79"/>
          <p:cNvCxnSpPr>
            <a:cxnSpLocks noChangeShapeType="1"/>
            <a:stCxn id="50256" idx="3"/>
            <a:endCxn id="50259" idx="0"/>
          </p:cNvCxnSpPr>
          <p:nvPr/>
        </p:nvCxnSpPr>
        <p:spPr bwMode="auto">
          <a:xfrm flipH="1">
            <a:off x="3725863"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58" name="AutoShape 80"/>
          <p:cNvCxnSpPr>
            <a:cxnSpLocks noChangeShapeType="1"/>
            <a:stCxn id="50256" idx="5"/>
            <a:endCxn id="50268" idx="0"/>
          </p:cNvCxnSpPr>
          <p:nvPr/>
        </p:nvCxnSpPr>
        <p:spPr bwMode="auto">
          <a:xfrm>
            <a:off x="4064000"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59" name="Oval 81"/>
          <p:cNvSpPr>
            <a:spLocks noChangeArrowheads="1"/>
          </p:cNvSpPr>
          <p:nvPr/>
        </p:nvSpPr>
        <p:spPr bwMode="auto">
          <a:xfrm>
            <a:off x="365283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60" name="AutoShape 82"/>
          <p:cNvCxnSpPr>
            <a:cxnSpLocks noChangeShapeType="1"/>
            <a:stCxn id="50259" idx="3"/>
            <a:endCxn id="50262" idx="0"/>
          </p:cNvCxnSpPr>
          <p:nvPr/>
        </p:nvCxnSpPr>
        <p:spPr bwMode="auto">
          <a:xfrm flipH="1">
            <a:off x="358140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61" name="AutoShape 83"/>
          <p:cNvCxnSpPr>
            <a:cxnSpLocks noChangeShapeType="1"/>
            <a:stCxn id="50259" idx="5"/>
            <a:endCxn id="50265" idx="0"/>
          </p:cNvCxnSpPr>
          <p:nvPr/>
        </p:nvCxnSpPr>
        <p:spPr bwMode="auto">
          <a:xfrm>
            <a:off x="377666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62" name="Oval 84"/>
          <p:cNvSpPr>
            <a:spLocks noChangeArrowheads="1"/>
          </p:cNvSpPr>
          <p:nvPr/>
        </p:nvSpPr>
        <p:spPr bwMode="auto">
          <a:xfrm>
            <a:off x="350837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63" name="AutoShape 85"/>
          <p:cNvCxnSpPr>
            <a:cxnSpLocks noChangeShapeType="1"/>
            <a:stCxn id="50262" idx="4"/>
          </p:cNvCxnSpPr>
          <p:nvPr/>
        </p:nvCxnSpPr>
        <p:spPr bwMode="auto">
          <a:xfrm flipH="1">
            <a:off x="350837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64" name="AutoShape 86"/>
          <p:cNvCxnSpPr>
            <a:cxnSpLocks noChangeShapeType="1"/>
            <a:stCxn id="50262" idx="4"/>
          </p:cNvCxnSpPr>
          <p:nvPr/>
        </p:nvCxnSpPr>
        <p:spPr bwMode="auto">
          <a:xfrm>
            <a:off x="358140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65" name="Oval 87"/>
          <p:cNvSpPr>
            <a:spLocks noChangeArrowheads="1"/>
          </p:cNvSpPr>
          <p:nvPr/>
        </p:nvSpPr>
        <p:spPr bwMode="auto">
          <a:xfrm>
            <a:off x="379571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66" name="AutoShape 88"/>
          <p:cNvCxnSpPr>
            <a:cxnSpLocks noChangeShapeType="1"/>
            <a:stCxn id="50265" idx="4"/>
          </p:cNvCxnSpPr>
          <p:nvPr/>
        </p:nvCxnSpPr>
        <p:spPr bwMode="auto">
          <a:xfrm flipH="1">
            <a:off x="379571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67" name="AutoShape 89"/>
          <p:cNvCxnSpPr>
            <a:cxnSpLocks noChangeShapeType="1"/>
            <a:stCxn id="50265" idx="4"/>
          </p:cNvCxnSpPr>
          <p:nvPr/>
        </p:nvCxnSpPr>
        <p:spPr bwMode="auto">
          <a:xfrm>
            <a:off x="386873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68" name="Oval 90"/>
          <p:cNvSpPr>
            <a:spLocks noChangeArrowheads="1"/>
          </p:cNvSpPr>
          <p:nvPr/>
        </p:nvSpPr>
        <p:spPr bwMode="auto">
          <a:xfrm>
            <a:off x="422751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69" name="AutoShape 91"/>
          <p:cNvCxnSpPr>
            <a:cxnSpLocks noChangeShapeType="1"/>
            <a:stCxn id="50268" idx="3"/>
            <a:endCxn id="50271" idx="0"/>
          </p:cNvCxnSpPr>
          <p:nvPr/>
        </p:nvCxnSpPr>
        <p:spPr bwMode="auto">
          <a:xfrm flipH="1">
            <a:off x="41560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70" name="AutoShape 92"/>
          <p:cNvCxnSpPr>
            <a:cxnSpLocks noChangeShapeType="1"/>
            <a:stCxn id="50268" idx="5"/>
            <a:endCxn id="50274" idx="0"/>
          </p:cNvCxnSpPr>
          <p:nvPr/>
        </p:nvCxnSpPr>
        <p:spPr bwMode="auto">
          <a:xfrm>
            <a:off x="43513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71" name="Oval 93"/>
          <p:cNvSpPr>
            <a:spLocks noChangeArrowheads="1"/>
          </p:cNvSpPr>
          <p:nvPr/>
        </p:nvSpPr>
        <p:spPr bwMode="auto">
          <a:xfrm>
            <a:off x="40830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72" name="AutoShape 94"/>
          <p:cNvCxnSpPr>
            <a:cxnSpLocks noChangeShapeType="1"/>
            <a:stCxn id="50271" idx="4"/>
          </p:cNvCxnSpPr>
          <p:nvPr/>
        </p:nvCxnSpPr>
        <p:spPr bwMode="auto">
          <a:xfrm flipH="1">
            <a:off x="408305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73" name="AutoShape 95"/>
          <p:cNvCxnSpPr>
            <a:cxnSpLocks noChangeShapeType="1"/>
            <a:stCxn id="50271" idx="4"/>
          </p:cNvCxnSpPr>
          <p:nvPr/>
        </p:nvCxnSpPr>
        <p:spPr bwMode="auto">
          <a:xfrm>
            <a:off x="415607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74" name="Oval 96"/>
          <p:cNvSpPr>
            <a:spLocks noChangeArrowheads="1"/>
          </p:cNvSpPr>
          <p:nvPr/>
        </p:nvSpPr>
        <p:spPr bwMode="auto">
          <a:xfrm>
            <a:off x="43703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75" name="AutoShape 97"/>
          <p:cNvCxnSpPr>
            <a:cxnSpLocks noChangeShapeType="1"/>
            <a:stCxn id="50274" idx="4"/>
          </p:cNvCxnSpPr>
          <p:nvPr/>
        </p:nvCxnSpPr>
        <p:spPr bwMode="auto">
          <a:xfrm flipH="1">
            <a:off x="43703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76" name="AutoShape 98"/>
          <p:cNvCxnSpPr>
            <a:cxnSpLocks noChangeShapeType="1"/>
            <a:stCxn id="50274" idx="4"/>
          </p:cNvCxnSpPr>
          <p:nvPr/>
        </p:nvCxnSpPr>
        <p:spPr bwMode="auto">
          <a:xfrm>
            <a:off x="44434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77" name="Oval 99"/>
          <p:cNvSpPr>
            <a:spLocks noChangeArrowheads="1"/>
          </p:cNvSpPr>
          <p:nvPr/>
        </p:nvSpPr>
        <p:spPr bwMode="auto">
          <a:xfrm>
            <a:off x="6788150" y="2009775"/>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78" name="AutoShape 100"/>
          <p:cNvCxnSpPr>
            <a:cxnSpLocks noChangeShapeType="1"/>
            <a:stCxn id="50277" idx="3"/>
            <a:endCxn id="50280" idx="7"/>
          </p:cNvCxnSpPr>
          <p:nvPr/>
        </p:nvCxnSpPr>
        <p:spPr bwMode="auto">
          <a:xfrm flipH="1">
            <a:off x="5759450" y="2133600"/>
            <a:ext cx="1049338" cy="493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79" name="AutoShape 101"/>
          <p:cNvCxnSpPr>
            <a:cxnSpLocks noChangeShapeType="1"/>
            <a:stCxn id="50277" idx="5"/>
            <a:endCxn id="50325" idx="1"/>
          </p:cNvCxnSpPr>
          <p:nvPr/>
        </p:nvCxnSpPr>
        <p:spPr bwMode="auto">
          <a:xfrm>
            <a:off x="6911975" y="2133600"/>
            <a:ext cx="1047750" cy="493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80" name="Oval 102"/>
          <p:cNvSpPr>
            <a:spLocks noChangeArrowheads="1"/>
          </p:cNvSpPr>
          <p:nvPr/>
        </p:nvSpPr>
        <p:spPr bwMode="auto">
          <a:xfrm>
            <a:off x="5635625" y="2606675"/>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81" name="AutoShape 103"/>
          <p:cNvCxnSpPr>
            <a:cxnSpLocks noChangeShapeType="1"/>
            <a:stCxn id="50280" idx="3"/>
            <a:endCxn id="50283" idx="0"/>
          </p:cNvCxnSpPr>
          <p:nvPr/>
        </p:nvCxnSpPr>
        <p:spPr bwMode="auto">
          <a:xfrm flipH="1">
            <a:off x="5133975" y="2730500"/>
            <a:ext cx="522288"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82" name="AutoShape 104"/>
          <p:cNvCxnSpPr>
            <a:cxnSpLocks noChangeShapeType="1"/>
            <a:stCxn id="50280" idx="5"/>
            <a:endCxn id="50304" idx="0"/>
          </p:cNvCxnSpPr>
          <p:nvPr/>
        </p:nvCxnSpPr>
        <p:spPr bwMode="auto">
          <a:xfrm>
            <a:off x="5759450" y="2730500"/>
            <a:ext cx="525463"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83" name="Oval 105"/>
          <p:cNvSpPr>
            <a:spLocks noChangeArrowheads="1"/>
          </p:cNvSpPr>
          <p:nvPr/>
        </p:nvSpPr>
        <p:spPr bwMode="auto">
          <a:xfrm>
            <a:off x="5060950"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84" name="AutoShape 106"/>
          <p:cNvCxnSpPr>
            <a:cxnSpLocks noChangeShapeType="1"/>
            <a:stCxn id="50283" idx="3"/>
            <a:endCxn id="50286" idx="0"/>
          </p:cNvCxnSpPr>
          <p:nvPr/>
        </p:nvCxnSpPr>
        <p:spPr bwMode="auto">
          <a:xfrm flipH="1">
            <a:off x="4846638"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85" name="AutoShape 107"/>
          <p:cNvCxnSpPr>
            <a:cxnSpLocks noChangeShapeType="1"/>
            <a:stCxn id="50283" idx="5"/>
            <a:endCxn id="50295" idx="0"/>
          </p:cNvCxnSpPr>
          <p:nvPr/>
        </p:nvCxnSpPr>
        <p:spPr bwMode="auto">
          <a:xfrm>
            <a:off x="5184775"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86" name="Oval 108"/>
          <p:cNvSpPr>
            <a:spLocks noChangeArrowheads="1"/>
          </p:cNvSpPr>
          <p:nvPr/>
        </p:nvSpPr>
        <p:spPr bwMode="auto">
          <a:xfrm>
            <a:off x="477361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87" name="AutoShape 109"/>
          <p:cNvCxnSpPr>
            <a:cxnSpLocks noChangeShapeType="1"/>
            <a:stCxn id="50286" idx="3"/>
            <a:endCxn id="50289" idx="0"/>
          </p:cNvCxnSpPr>
          <p:nvPr/>
        </p:nvCxnSpPr>
        <p:spPr bwMode="auto">
          <a:xfrm flipH="1">
            <a:off x="47021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88" name="AutoShape 110"/>
          <p:cNvCxnSpPr>
            <a:cxnSpLocks noChangeShapeType="1"/>
            <a:stCxn id="50286" idx="5"/>
            <a:endCxn id="50292" idx="0"/>
          </p:cNvCxnSpPr>
          <p:nvPr/>
        </p:nvCxnSpPr>
        <p:spPr bwMode="auto">
          <a:xfrm>
            <a:off x="48974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89" name="Oval 111"/>
          <p:cNvSpPr>
            <a:spLocks noChangeArrowheads="1"/>
          </p:cNvSpPr>
          <p:nvPr/>
        </p:nvSpPr>
        <p:spPr bwMode="auto">
          <a:xfrm>
            <a:off x="46291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90" name="AutoShape 112"/>
          <p:cNvCxnSpPr>
            <a:cxnSpLocks noChangeShapeType="1"/>
            <a:stCxn id="50289" idx="4"/>
          </p:cNvCxnSpPr>
          <p:nvPr/>
        </p:nvCxnSpPr>
        <p:spPr bwMode="auto">
          <a:xfrm flipH="1">
            <a:off x="462915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91" name="AutoShape 113"/>
          <p:cNvCxnSpPr>
            <a:cxnSpLocks noChangeShapeType="1"/>
            <a:stCxn id="50289" idx="4"/>
          </p:cNvCxnSpPr>
          <p:nvPr/>
        </p:nvCxnSpPr>
        <p:spPr bwMode="auto">
          <a:xfrm>
            <a:off x="470217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92" name="Oval 114"/>
          <p:cNvSpPr>
            <a:spLocks noChangeArrowheads="1"/>
          </p:cNvSpPr>
          <p:nvPr/>
        </p:nvSpPr>
        <p:spPr bwMode="auto">
          <a:xfrm>
            <a:off x="49164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93" name="AutoShape 115"/>
          <p:cNvCxnSpPr>
            <a:cxnSpLocks noChangeShapeType="1"/>
            <a:stCxn id="50292" idx="4"/>
          </p:cNvCxnSpPr>
          <p:nvPr/>
        </p:nvCxnSpPr>
        <p:spPr bwMode="auto">
          <a:xfrm flipH="1">
            <a:off x="49164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94" name="AutoShape 116"/>
          <p:cNvCxnSpPr>
            <a:cxnSpLocks noChangeShapeType="1"/>
            <a:stCxn id="50292" idx="4"/>
          </p:cNvCxnSpPr>
          <p:nvPr/>
        </p:nvCxnSpPr>
        <p:spPr bwMode="auto">
          <a:xfrm>
            <a:off x="49895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95" name="Oval 117"/>
          <p:cNvSpPr>
            <a:spLocks noChangeArrowheads="1"/>
          </p:cNvSpPr>
          <p:nvPr/>
        </p:nvSpPr>
        <p:spPr bwMode="auto">
          <a:xfrm>
            <a:off x="534828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96" name="AutoShape 118"/>
          <p:cNvCxnSpPr>
            <a:cxnSpLocks noChangeShapeType="1"/>
            <a:stCxn id="50295" idx="3"/>
            <a:endCxn id="50298" idx="0"/>
          </p:cNvCxnSpPr>
          <p:nvPr/>
        </p:nvCxnSpPr>
        <p:spPr bwMode="auto">
          <a:xfrm flipH="1">
            <a:off x="527685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97" name="AutoShape 119"/>
          <p:cNvCxnSpPr>
            <a:cxnSpLocks noChangeShapeType="1"/>
            <a:stCxn id="50295" idx="5"/>
            <a:endCxn id="50301" idx="0"/>
          </p:cNvCxnSpPr>
          <p:nvPr/>
        </p:nvCxnSpPr>
        <p:spPr bwMode="auto">
          <a:xfrm>
            <a:off x="54721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98" name="Oval 120"/>
          <p:cNvSpPr>
            <a:spLocks noChangeArrowheads="1"/>
          </p:cNvSpPr>
          <p:nvPr/>
        </p:nvSpPr>
        <p:spPr bwMode="auto">
          <a:xfrm>
            <a:off x="52038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299" name="AutoShape 121"/>
          <p:cNvCxnSpPr>
            <a:cxnSpLocks noChangeShapeType="1"/>
            <a:stCxn id="50298" idx="4"/>
          </p:cNvCxnSpPr>
          <p:nvPr/>
        </p:nvCxnSpPr>
        <p:spPr bwMode="auto">
          <a:xfrm flipH="1">
            <a:off x="520382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00" name="AutoShape 122"/>
          <p:cNvCxnSpPr>
            <a:cxnSpLocks noChangeShapeType="1"/>
            <a:stCxn id="50298" idx="4"/>
          </p:cNvCxnSpPr>
          <p:nvPr/>
        </p:nvCxnSpPr>
        <p:spPr bwMode="auto">
          <a:xfrm>
            <a:off x="52768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01" name="Oval 123"/>
          <p:cNvSpPr>
            <a:spLocks noChangeArrowheads="1"/>
          </p:cNvSpPr>
          <p:nvPr/>
        </p:nvSpPr>
        <p:spPr bwMode="auto">
          <a:xfrm>
            <a:off x="549116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02" name="AutoShape 124"/>
          <p:cNvCxnSpPr>
            <a:cxnSpLocks noChangeShapeType="1"/>
            <a:stCxn id="50301" idx="4"/>
          </p:cNvCxnSpPr>
          <p:nvPr/>
        </p:nvCxnSpPr>
        <p:spPr bwMode="auto">
          <a:xfrm flipH="1">
            <a:off x="549116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03" name="AutoShape 125"/>
          <p:cNvCxnSpPr>
            <a:cxnSpLocks noChangeShapeType="1"/>
            <a:stCxn id="50301" idx="4"/>
          </p:cNvCxnSpPr>
          <p:nvPr/>
        </p:nvCxnSpPr>
        <p:spPr bwMode="auto">
          <a:xfrm>
            <a:off x="556418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04" name="Oval 126"/>
          <p:cNvSpPr>
            <a:spLocks noChangeArrowheads="1"/>
          </p:cNvSpPr>
          <p:nvPr/>
        </p:nvSpPr>
        <p:spPr bwMode="auto">
          <a:xfrm>
            <a:off x="6211888" y="3594100"/>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05" name="AutoShape 127"/>
          <p:cNvCxnSpPr>
            <a:cxnSpLocks noChangeShapeType="1"/>
            <a:stCxn id="50304" idx="3"/>
            <a:endCxn id="50307" idx="0"/>
          </p:cNvCxnSpPr>
          <p:nvPr/>
        </p:nvCxnSpPr>
        <p:spPr bwMode="auto">
          <a:xfrm flipH="1">
            <a:off x="5997575"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06" name="AutoShape 128"/>
          <p:cNvCxnSpPr>
            <a:cxnSpLocks noChangeShapeType="1"/>
            <a:stCxn id="50304" idx="5"/>
            <a:endCxn id="50316" idx="0"/>
          </p:cNvCxnSpPr>
          <p:nvPr/>
        </p:nvCxnSpPr>
        <p:spPr bwMode="auto">
          <a:xfrm>
            <a:off x="6335713" y="3717925"/>
            <a:ext cx="236537"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07" name="Oval 129"/>
          <p:cNvSpPr>
            <a:spLocks noChangeArrowheads="1"/>
          </p:cNvSpPr>
          <p:nvPr/>
        </p:nvSpPr>
        <p:spPr bwMode="auto">
          <a:xfrm>
            <a:off x="5924550" y="40782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08" name="AutoShape 130"/>
          <p:cNvCxnSpPr>
            <a:cxnSpLocks noChangeShapeType="1"/>
            <a:stCxn id="50307" idx="3"/>
            <a:endCxn id="50310" idx="0"/>
          </p:cNvCxnSpPr>
          <p:nvPr/>
        </p:nvCxnSpPr>
        <p:spPr bwMode="auto">
          <a:xfrm flipH="1">
            <a:off x="58531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09" name="AutoShape 131"/>
          <p:cNvCxnSpPr>
            <a:cxnSpLocks noChangeShapeType="1"/>
            <a:stCxn id="50307" idx="5"/>
            <a:endCxn id="50313" idx="0"/>
          </p:cNvCxnSpPr>
          <p:nvPr/>
        </p:nvCxnSpPr>
        <p:spPr bwMode="auto">
          <a:xfrm>
            <a:off x="60483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10" name="Oval 132"/>
          <p:cNvSpPr>
            <a:spLocks noChangeArrowheads="1"/>
          </p:cNvSpPr>
          <p:nvPr/>
        </p:nvSpPr>
        <p:spPr bwMode="auto">
          <a:xfrm>
            <a:off x="57800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11" name="AutoShape 133"/>
          <p:cNvCxnSpPr>
            <a:cxnSpLocks noChangeShapeType="1"/>
            <a:stCxn id="50310" idx="4"/>
          </p:cNvCxnSpPr>
          <p:nvPr/>
        </p:nvCxnSpPr>
        <p:spPr bwMode="auto">
          <a:xfrm flipH="1">
            <a:off x="578008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12" name="AutoShape 134"/>
          <p:cNvCxnSpPr>
            <a:cxnSpLocks noChangeShapeType="1"/>
            <a:stCxn id="50310" idx="4"/>
          </p:cNvCxnSpPr>
          <p:nvPr/>
        </p:nvCxnSpPr>
        <p:spPr bwMode="auto">
          <a:xfrm>
            <a:off x="58531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13" name="Oval 135"/>
          <p:cNvSpPr>
            <a:spLocks noChangeArrowheads="1"/>
          </p:cNvSpPr>
          <p:nvPr/>
        </p:nvSpPr>
        <p:spPr bwMode="auto">
          <a:xfrm>
            <a:off x="60674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14" name="AutoShape 136"/>
          <p:cNvCxnSpPr>
            <a:cxnSpLocks noChangeShapeType="1"/>
            <a:stCxn id="50313" idx="4"/>
          </p:cNvCxnSpPr>
          <p:nvPr/>
        </p:nvCxnSpPr>
        <p:spPr bwMode="auto">
          <a:xfrm flipH="1">
            <a:off x="606742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15" name="AutoShape 137"/>
          <p:cNvCxnSpPr>
            <a:cxnSpLocks noChangeShapeType="1"/>
            <a:stCxn id="50313" idx="4"/>
          </p:cNvCxnSpPr>
          <p:nvPr/>
        </p:nvCxnSpPr>
        <p:spPr bwMode="auto">
          <a:xfrm>
            <a:off x="61404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16" name="Oval 138"/>
          <p:cNvSpPr>
            <a:spLocks noChangeArrowheads="1"/>
          </p:cNvSpPr>
          <p:nvPr/>
        </p:nvSpPr>
        <p:spPr bwMode="auto">
          <a:xfrm>
            <a:off x="6499225" y="40782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17" name="AutoShape 139"/>
          <p:cNvCxnSpPr>
            <a:cxnSpLocks noChangeShapeType="1"/>
            <a:stCxn id="50316" idx="3"/>
            <a:endCxn id="50319" idx="0"/>
          </p:cNvCxnSpPr>
          <p:nvPr/>
        </p:nvCxnSpPr>
        <p:spPr bwMode="auto">
          <a:xfrm flipH="1">
            <a:off x="642778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18" name="AutoShape 140"/>
          <p:cNvCxnSpPr>
            <a:cxnSpLocks noChangeShapeType="1"/>
            <a:stCxn id="50316" idx="5"/>
            <a:endCxn id="50322" idx="0"/>
          </p:cNvCxnSpPr>
          <p:nvPr/>
        </p:nvCxnSpPr>
        <p:spPr bwMode="auto">
          <a:xfrm>
            <a:off x="662305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19" name="Oval 141"/>
          <p:cNvSpPr>
            <a:spLocks noChangeArrowheads="1"/>
          </p:cNvSpPr>
          <p:nvPr/>
        </p:nvSpPr>
        <p:spPr bwMode="auto">
          <a:xfrm>
            <a:off x="635476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20" name="AutoShape 142"/>
          <p:cNvCxnSpPr>
            <a:cxnSpLocks noChangeShapeType="1"/>
            <a:stCxn id="50319" idx="4"/>
          </p:cNvCxnSpPr>
          <p:nvPr/>
        </p:nvCxnSpPr>
        <p:spPr bwMode="auto">
          <a:xfrm flipH="1">
            <a:off x="635476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21" name="AutoShape 143"/>
          <p:cNvCxnSpPr>
            <a:cxnSpLocks noChangeShapeType="1"/>
            <a:stCxn id="50319" idx="4"/>
          </p:cNvCxnSpPr>
          <p:nvPr/>
        </p:nvCxnSpPr>
        <p:spPr bwMode="auto">
          <a:xfrm>
            <a:off x="642778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22" name="Oval 144"/>
          <p:cNvSpPr>
            <a:spLocks noChangeArrowheads="1"/>
          </p:cNvSpPr>
          <p:nvPr/>
        </p:nvSpPr>
        <p:spPr bwMode="auto">
          <a:xfrm>
            <a:off x="664210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23" name="AutoShape 145"/>
          <p:cNvCxnSpPr>
            <a:cxnSpLocks noChangeShapeType="1"/>
            <a:stCxn id="50322" idx="4"/>
          </p:cNvCxnSpPr>
          <p:nvPr/>
        </p:nvCxnSpPr>
        <p:spPr bwMode="auto">
          <a:xfrm flipH="1">
            <a:off x="664210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24" name="AutoShape 146"/>
          <p:cNvCxnSpPr>
            <a:cxnSpLocks noChangeShapeType="1"/>
            <a:stCxn id="50322" idx="4"/>
          </p:cNvCxnSpPr>
          <p:nvPr/>
        </p:nvCxnSpPr>
        <p:spPr bwMode="auto">
          <a:xfrm>
            <a:off x="671512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25" name="Oval 147"/>
          <p:cNvSpPr>
            <a:spLocks noChangeArrowheads="1"/>
          </p:cNvSpPr>
          <p:nvPr/>
        </p:nvSpPr>
        <p:spPr bwMode="auto">
          <a:xfrm>
            <a:off x="7939088" y="2606675"/>
            <a:ext cx="144462"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26" name="AutoShape 148"/>
          <p:cNvCxnSpPr>
            <a:cxnSpLocks noChangeShapeType="1"/>
            <a:stCxn id="50325" idx="3"/>
            <a:endCxn id="50328" idx="0"/>
          </p:cNvCxnSpPr>
          <p:nvPr/>
        </p:nvCxnSpPr>
        <p:spPr bwMode="auto">
          <a:xfrm flipH="1">
            <a:off x="7439025" y="2730500"/>
            <a:ext cx="520700"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27" name="AutoShape 149"/>
          <p:cNvCxnSpPr>
            <a:cxnSpLocks noChangeShapeType="1"/>
            <a:stCxn id="50325" idx="5"/>
            <a:endCxn id="50349" idx="0"/>
          </p:cNvCxnSpPr>
          <p:nvPr/>
        </p:nvCxnSpPr>
        <p:spPr bwMode="auto">
          <a:xfrm>
            <a:off x="8062913" y="2730500"/>
            <a:ext cx="525462" cy="863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28" name="Oval 150"/>
          <p:cNvSpPr>
            <a:spLocks noChangeArrowheads="1"/>
          </p:cNvSpPr>
          <p:nvPr/>
        </p:nvSpPr>
        <p:spPr bwMode="auto">
          <a:xfrm>
            <a:off x="7366000"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29" name="AutoShape 151"/>
          <p:cNvCxnSpPr>
            <a:cxnSpLocks noChangeShapeType="1"/>
            <a:stCxn id="50328" idx="3"/>
            <a:endCxn id="50331" idx="0"/>
          </p:cNvCxnSpPr>
          <p:nvPr/>
        </p:nvCxnSpPr>
        <p:spPr bwMode="auto">
          <a:xfrm flipH="1">
            <a:off x="7151688"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30" name="AutoShape 152"/>
          <p:cNvCxnSpPr>
            <a:cxnSpLocks noChangeShapeType="1"/>
            <a:stCxn id="50328" idx="5"/>
            <a:endCxn id="50340" idx="0"/>
          </p:cNvCxnSpPr>
          <p:nvPr/>
        </p:nvCxnSpPr>
        <p:spPr bwMode="auto">
          <a:xfrm>
            <a:off x="7489825"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31" name="Oval 153"/>
          <p:cNvSpPr>
            <a:spLocks noChangeArrowheads="1"/>
          </p:cNvSpPr>
          <p:nvPr/>
        </p:nvSpPr>
        <p:spPr bwMode="auto">
          <a:xfrm>
            <a:off x="707866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32" name="AutoShape 154"/>
          <p:cNvCxnSpPr>
            <a:cxnSpLocks noChangeShapeType="1"/>
            <a:stCxn id="50331" idx="3"/>
            <a:endCxn id="50334" idx="0"/>
          </p:cNvCxnSpPr>
          <p:nvPr/>
        </p:nvCxnSpPr>
        <p:spPr bwMode="auto">
          <a:xfrm flipH="1">
            <a:off x="700722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33" name="AutoShape 155"/>
          <p:cNvCxnSpPr>
            <a:cxnSpLocks noChangeShapeType="1"/>
            <a:stCxn id="50331" idx="5"/>
            <a:endCxn id="50337" idx="0"/>
          </p:cNvCxnSpPr>
          <p:nvPr/>
        </p:nvCxnSpPr>
        <p:spPr bwMode="auto">
          <a:xfrm>
            <a:off x="720248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34" name="Oval 156"/>
          <p:cNvSpPr>
            <a:spLocks noChangeArrowheads="1"/>
          </p:cNvSpPr>
          <p:nvPr/>
        </p:nvSpPr>
        <p:spPr bwMode="auto">
          <a:xfrm>
            <a:off x="693420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35" name="AutoShape 157"/>
          <p:cNvCxnSpPr>
            <a:cxnSpLocks noChangeShapeType="1"/>
            <a:stCxn id="50334" idx="4"/>
          </p:cNvCxnSpPr>
          <p:nvPr/>
        </p:nvCxnSpPr>
        <p:spPr bwMode="auto">
          <a:xfrm flipH="1">
            <a:off x="6934200"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36" name="AutoShape 158"/>
          <p:cNvCxnSpPr>
            <a:cxnSpLocks noChangeShapeType="1"/>
            <a:stCxn id="50334" idx="4"/>
          </p:cNvCxnSpPr>
          <p:nvPr/>
        </p:nvCxnSpPr>
        <p:spPr bwMode="auto">
          <a:xfrm>
            <a:off x="700722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37" name="Oval 159"/>
          <p:cNvSpPr>
            <a:spLocks noChangeArrowheads="1"/>
          </p:cNvSpPr>
          <p:nvPr/>
        </p:nvSpPr>
        <p:spPr bwMode="auto">
          <a:xfrm>
            <a:off x="722153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38" name="AutoShape 160"/>
          <p:cNvCxnSpPr>
            <a:cxnSpLocks noChangeShapeType="1"/>
            <a:stCxn id="50337" idx="4"/>
          </p:cNvCxnSpPr>
          <p:nvPr/>
        </p:nvCxnSpPr>
        <p:spPr bwMode="auto">
          <a:xfrm flipH="1">
            <a:off x="7221538"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39" name="AutoShape 161"/>
          <p:cNvCxnSpPr>
            <a:cxnSpLocks noChangeShapeType="1"/>
            <a:stCxn id="50337" idx="4"/>
          </p:cNvCxnSpPr>
          <p:nvPr/>
        </p:nvCxnSpPr>
        <p:spPr bwMode="auto">
          <a:xfrm>
            <a:off x="729456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40" name="Oval 162"/>
          <p:cNvSpPr>
            <a:spLocks noChangeArrowheads="1"/>
          </p:cNvSpPr>
          <p:nvPr/>
        </p:nvSpPr>
        <p:spPr bwMode="auto">
          <a:xfrm>
            <a:off x="765333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41" name="AutoShape 163"/>
          <p:cNvCxnSpPr>
            <a:cxnSpLocks noChangeShapeType="1"/>
            <a:stCxn id="50340" idx="3"/>
            <a:endCxn id="50343" idx="0"/>
          </p:cNvCxnSpPr>
          <p:nvPr/>
        </p:nvCxnSpPr>
        <p:spPr bwMode="auto">
          <a:xfrm flipH="1">
            <a:off x="758190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42" name="AutoShape 164"/>
          <p:cNvCxnSpPr>
            <a:cxnSpLocks noChangeShapeType="1"/>
            <a:stCxn id="50340" idx="5"/>
            <a:endCxn id="50346" idx="0"/>
          </p:cNvCxnSpPr>
          <p:nvPr/>
        </p:nvCxnSpPr>
        <p:spPr bwMode="auto">
          <a:xfrm>
            <a:off x="777716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43" name="Oval 165"/>
          <p:cNvSpPr>
            <a:spLocks noChangeArrowheads="1"/>
          </p:cNvSpPr>
          <p:nvPr/>
        </p:nvSpPr>
        <p:spPr bwMode="auto">
          <a:xfrm>
            <a:off x="750887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44" name="AutoShape 166"/>
          <p:cNvCxnSpPr>
            <a:cxnSpLocks noChangeShapeType="1"/>
            <a:stCxn id="50343" idx="4"/>
          </p:cNvCxnSpPr>
          <p:nvPr/>
        </p:nvCxnSpPr>
        <p:spPr bwMode="auto">
          <a:xfrm flipH="1">
            <a:off x="7508875"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45" name="AutoShape 167"/>
          <p:cNvCxnSpPr>
            <a:cxnSpLocks noChangeShapeType="1"/>
            <a:stCxn id="50343" idx="4"/>
          </p:cNvCxnSpPr>
          <p:nvPr/>
        </p:nvCxnSpPr>
        <p:spPr bwMode="auto">
          <a:xfrm>
            <a:off x="758190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46" name="Oval 168"/>
          <p:cNvSpPr>
            <a:spLocks noChangeArrowheads="1"/>
          </p:cNvSpPr>
          <p:nvPr/>
        </p:nvSpPr>
        <p:spPr bwMode="auto">
          <a:xfrm>
            <a:off x="779621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47" name="AutoShape 169"/>
          <p:cNvCxnSpPr>
            <a:cxnSpLocks noChangeShapeType="1"/>
            <a:stCxn id="50346" idx="4"/>
          </p:cNvCxnSpPr>
          <p:nvPr/>
        </p:nvCxnSpPr>
        <p:spPr bwMode="auto">
          <a:xfrm flipH="1">
            <a:off x="7796213" y="4870450"/>
            <a:ext cx="73025"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48" name="AutoShape 170"/>
          <p:cNvCxnSpPr>
            <a:cxnSpLocks noChangeShapeType="1"/>
            <a:stCxn id="50346" idx="4"/>
          </p:cNvCxnSpPr>
          <p:nvPr/>
        </p:nvCxnSpPr>
        <p:spPr bwMode="auto">
          <a:xfrm>
            <a:off x="786923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49" name="Oval 171"/>
          <p:cNvSpPr>
            <a:spLocks noChangeArrowheads="1"/>
          </p:cNvSpPr>
          <p:nvPr/>
        </p:nvSpPr>
        <p:spPr bwMode="auto">
          <a:xfrm>
            <a:off x="8515350" y="3594100"/>
            <a:ext cx="144463" cy="144463"/>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50" name="AutoShape 172"/>
          <p:cNvCxnSpPr>
            <a:cxnSpLocks noChangeShapeType="1"/>
            <a:stCxn id="50349" idx="3"/>
            <a:endCxn id="50352" idx="0"/>
          </p:cNvCxnSpPr>
          <p:nvPr/>
        </p:nvCxnSpPr>
        <p:spPr bwMode="auto">
          <a:xfrm flipH="1">
            <a:off x="8301038" y="3717925"/>
            <a:ext cx="234950"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51" name="AutoShape 173"/>
          <p:cNvCxnSpPr>
            <a:cxnSpLocks noChangeShapeType="1"/>
            <a:stCxn id="50349" idx="5"/>
            <a:endCxn id="50361" idx="0"/>
          </p:cNvCxnSpPr>
          <p:nvPr/>
        </p:nvCxnSpPr>
        <p:spPr bwMode="auto">
          <a:xfrm>
            <a:off x="8639175" y="3717925"/>
            <a:ext cx="236538" cy="360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52" name="Oval 174"/>
          <p:cNvSpPr>
            <a:spLocks noChangeArrowheads="1"/>
          </p:cNvSpPr>
          <p:nvPr/>
        </p:nvSpPr>
        <p:spPr bwMode="auto">
          <a:xfrm>
            <a:off x="8228013"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53" name="AutoShape 175"/>
          <p:cNvCxnSpPr>
            <a:cxnSpLocks noChangeShapeType="1"/>
            <a:stCxn id="50352" idx="3"/>
            <a:endCxn id="50355" idx="0"/>
          </p:cNvCxnSpPr>
          <p:nvPr/>
        </p:nvCxnSpPr>
        <p:spPr bwMode="auto">
          <a:xfrm flipH="1">
            <a:off x="8156575"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54" name="AutoShape 176"/>
          <p:cNvCxnSpPr>
            <a:cxnSpLocks noChangeShapeType="1"/>
            <a:stCxn id="50352" idx="5"/>
            <a:endCxn id="50358" idx="0"/>
          </p:cNvCxnSpPr>
          <p:nvPr/>
        </p:nvCxnSpPr>
        <p:spPr bwMode="auto">
          <a:xfrm>
            <a:off x="8351838"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55" name="Oval 177"/>
          <p:cNvSpPr>
            <a:spLocks noChangeArrowheads="1"/>
          </p:cNvSpPr>
          <p:nvPr/>
        </p:nvSpPr>
        <p:spPr bwMode="auto">
          <a:xfrm>
            <a:off x="8083550"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56" name="AutoShape 178"/>
          <p:cNvCxnSpPr>
            <a:cxnSpLocks noChangeShapeType="1"/>
            <a:stCxn id="50355" idx="4"/>
          </p:cNvCxnSpPr>
          <p:nvPr/>
        </p:nvCxnSpPr>
        <p:spPr bwMode="auto">
          <a:xfrm flipH="1">
            <a:off x="8083550" y="4870450"/>
            <a:ext cx="73025" cy="358775"/>
          </a:xfrm>
          <a:prstGeom prst="straightConnector1">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57" name="AutoShape 179"/>
          <p:cNvCxnSpPr>
            <a:cxnSpLocks noChangeShapeType="1"/>
            <a:stCxn id="50355" idx="4"/>
          </p:cNvCxnSpPr>
          <p:nvPr/>
        </p:nvCxnSpPr>
        <p:spPr bwMode="auto">
          <a:xfrm>
            <a:off x="8156575"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58" name="Oval 180"/>
          <p:cNvSpPr>
            <a:spLocks noChangeArrowheads="1"/>
          </p:cNvSpPr>
          <p:nvPr/>
        </p:nvSpPr>
        <p:spPr bwMode="auto">
          <a:xfrm>
            <a:off x="8370888"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59" name="AutoShape 181"/>
          <p:cNvCxnSpPr>
            <a:cxnSpLocks noChangeShapeType="1"/>
            <a:stCxn id="50358" idx="4"/>
          </p:cNvCxnSpPr>
          <p:nvPr/>
        </p:nvCxnSpPr>
        <p:spPr bwMode="auto">
          <a:xfrm flipH="1">
            <a:off x="8370888" y="4870450"/>
            <a:ext cx="73025" cy="358775"/>
          </a:xfrm>
          <a:prstGeom prst="straightConnector1">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60" name="AutoShape 182"/>
          <p:cNvCxnSpPr>
            <a:cxnSpLocks noChangeShapeType="1"/>
            <a:stCxn id="50358" idx="4"/>
          </p:cNvCxnSpPr>
          <p:nvPr/>
        </p:nvCxnSpPr>
        <p:spPr bwMode="auto">
          <a:xfrm>
            <a:off x="8443913"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61" name="Oval 183"/>
          <p:cNvSpPr>
            <a:spLocks noChangeArrowheads="1"/>
          </p:cNvSpPr>
          <p:nvPr/>
        </p:nvSpPr>
        <p:spPr bwMode="auto">
          <a:xfrm>
            <a:off x="8802688" y="40782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62" name="AutoShape 184"/>
          <p:cNvCxnSpPr>
            <a:cxnSpLocks noChangeShapeType="1"/>
            <a:stCxn id="50361" idx="3"/>
            <a:endCxn id="50364" idx="0"/>
          </p:cNvCxnSpPr>
          <p:nvPr/>
        </p:nvCxnSpPr>
        <p:spPr bwMode="auto">
          <a:xfrm flipH="1">
            <a:off x="8731250"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63" name="AutoShape 185"/>
          <p:cNvCxnSpPr>
            <a:cxnSpLocks noChangeShapeType="1"/>
            <a:stCxn id="50361" idx="5"/>
            <a:endCxn id="50367" idx="0"/>
          </p:cNvCxnSpPr>
          <p:nvPr/>
        </p:nvCxnSpPr>
        <p:spPr bwMode="auto">
          <a:xfrm>
            <a:off x="8926513" y="4202113"/>
            <a:ext cx="92075" cy="523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64" name="Oval 186"/>
          <p:cNvSpPr>
            <a:spLocks noChangeArrowheads="1"/>
          </p:cNvSpPr>
          <p:nvPr/>
        </p:nvSpPr>
        <p:spPr bwMode="auto">
          <a:xfrm>
            <a:off x="8658225" y="4725988"/>
            <a:ext cx="144463"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65" name="AutoShape 187"/>
          <p:cNvCxnSpPr>
            <a:cxnSpLocks noChangeShapeType="1"/>
            <a:stCxn id="50364" idx="4"/>
          </p:cNvCxnSpPr>
          <p:nvPr/>
        </p:nvCxnSpPr>
        <p:spPr bwMode="auto">
          <a:xfrm flipH="1">
            <a:off x="8658225" y="4870450"/>
            <a:ext cx="73025" cy="358775"/>
          </a:xfrm>
          <a:prstGeom prst="straightConnector1">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66" name="AutoShape 188"/>
          <p:cNvCxnSpPr>
            <a:cxnSpLocks noChangeShapeType="1"/>
            <a:stCxn id="50364" idx="4"/>
          </p:cNvCxnSpPr>
          <p:nvPr/>
        </p:nvCxnSpPr>
        <p:spPr bwMode="auto">
          <a:xfrm>
            <a:off x="8731250" y="4870450"/>
            <a:ext cx="71438"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67" name="Oval 189"/>
          <p:cNvSpPr>
            <a:spLocks noChangeArrowheads="1"/>
          </p:cNvSpPr>
          <p:nvPr/>
        </p:nvSpPr>
        <p:spPr bwMode="auto">
          <a:xfrm>
            <a:off x="8945563" y="4725988"/>
            <a:ext cx="144462" cy="144462"/>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50368" name="AutoShape 190"/>
          <p:cNvCxnSpPr>
            <a:cxnSpLocks noChangeShapeType="1"/>
            <a:stCxn id="50367" idx="4"/>
          </p:cNvCxnSpPr>
          <p:nvPr/>
        </p:nvCxnSpPr>
        <p:spPr bwMode="auto">
          <a:xfrm flipH="1">
            <a:off x="8945563" y="4870450"/>
            <a:ext cx="73025" cy="358775"/>
          </a:xfrm>
          <a:prstGeom prst="straightConnector1">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69" name="AutoShape 191"/>
          <p:cNvCxnSpPr>
            <a:cxnSpLocks noChangeShapeType="1"/>
            <a:stCxn id="50367" idx="4"/>
          </p:cNvCxnSpPr>
          <p:nvPr/>
        </p:nvCxnSpPr>
        <p:spPr bwMode="auto">
          <a:xfrm>
            <a:off x="9018588" y="4870450"/>
            <a:ext cx="71437"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70" name="Text Box 192"/>
          <p:cNvSpPr txBox="1">
            <a:spLocks noChangeArrowheads="1"/>
          </p:cNvSpPr>
          <p:nvPr/>
        </p:nvSpPr>
        <p:spPr bwMode="auto">
          <a:xfrm>
            <a:off x="9036050" y="38973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71" name="Text Box 193"/>
          <p:cNvSpPr txBox="1">
            <a:spLocks noChangeArrowheads="1"/>
          </p:cNvSpPr>
          <p:nvPr/>
        </p:nvSpPr>
        <p:spPr bwMode="auto">
          <a:xfrm>
            <a:off x="8640763" y="38973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72" name="Text Box 194"/>
          <p:cNvSpPr txBox="1">
            <a:spLocks noChangeArrowheads="1"/>
          </p:cNvSpPr>
          <p:nvPr/>
        </p:nvSpPr>
        <p:spPr bwMode="auto">
          <a:xfrm>
            <a:off x="8459788" y="38973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73" name="Text Box 195"/>
          <p:cNvSpPr txBox="1">
            <a:spLocks noChangeArrowheads="1"/>
          </p:cNvSpPr>
          <p:nvPr/>
        </p:nvSpPr>
        <p:spPr bwMode="auto">
          <a:xfrm>
            <a:off x="8064500" y="38973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74" name="Text Box 196"/>
          <p:cNvSpPr txBox="1">
            <a:spLocks noChangeArrowheads="1"/>
          </p:cNvSpPr>
          <p:nvPr/>
        </p:nvSpPr>
        <p:spPr bwMode="auto">
          <a:xfrm>
            <a:off x="8243888" y="32845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50375" name="Text Box 197"/>
          <p:cNvSpPr txBox="1">
            <a:spLocks noChangeArrowheads="1"/>
          </p:cNvSpPr>
          <p:nvPr/>
        </p:nvSpPr>
        <p:spPr bwMode="auto">
          <a:xfrm>
            <a:off x="8856663" y="32845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50376" name="Text Box 198"/>
          <p:cNvSpPr txBox="1">
            <a:spLocks noChangeArrowheads="1"/>
          </p:cNvSpPr>
          <p:nvPr/>
        </p:nvSpPr>
        <p:spPr bwMode="auto">
          <a:xfrm>
            <a:off x="8567738" y="26733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50377" name="Text Box 199"/>
          <p:cNvSpPr txBox="1">
            <a:spLocks noChangeArrowheads="1"/>
          </p:cNvSpPr>
          <p:nvPr/>
        </p:nvSpPr>
        <p:spPr bwMode="auto">
          <a:xfrm>
            <a:off x="1006475" y="3895725"/>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78" name="Text Box 200"/>
          <p:cNvSpPr txBox="1">
            <a:spLocks noChangeArrowheads="1"/>
          </p:cNvSpPr>
          <p:nvPr/>
        </p:nvSpPr>
        <p:spPr bwMode="auto">
          <a:xfrm>
            <a:off x="611188" y="3895725"/>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79" name="Text Box 201"/>
          <p:cNvSpPr txBox="1">
            <a:spLocks noChangeArrowheads="1"/>
          </p:cNvSpPr>
          <p:nvPr/>
        </p:nvSpPr>
        <p:spPr bwMode="auto">
          <a:xfrm>
            <a:off x="430213" y="3895725"/>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80" name="Text Box 202"/>
          <p:cNvSpPr txBox="1">
            <a:spLocks noChangeArrowheads="1"/>
          </p:cNvSpPr>
          <p:nvPr/>
        </p:nvSpPr>
        <p:spPr bwMode="auto">
          <a:xfrm>
            <a:off x="34925" y="3895725"/>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81" name="Text Box 203"/>
          <p:cNvSpPr txBox="1">
            <a:spLocks noChangeArrowheads="1"/>
          </p:cNvSpPr>
          <p:nvPr/>
        </p:nvSpPr>
        <p:spPr bwMode="auto">
          <a:xfrm>
            <a:off x="215900" y="32845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50382" name="Text Box 204"/>
          <p:cNvSpPr txBox="1">
            <a:spLocks noChangeArrowheads="1"/>
          </p:cNvSpPr>
          <p:nvPr/>
        </p:nvSpPr>
        <p:spPr bwMode="auto">
          <a:xfrm>
            <a:off x="828675" y="32845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50383" name="Text Box 205"/>
          <p:cNvSpPr txBox="1">
            <a:spLocks noChangeArrowheads="1"/>
          </p:cNvSpPr>
          <p:nvPr/>
        </p:nvSpPr>
        <p:spPr bwMode="auto">
          <a:xfrm>
            <a:off x="503238" y="2779713"/>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a:t>
            </a:r>
          </a:p>
          <a:p>
            <a:pPr eaLnBrk="1" hangingPunct="1">
              <a:lnSpc>
                <a:spcPct val="80000"/>
              </a:lnSpc>
              <a:spcBef>
                <a:spcPct val="0"/>
              </a:spcBef>
              <a:buClrTx/>
              <a:buSzTx/>
              <a:buFontTx/>
              <a:buNone/>
            </a:pPr>
            <a:r>
              <a:rPr lang="en-US" altLang="zh-TW" sz="1400">
                <a:latin typeface="Times New Roman" panose="02020603050405020304" pitchFamily="18" charset="0"/>
              </a:rPr>
              <a:t>*</a:t>
            </a:r>
            <a:endParaRPr lang="en-US" altLang="zh-TW" sz="1400">
              <a:latin typeface="Arial" panose="020B0604020202020204" pitchFamily="34" charset="0"/>
            </a:endParaRPr>
          </a:p>
        </p:txBody>
      </p:sp>
      <p:sp>
        <p:nvSpPr>
          <p:cNvPr id="50384" name="Text Box 206"/>
          <p:cNvSpPr txBox="1">
            <a:spLocks noChangeArrowheads="1"/>
          </p:cNvSpPr>
          <p:nvPr/>
        </p:nvSpPr>
        <p:spPr bwMode="auto">
          <a:xfrm>
            <a:off x="4716463" y="1125538"/>
            <a:ext cx="5048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zh-TW" altLang="en-US" sz="1400">
                <a:latin typeface="Times New Roman" panose="02020603050405020304" pitchFamily="18" charset="0"/>
              </a:rPr>
              <a:t>*****</a:t>
            </a:r>
            <a:endParaRPr lang="zh-TW" altLang="en-US" sz="1400">
              <a:latin typeface="Arial" panose="020B0604020202020204" pitchFamily="34" charset="0"/>
            </a:endParaRPr>
          </a:p>
        </p:txBody>
      </p:sp>
      <p:sp>
        <p:nvSpPr>
          <p:cNvPr id="50385" name="Text Box 207"/>
          <p:cNvSpPr txBox="1">
            <a:spLocks noChangeArrowheads="1"/>
          </p:cNvSpPr>
          <p:nvPr/>
        </p:nvSpPr>
        <p:spPr bwMode="auto">
          <a:xfrm>
            <a:off x="1979613" y="1771650"/>
            <a:ext cx="5048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86" name="Text Box 208"/>
          <p:cNvSpPr txBox="1">
            <a:spLocks noChangeArrowheads="1"/>
          </p:cNvSpPr>
          <p:nvPr/>
        </p:nvSpPr>
        <p:spPr bwMode="auto">
          <a:xfrm>
            <a:off x="827088" y="2384425"/>
            <a:ext cx="5048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00***</a:t>
            </a:r>
            <a:endParaRPr lang="en-US" altLang="zh-TW" sz="1400" b="1">
              <a:solidFill>
                <a:srgbClr val="CC6600"/>
              </a:solidFill>
              <a:latin typeface="Arial" panose="020B0604020202020204" pitchFamily="34" charset="0"/>
            </a:endParaRPr>
          </a:p>
        </p:txBody>
      </p:sp>
      <p:sp>
        <p:nvSpPr>
          <p:cNvPr id="50387" name="Text Box 209"/>
          <p:cNvSpPr txBox="1">
            <a:spLocks noChangeArrowheads="1"/>
          </p:cNvSpPr>
          <p:nvPr/>
        </p:nvSpPr>
        <p:spPr bwMode="auto">
          <a:xfrm>
            <a:off x="1008063"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a:t>
            </a:r>
            <a:endParaRPr lang="en-US" altLang="zh-TW" sz="1400" b="1">
              <a:solidFill>
                <a:srgbClr val="CC6600"/>
              </a:solidFill>
              <a:latin typeface="Arial" panose="020B0604020202020204" pitchFamily="34" charset="0"/>
            </a:endParaRPr>
          </a:p>
        </p:txBody>
      </p:sp>
      <p:sp>
        <p:nvSpPr>
          <p:cNvPr id="50388" name="Text Box 210"/>
          <p:cNvSpPr txBox="1">
            <a:spLocks noChangeArrowheads="1"/>
          </p:cNvSpPr>
          <p:nvPr/>
        </p:nvSpPr>
        <p:spPr bwMode="auto">
          <a:xfrm>
            <a:off x="719138"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89" name="Text Box 211"/>
          <p:cNvSpPr txBox="1">
            <a:spLocks noChangeArrowheads="1"/>
          </p:cNvSpPr>
          <p:nvPr/>
        </p:nvSpPr>
        <p:spPr bwMode="auto">
          <a:xfrm>
            <a:off x="430213"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90" name="Text Box 212"/>
          <p:cNvSpPr txBox="1">
            <a:spLocks noChangeArrowheads="1"/>
          </p:cNvSpPr>
          <p:nvPr/>
        </p:nvSpPr>
        <p:spPr bwMode="auto">
          <a:xfrm>
            <a:off x="142875"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91" name="Text Box 213"/>
          <p:cNvSpPr txBox="1">
            <a:spLocks noChangeArrowheads="1"/>
          </p:cNvSpPr>
          <p:nvPr/>
        </p:nvSpPr>
        <p:spPr bwMode="auto">
          <a:xfrm>
            <a:off x="285750"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92" name="Text Box 214"/>
          <p:cNvSpPr txBox="1">
            <a:spLocks noChangeArrowheads="1"/>
          </p:cNvSpPr>
          <p:nvPr/>
        </p:nvSpPr>
        <p:spPr bwMode="auto">
          <a:xfrm>
            <a:off x="863600"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93" name="Text Box 215"/>
          <p:cNvSpPr txBox="1">
            <a:spLocks noChangeArrowheads="1"/>
          </p:cNvSpPr>
          <p:nvPr/>
        </p:nvSpPr>
        <p:spPr bwMode="auto">
          <a:xfrm>
            <a:off x="574675" y="52276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94" name="Text Box 216"/>
          <p:cNvSpPr txBox="1">
            <a:spLocks noChangeArrowheads="1"/>
          </p:cNvSpPr>
          <p:nvPr/>
        </p:nvSpPr>
        <p:spPr bwMode="auto">
          <a:xfrm>
            <a:off x="8789988"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95" name="Text Box 217"/>
          <p:cNvSpPr txBox="1">
            <a:spLocks noChangeArrowheads="1"/>
          </p:cNvSpPr>
          <p:nvPr/>
        </p:nvSpPr>
        <p:spPr bwMode="auto">
          <a:xfrm>
            <a:off x="8513763"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96" name="Text Box 218"/>
          <p:cNvSpPr txBox="1">
            <a:spLocks noChangeArrowheads="1"/>
          </p:cNvSpPr>
          <p:nvPr/>
        </p:nvSpPr>
        <p:spPr bwMode="auto">
          <a:xfrm>
            <a:off x="8239125"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endParaRPr lang="en-US" altLang="zh-TW" sz="1400">
              <a:latin typeface="Arial" panose="020B0604020202020204" pitchFamily="34" charset="0"/>
            </a:endParaRPr>
          </a:p>
        </p:txBody>
      </p:sp>
      <p:sp>
        <p:nvSpPr>
          <p:cNvPr id="50397" name="Text Box 219"/>
          <p:cNvSpPr txBox="1">
            <a:spLocks noChangeArrowheads="1"/>
          </p:cNvSpPr>
          <p:nvPr/>
        </p:nvSpPr>
        <p:spPr bwMode="auto">
          <a:xfrm>
            <a:off x="8375650"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98" name="Text Box 220"/>
          <p:cNvSpPr txBox="1">
            <a:spLocks noChangeArrowheads="1"/>
          </p:cNvSpPr>
          <p:nvPr/>
        </p:nvSpPr>
        <p:spPr bwMode="auto">
          <a:xfrm>
            <a:off x="8928100"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399" name="Text Box 221"/>
          <p:cNvSpPr txBox="1">
            <a:spLocks noChangeArrowheads="1"/>
          </p:cNvSpPr>
          <p:nvPr/>
        </p:nvSpPr>
        <p:spPr bwMode="auto">
          <a:xfrm>
            <a:off x="8651875"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400" name="Text Box 222"/>
          <p:cNvSpPr txBox="1">
            <a:spLocks noChangeArrowheads="1"/>
          </p:cNvSpPr>
          <p:nvPr/>
        </p:nvSpPr>
        <p:spPr bwMode="auto">
          <a:xfrm>
            <a:off x="7848600" y="2384425"/>
            <a:ext cx="5048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11***</a:t>
            </a:r>
            <a:endParaRPr lang="en-US" altLang="zh-TW" sz="1400" b="1">
              <a:solidFill>
                <a:srgbClr val="CC6600"/>
              </a:solidFill>
              <a:latin typeface="Arial" panose="020B0604020202020204" pitchFamily="34" charset="0"/>
            </a:endParaRPr>
          </a:p>
        </p:txBody>
      </p:sp>
      <p:sp>
        <p:nvSpPr>
          <p:cNvPr id="50401" name="Text Box 223"/>
          <p:cNvSpPr txBox="1">
            <a:spLocks noChangeArrowheads="1"/>
          </p:cNvSpPr>
          <p:nvPr/>
        </p:nvSpPr>
        <p:spPr bwMode="auto">
          <a:xfrm>
            <a:off x="8058150" y="5264150"/>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1</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
        <p:nvSpPr>
          <p:cNvPr id="50402" name="Text Box 224"/>
          <p:cNvSpPr txBox="1">
            <a:spLocks noChangeArrowheads="1"/>
          </p:cNvSpPr>
          <p:nvPr/>
        </p:nvSpPr>
        <p:spPr bwMode="auto">
          <a:xfrm>
            <a:off x="2719388" y="5553075"/>
            <a:ext cx="34559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2400" b="1">
                <a:solidFill>
                  <a:schemeClr val="tx2"/>
                </a:solidFill>
                <a:latin typeface="Times New Roman" panose="02020603050405020304" pitchFamily="18" charset="0"/>
              </a:rPr>
              <a:t>6-bit binary address space</a:t>
            </a:r>
          </a:p>
          <a:p>
            <a:pPr algn="ctr" eaLnBrk="1" hangingPunct="1">
              <a:lnSpc>
                <a:spcPct val="80000"/>
              </a:lnSpc>
              <a:spcBef>
                <a:spcPct val="0"/>
              </a:spcBef>
              <a:buClrTx/>
              <a:buSzTx/>
              <a:buFontTx/>
              <a:buNone/>
            </a:pPr>
            <a:r>
              <a:rPr lang="en-US" altLang="zh-TW" sz="2400" b="1">
                <a:solidFill>
                  <a:schemeClr val="tx2"/>
                </a:solidFill>
                <a:latin typeface="Times New Roman" panose="02020603050405020304" pitchFamily="18" charset="0"/>
              </a:rPr>
              <a:t>111111 is not used</a:t>
            </a:r>
            <a:endParaRPr lang="en-US" altLang="zh-TW" sz="2400" b="1">
              <a:solidFill>
                <a:schemeClr val="tx2"/>
              </a:solidFill>
              <a:latin typeface="Arial" panose="020B0604020202020204" pitchFamily="34" charset="0"/>
            </a:endParaRPr>
          </a:p>
        </p:txBody>
      </p:sp>
      <p:sp>
        <p:nvSpPr>
          <p:cNvPr id="50403" name="Line 225"/>
          <p:cNvSpPr>
            <a:spLocks noChangeShapeType="1"/>
          </p:cNvSpPr>
          <p:nvPr/>
        </p:nvSpPr>
        <p:spPr bwMode="auto">
          <a:xfrm>
            <a:off x="6302375" y="5876925"/>
            <a:ext cx="10795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0404" name="Line 226"/>
          <p:cNvSpPr>
            <a:spLocks noChangeShapeType="1"/>
          </p:cNvSpPr>
          <p:nvPr/>
        </p:nvSpPr>
        <p:spPr bwMode="auto">
          <a:xfrm flipH="1">
            <a:off x="1514475" y="5842000"/>
            <a:ext cx="10795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0405" name="AutoShape 227"/>
          <p:cNvSpPr>
            <a:spLocks noChangeArrowheads="1"/>
          </p:cNvSpPr>
          <p:nvPr/>
        </p:nvSpPr>
        <p:spPr bwMode="auto">
          <a:xfrm>
            <a:off x="9020175" y="5265738"/>
            <a:ext cx="123825" cy="174625"/>
          </a:xfrm>
          <a:prstGeom prst="triangle">
            <a:avLst>
              <a:gd name="adj" fmla="val 50000"/>
            </a:avLst>
          </a:prstGeom>
          <a:solidFill>
            <a:srgbClr val="C0C0C0"/>
          </a:solidFill>
          <a:ln w="9525">
            <a:solidFill>
              <a:srgbClr val="000000"/>
            </a:solidFill>
            <a:prstDash val="dash"/>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50406" name="Text Box 228"/>
          <p:cNvSpPr txBox="1">
            <a:spLocks noChangeArrowheads="1"/>
          </p:cNvSpPr>
          <p:nvPr/>
        </p:nvSpPr>
        <p:spPr bwMode="auto">
          <a:xfrm>
            <a:off x="7920038" y="5265738"/>
            <a:ext cx="73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0</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a:t>
            </a:r>
          </a:p>
          <a:p>
            <a:pPr eaLnBrk="1" hangingPunct="1">
              <a:lnSpc>
                <a:spcPct val="80000"/>
              </a:lnSpc>
              <a:spcBef>
                <a:spcPct val="0"/>
              </a:spcBef>
              <a:buClrTx/>
              <a:buSzTx/>
              <a:buFontTx/>
              <a:buNone/>
            </a:pPr>
            <a:r>
              <a:rPr lang="en-US" altLang="zh-TW" sz="1400" b="1">
                <a:solidFill>
                  <a:srgbClr val="CC6600"/>
                </a:solidFill>
                <a:latin typeface="Times New Roman" panose="02020603050405020304" pitchFamily="18" charset="0"/>
              </a:rPr>
              <a:t>1</a:t>
            </a:r>
            <a:endParaRPr lang="en-US" altLang="zh-TW" sz="1400" b="1">
              <a:solidFill>
                <a:srgbClr val="CC6600"/>
              </a:solidFill>
              <a:latin typeface="Arial" panose="020B0604020202020204" pitchFamily="34" charset="0"/>
            </a:endParaRPr>
          </a:p>
        </p:txBody>
      </p:sp>
      <p:sp>
        <p:nvSpPr>
          <p:cNvPr id="50407" name="Text Box 229"/>
          <p:cNvSpPr txBox="1">
            <a:spLocks noChangeArrowheads="1"/>
          </p:cNvSpPr>
          <p:nvPr/>
        </p:nvSpPr>
        <p:spPr bwMode="auto">
          <a:xfrm>
            <a:off x="0" y="5229225"/>
            <a:ext cx="73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p>
          <a:p>
            <a:pPr eaLnBrk="1" hangingPunct="1">
              <a:lnSpc>
                <a:spcPct val="80000"/>
              </a:lnSpc>
              <a:spcBef>
                <a:spcPct val="0"/>
              </a:spcBef>
              <a:buClrTx/>
              <a:buSzTx/>
              <a:buFontTx/>
              <a:buNone/>
            </a:pPr>
            <a:r>
              <a:rPr lang="en-US" altLang="zh-TW" sz="1400">
                <a:latin typeface="Times New Roman" panose="02020603050405020304" pitchFamily="18" charset="0"/>
              </a:rPr>
              <a:t>0</a:t>
            </a:r>
            <a:endParaRPr lang="en-US" altLang="zh-TW"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5222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A7DB4013-3F46-480D-B85D-BBEB787C00AD}" type="slidenum">
              <a:rPr lang="zh-TW" altLang="en-US" sz="1200">
                <a:solidFill>
                  <a:srgbClr val="045C75"/>
                </a:solidFill>
                <a:latin typeface="Arial" panose="020B0604020202020204" pitchFamily="34" charset="0"/>
              </a:rPr>
              <a:pPr>
                <a:spcBef>
                  <a:spcPct val="0"/>
                </a:spcBef>
                <a:buClrTx/>
                <a:buSzTx/>
                <a:buFontTx/>
                <a:buNone/>
              </a:pPr>
              <a:t>23</a:t>
            </a:fld>
            <a:endParaRPr lang="zh-TW" altLang="en-US" sz="1200">
              <a:solidFill>
                <a:srgbClr val="045C75"/>
              </a:solidFill>
              <a:latin typeface="Arial" panose="020B0604020202020204" pitchFamily="34" charset="0"/>
            </a:endParaRPr>
          </a:p>
        </p:txBody>
      </p:sp>
      <p:sp>
        <p:nvSpPr>
          <p:cNvPr id="52228" name="Rectangle 2"/>
          <p:cNvSpPr>
            <a:spLocks noGrp="1"/>
          </p:cNvSpPr>
          <p:nvPr>
            <p:ph type="title"/>
          </p:nvPr>
        </p:nvSpPr>
        <p:spPr/>
        <p:txBody>
          <a:bodyPr/>
          <a:lstStyle/>
          <a:p>
            <a:r>
              <a:rPr lang="en-US" altLang="zh-TW" sz="4600" b="1" smtClean="0">
                <a:solidFill>
                  <a:srgbClr val="C00000"/>
                </a:solidFill>
              </a:rPr>
              <a:t>Prefix: a special case of Range</a:t>
            </a:r>
          </a:p>
        </p:txBody>
      </p:sp>
      <p:sp>
        <p:nvSpPr>
          <p:cNvPr id="28677" name="Rectangle 3"/>
          <p:cNvSpPr>
            <a:spLocks noGrp="1"/>
          </p:cNvSpPr>
          <p:nvPr>
            <p:ph type="body" idx="1"/>
          </p:nvPr>
        </p:nvSpPr>
        <p:spPr/>
        <p:txBody>
          <a:bodyPr/>
          <a:lstStyle/>
          <a:p>
            <a:pPr>
              <a:lnSpc>
                <a:spcPct val="90000"/>
              </a:lnSpc>
              <a:defRPr/>
            </a:pPr>
            <a:r>
              <a:rPr lang="en-US" altLang="zh-TW" sz="2400" dirty="0" smtClean="0"/>
              <a:t>Range format: </a:t>
            </a:r>
            <a:r>
              <a:rPr lang="en-US" altLang="zh-TW" sz="2400" b="1" dirty="0" smtClean="0">
                <a:solidFill>
                  <a:srgbClr val="C00000"/>
                </a:solidFill>
              </a:rPr>
              <a:t>[b, e]</a:t>
            </a:r>
            <a:r>
              <a:rPr lang="en-US" altLang="zh-TW" sz="2400" dirty="0" smtClean="0"/>
              <a:t>, b and e are begin and end endpoints</a:t>
            </a:r>
          </a:p>
          <a:p>
            <a:pPr>
              <a:lnSpc>
                <a:spcPct val="90000"/>
              </a:lnSpc>
              <a:defRPr/>
            </a:pPr>
            <a:r>
              <a:rPr lang="en-US" altLang="zh-TW" sz="2400" dirty="0" smtClean="0"/>
              <a:t>Prefixes are special cases of ranges.</a:t>
            </a:r>
          </a:p>
          <a:p>
            <a:pPr>
              <a:lnSpc>
                <a:spcPct val="90000"/>
              </a:lnSpc>
              <a:defRPr/>
            </a:pPr>
            <a:r>
              <a:rPr lang="en-US" altLang="zh-TW" sz="2400" dirty="0" smtClean="0"/>
              <a:t>Prefix </a:t>
            </a:r>
            <a:r>
              <a:rPr lang="en-US" altLang="zh-TW" sz="2400" dirty="0" smtClean="0">
                <a:solidFill>
                  <a:schemeClr val="tx2"/>
                </a:solidFill>
              </a:rPr>
              <a:t>b</a:t>
            </a:r>
            <a:r>
              <a:rPr lang="en-US" altLang="zh-TW" sz="2400" baseline="-25000" dirty="0" smtClean="0">
                <a:solidFill>
                  <a:schemeClr val="tx2"/>
                </a:solidFill>
              </a:rPr>
              <a:t>n-1</a:t>
            </a:r>
            <a:r>
              <a:rPr lang="en-US" altLang="zh-TW" sz="2400" dirty="0" smtClean="0">
                <a:solidFill>
                  <a:schemeClr val="tx2"/>
                </a:solidFill>
              </a:rPr>
              <a:t>…</a:t>
            </a:r>
            <a:r>
              <a:rPr lang="en-US" altLang="zh-TW" sz="2400" dirty="0" err="1" smtClean="0">
                <a:solidFill>
                  <a:schemeClr val="tx2"/>
                </a:solidFill>
              </a:rPr>
              <a:t>b</a:t>
            </a:r>
            <a:r>
              <a:rPr lang="en-US" altLang="zh-TW" sz="2400" baseline="-25000" dirty="0" err="1" smtClean="0">
                <a:solidFill>
                  <a:schemeClr val="tx2"/>
                </a:solidFill>
              </a:rPr>
              <a:t>n</a:t>
            </a:r>
            <a:r>
              <a:rPr lang="en-US" altLang="zh-TW" sz="2400" baseline="-25000" dirty="0" smtClean="0">
                <a:solidFill>
                  <a:schemeClr val="tx2"/>
                </a:solidFill>
              </a:rPr>
              <a:t>-</a:t>
            </a:r>
            <a:r>
              <a:rPr lang="en-US" altLang="zh-TW" sz="2400" baseline="-25000" dirty="0" smtClean="0">
                <a:solidFill>
                  <a:schemeClr val="tx2"/>
                </a:solidFill>
                <a:latin typeface="Script MT Bold" pitchFamily="66" charset="0"/>
              </a:rPr>
              <a:t>l</a:t>
            </a:r>
            <a:r>
              <a:rPr lang="en-US" altLang="zh-TW" sz="2400" dirty="0" smtClean="0"/>
              <a:t>* of length </a:t>
            </a:r>
            <a:r>
              <a:rPr lang="en-US" altLang="zh-TW" sz="2400" b="1" dirty="0" smtClean="0">
                <a:latin typeface="Script MT Bold" pitchFamily="66" charset="0"/>
              </a:rPr>
              <a:t>l</a:t>
            </a:r>
            <a:r>
              <a:rPr lang="en-US" altLang="zh-TW" sz="2400" dirty="0" smtClean="0"/>
              <a:t> is the range of addresses from         </a:t>
            </a:r>
            <a:r>
              <a:rPr lang="en-US" altLang="zh-TW" sz="2400" u="sng" dirty="0" smtClean="0">
                <a:latin typeface="Times New Roman" pitchFamily="18" charset="0"/>
              </a:rPr>
              <a:t>b</a:t>
            </a:r>
            <a:r>
              <a:rPr lang="en-US" altLang="zh-TW" sz="2400" u="sng" baseline="-25000" dirty="0" smtClean="0">
                <a:latin typeface="Times New Roman" pitchFamily="18" charset="0"/>
              </a:rPr>
              <a:t>n-1</a:t>
            </a:r>
            <a:r>
              <a:rPr lang="en-US" altLang="zh-TW" sz="2400" u="sng" dirty="0" smtClean="0">
                <a:latin typeface="Times New Roman" pitchFamily="18" charset="0"/>
              </a:rPr>
              <a:t>…b</a:t>
            </a:r>
            <a:r>
              <a:rPr lang="en-US" altLang="zh-TW" sz="2400" u="sng" baseline="-25000" dirty="0" smtClean="0">
                <a:latin typeface="Times New Roman" pitchFamily="18" charset="0"/>
              </a:rPr>
              <a:t>n-</a:t>
            </a:r>
            <a:r>
              <a:rPr lang="en-US" altLang="zh-TW" sz="2400" u="sng" baseline="-25000" dirty="0" smtClean="0">
                <a:latin typeface="Script MT Bold" pitchFamily="66" charset="0"/>
              </a:rPr>
              <a:t>l</a:t>
            </a:r>
            <a:r>
              <a:rPr lang="en-US" altLang="zh-TW" sz="2400" u="sng" dirty="0" smtClean="0">
                <a:latin typeface="Times New Roman" pitchFamily="18" charset="0"/>
              </a:rPr>
              <a:t>0…0</a:t>
            </a:r>
            <a:r>
              <a:rPr lang="en-US" altLang="zh-TW" sz="2400" dirty="0" smtClean="0">
                <a:latin typeface="Times New Roman" pitchFamily="18" charset="0"/>
              </a:rPr>
              <a:t> to </a:t>
            </a:r>
            <a:r>
              <a:rPr lang="en-US" altLang="zh-TW" sz="2400" u="sng" dirty="0" smtClean="0">
                <a:latin typeface="Times New Roman" pitchFamily="18" charset="0"/>
              </a:rPr>
              <a:t>b</a:t>
            </a:r>
            <a:r>
              <a:rPr lang="en-US" altLang="zh-TW" sz="2400" u="sng" baseline="-25000" dirty="0" smtClean="0">
                <a:latin typeface="Times New Roman" pitchFamily="18" charset="0"/>
              </a:rPr>
              <a:t>n-1</a:t>
            </a:r>
            <a:r>
              <a:rPr lang="en-US" altLang="zh-TW" sz="2400" u="sng" dirty="0" smtClean="0">
                <a:latin typeface="Times New Roman" pitchFamily="18" charset="0"/>
              </a:rPr>
              <a:t>…b</a:t>
            </a:r>
            <a:r>
              <a:rPr lang="en-US" altLang="zh-TW" sz="2400" u="sng" baseline="-25000" dirty="0" smtClean="0">
                <a:latin typeface="Times New Roman" pitchFamily="18" charset="0"/>
              </a:rPr>
              <a:t>n-</a:t>
            </a:r>
            <a:r>
              <a:rPr lang="en-US" altLang="zh-TW" sz="2400" u="sng" baseline="-25000" dirty="0" smtClean="0">
                <a:latin typeface="Script MT Bold" pitchFamily="66" charset="0"/>
              </a:rPr>
              <a:t>l</a:t>
            </a:r>
            <a:r>
              <a:rPr lang="en-US" altLang="zh-TW" sz="2400" u="sng" dirty="0" smtClean="0">
                <a:latin typeface="Times New Roman" pitchFamily="18" charset="0"/>
              </a:rPr>
              <a:t>1…1</a:t>
            </a:r>
            <a:r>
              <a:rPr lang="en-US" altLang="zh-TW" sz="2400" dirty="0" smtClean="0"/>
              <a:t>, </a:t>
            </a:r>
          </a:p>
          <a:p>
            <a:pPr marL="0" indent="0">
              <a:lnSpc>
                <a:spcPct val="90000"/>
              </a:lnSpc>
              <a:buFont typeface="Wingdings 2" panose="05020102010507070707" pitchFamily="18" charset="2"/>
              <a:buNone/>
              <a:defRPr/>
            </a:pPr>
            <a:r>
              <a:rPr lang="en-US" altLang="zh-TW" sz="2400" dirty="0" smtClean="0"/>
              <a:t>    denoted as </a:t>
            </a:r>
            <a:r>
              <a:rPr lang="en-US" altLang="zh-TW" sz="2400" b="1" dirty="0" smtClean="0">
                <a:solidFill>
                  <a:srgbClr val="CC6600"/>
                </a:solidFill>
              </a:rPr>
              <a:t>[</a:t>
            </a:r>
            <a:r>
              <a:rPr lang="en-US" altLang="zh-TW" sz="2400" b="1" dirty="0" smtClean="0">
                <a:solidFill>
                  <a:srgbClr val="CC6600"/>
                </a:solidFill>
                <a:latin typeface="Times New Roman" pitchFamily="18" charset="0"/>
              </a:rPr>
              <a:t>b</a:t>
            </a:r>
            <a:r>
              <a:rPr lang="en-US" altLang="zh-TW" sz="2400" b="1" baseline="-25000" dirty="0" smtClean="0">
                <a:solidFill>
                  <a:srgbClr val="CC6600"/>
                </a:solidFill>
                <a:latin typeface="Times New Roman" pitchFamily="18" charset="0"/>
              </a:rPr>
              <a:t>n-1</a:t>
            </a:r>
            <a:r>
              <a:rPr lang="en-US" altLang="zh-TW" sz="2400" b="1" dirty="0" smtClean="0">
                <a:solidFill>
                  <a:srgbClr val="CC6600"/>
                </a:solidFill>
                <a:latin typeface="Times New Roman" pitchFamily="18" charset="0"/>
              </a:rPr>
              <a:t>…b</a:t>
            </a:r>
            <a:r>
              <a:rPr lang="en-US" altLang="zh-TW" sz="2400" b="1" baseline="-25000" dirty="0" smtClean="0">
                <a:solidFill>
                  <a:srgbClr val="CC6600"/>
                </a:solidFill>
                <a:latin typeface="Times New Roman" pitchFamily="18" charset="0"/>
              </a:rPr>
              <a:t>n-</a:t>
            </a:r>
            <a:r>
              <a:rPr lang="en-US" altLang="zh-TW" sz="2400" b="1" baseline="-25000" dirty="0" smtClean="0">
                <a:solidFill>
                  <a:srgbClr val="CC6600"/>
                </a:solidFill>
                <a:latin typeface="Script MT Bold" pitchFamily="66" charset="0"/>
              </a:rPr>
              <a:t>l</a:t>
            </a:r>
            <a:r>
              <a:rPr lang="en-US" altLang="zh-TW" sz="2400" b="1" dirty="0" smtClean="0">
                <a:solidFill>
                  <a:srgbClr val="CC6600"/>
                </a:solidFill>
                <a:latin typeface="Times New Roman" pitchFamily="18" charset="0"/>
              </a:rPr>
              <a:t>0…0, b</a:t>
            </a:r>
            <a:r>
              <a:rPr lang="en-US" altLang="zh-TW" sz="2400" b="1" baseline="-25000" dirty="0" smtClean="0">
                <a:solidFill>
                  <a:srgbClr val="CC6600"/>
                </a:solidFill>
                <a:latin typeface="Times New Roman" pitchFamily="18" charset="0"/>
              </a:rPr>
              <a:t>n-1</a:t>
            </a:r>
            <a:r>
              <a:rPr lang="en-US" altLang="zh-TW" sz="2400" b="1" dirty="0" smtClean="0">
                <a:solidFill>
                  <a:srgbClr val="CC6600"/>
                </a:solidFill>
                <a:latin typeface="Times New Roman" pitchFamily="18" charset="0"/>
              </a:rPr>
              <a:t>…b</a:t>
            </a:r>
            <a:r>
              <a:rPr lang="en-US" altLang="zh-TW" sz="2400" b="1" baseline="-25000" dirty="0" smtClean="0">
                <a:solidFill>
                  <a:srgbClr val="CC6600"/>
                </a:solidFill>
                <a:latin typeface="Times New Roman" pitchFamily="18" charset="0"/>
              </a:rPr>
              <a:t>n-</a:t>
            </a:r>
            <a:r>
              <a:rPr lang="en-US" altLang="zh-TW" sz="2400" b="1" baseline="-25000" dirty="0" smtClean="0">
                <a:solidFill>
                  <a:srgbClr val="CC6600"/>
                </a:solidFill>
                <a:latin typeface="Script MT Bold" pitchFamily="66" charset="0"/>
              </a:rPr>
              <a:t>l</a:t>
            </a:r>
            <a:r>
              <a:rPr lang="en-US" altLang="zh-TW" sz="2400" b="1" dirty="0" smtClean="0">
                <a:solidFill>
                  <a:srgbClr val="CC6600"/>
                </a:solidFill>
                <a:latin typeface="Times New Roman" pitchFamily="18" charset="0"/>
              </a:rPr>
              <a:t>1…1</a:t>
            </a:r>
            <a:r>
              <a:rPr lang="en-US" altLang="zh-TW" sz="2400" b="1" dirty="0" smtClean="0">
                <a:solidFill>
                  <a:srgbClr val="CC6600"/>
                </a:solidFill>
              </a:rPr>
              <a:t>] or </a:t>
            </a:r>
            <a:r>
              <a:rPr lang="en-US" altLang="zh-TW" sz="2400" b="1" dirty="0" smtClean="0">
                <a:solidFill>
                  <a:srgbClr val="CC6600"/>
                </a:solidFill>
                <a:latin typeface="Times New Roman" pitchFamily="18" charset="0"/>
              </a:rPr>
              <a:t>b</a:t>
            </a:r>
            <a:r>
              <a:rPr lang="en-US" altLang="zh-TW" sz="2400" b="1" baseline="-25000" dirty="0" smtClean="0">
                <a:solidFill>
                  <a:srgbClr val="CC6600"/>
                </a:solidFill>
                <a:latin typeface="Times New Roman" pitchFamily="18" charset="0"/>
              </a:rPr>
              <a:t>n-1</a:t>
            </a:r>
            <a:r>
              <a:rPr lang="en-US" altLang="zh-TW" sz="2400" b="1" dirty="0" smtClean="0">
                <a:solidFill>
                  <a:srgbClr val="CC6600"/>
                </a:solidFill>
                <a:latin typeface="Times New Roman" pitchFamily="18" charset="0"/>
              </a:rPr>
              <a:t>…</a:t>
            </a:r>
            <a:r>
              <a:rPr lang="en-US" altLang="zh-TW" sz="2400" b="1" dirty="0" err="1" smtClean="0">
                <a:solidFill>
                  <a:srgbClr val="CC6600"/>
                </a:solidFill>
                <a:latin typeface="Times New Roman" pitchFamily="18" charset="0"/>
              </a:rPr>
              <a:t>b</a:t>
            </a:r>
            <a:r>
              <a:rPr lang="en-US" altLang="zh-TW" sz="2400" b="1" baseline="-25000" dirty="0" err="1" smtClean="0">
                <a:solidFill>
                  <a:srgbClr val="CC6600"/>
                </a:solidFill>
                <a:latin typeface="Times New Roman" pitchFamily="18" charset="0"/>
              </a:rPr>
              <a:t>n</a:t>
            </a:r>
            <a:r>
              <a:rPr lang="en-US" altLang="zh-TW" sz="2400" b="1" baseline="-25000" dirty="0" smtClean="0">
                <a:solidFill>
                  <a:srgbClr val="CC6600"/>
                </a:solidFill>
                <a:latin typeface="Times New Roman" pitchFamily="18" charset="0"/>
              </a:rPr>
              <a:t>-</a:t>
            </a:r>
            <a:r>
              <a:rPr lang="en-US" altLang="zh-TW" sz="2400" b="1" baseline="-25000" dirty="0" smtClean="0">
                <a:solidFill>
                  <a:srgbClr val="CC6600"/>
                </a:solidFill>
                <a:latin typeface="Script MT Bold" pitchFamily="66" charset="0"/>
              </a:rPr>
              <a:t>l</a:t>
            </a:r>
            <a:r>
              <a:rPr lang="en-US" altLang="zh-TW" sz="2400" b="1" dirty="0" smtClean="0">
                <a:solidFill>
                  <a:srgbClr val="CC6600"/>
                </a:solidFill>
                <a:latin typeface="Times New Roman" pitchFamily="18" charset="0"/>
              </a:rPr>
              <a:t>*</a:t>
            </a:r>
            <a:r>
              <a:rPr lang="en-US" altLang="zh-TW" sz="2400" b="1" dirty="0" smtClean="0"/>
              <a:t>.</a:t>
            </a:r>
          </a:p>
          <a:p>
            <a:pPr>
              <a:lnSpc>
                <a:spcPct val="90000"/>
              </a:lnSpc>
              <a:defRPr/>
            </a:pPr>
            <a:r>
              <a:rPr lang="en-US" altLang="zh-TW" sz="2400" i="1" dirty="0" smtClean="0">
                <a:solidFill>
                  <a:srgbClr val="CC6600"/>
                </a:solidFill>
              </a:rPr>
              <a:t>Overlapping</a:t>
            </a:r>
            <a:r>
              <a:rPr lang="en-US" altLang="zh-TW" sz="2400" dirty="0" smtClean="0"/>
              <a:t>:</a:t>
            </a:r>
            <a:endParaRPr lang="en-US" altLang="zh-TW" sz="2400" dirty="0" smtClean="0">
              <a:solidFill>
                <a:schemeClr val="hlink"/>
              </a:solidFill>
            </a:endParaRPr>
          </a:p>
          <a:p>
            <a:pPr lvl="1">
              <a:lnSpc>
                <a:spcPct val="90000"/>
              </a:lnSpc>
              <a:defRPr/>
            </a:pPr>
            <a:r>
              <a:rPr lang="en-US" altLang="zh-TW" dirty="0" smtClean="0"/>
              <a:t>Two ranges are overlapping if they are not disjoint.</a:t>
            </a:r>
          </a:p>
          <a:p>
            <a:pPr>
              <a:lnSpc>
                <a:spcPct val="90000"/>
              </a:lnSpc>
              <a:defRPr/>
            </a:pPr>
            <a:r>
              <a:rPr lang="en-US" altLang="zh-TW" sz="2400" i="1" dirty="0" smtClean="0">
                <a:solidFill>
                  <a:srgbClr val="CC6600"/>
                </a:solidFill>
              </a:rPr>
              <a:t>Partially overlapping:</a:t>
            </a:r>
          </a:p>
          <a:p>
            <a:pPr marL="547687" lvl="2" indent="-273050">
              <a:lnSpc>
                <a:spcPct val="90000"/>
              </a:lnSpc>
              <a:buClr>
                <a:srgbClr val="0BD0D9"/>
              </a:buClr>
              <a:buSzPct val="95000"/>
              <a:defRPr/>
            </a:pPr>
            <a:r>
              <a:rPr lang="en-US" altLang="zh-TW" sz="2400" i="1" dirty="0" smtClean="0"/>
              <a:t>Two ranges are partially overlapping if they are neither disjoint nor enclosing.</a:t>
            </a:r>
          </a:p>
          <a:p>
            <a:pPr marL="547687" lvl="2" indent="-273050">
              <a:lnSpc>
                <a:spcPct val="90000"/>
              </a:lnSpc>
              <a:buClr>
                <a:srgbClr val="0BD0D9"/>
              </a:buClr>
              <a:buSzPct val="95000"/>
              <a:defRPr/>
            </a:pPr>
            <a:r>
              <a:rPr lang="en-US" altLang="zh-TW" sz="2400" b="1" i="1" dirty="0" smtClean="0"/>
              <a:t>So, two prefixes can not be partially overlapped</a:t>
            </a:r>
            <a:endParaRPr lang="en-US" altLang="zh-TW" sz="2400" b="1" dirty="0" smtClean="0"/>
          </a:p>
          <a:p>
            <a:pPr>
              <a:lnSpc>
                <a:spcPct val="90000"/>
              </a:lnSpc>
              <a:defRPr/>
            </a:pPr>
            <a:r>
              <a:rPr lang="en-US" altLang="zh-TW" sz="2400" dirty="0" smtClean="0"/>
              <a:t>The source/destination </a:t>
            </a:r>
            <a:r>
              <a:rPr lang="en-US" altLang="zh-TW" sz="2400" dirty="0" smtClean="0">
                <a:solidFill>
                  <a:srgbClr val="0066FF"/>
                </a:solidFill>
              </a:rPr>
              <a:t>port fields</a:t>
            </a:r>
            <a:r>
              <a:rPr lang="en-US" altLang="zh-TW" sz="2400" dirty="0" smtClean="0"/>
              <a:t> of rule tables for packet classification are ranges.</a:t>
            </a:r>
          </a:p>
          <a:p>
            <a:pPr marL="393700" lvl="1" indent="0">
              <a:lnSpc>
                <a:spcPct val="90000"/>
              </a:lnSpc>
              <a:buFont typeface="Wingdings 2" panose="05020102010507070707" pitchFamily="18" charset="2"/>
              <a:buNone/>
              <a:defRPr/>
            </a:pPr>
            <a:endParaRPr lang="en-US" altLang="zh-TW" i="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5427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F253EB50-DF59-4D3F-BD01-658F7A02209C}" type="slidenum">
              <a:rPr lang="zh-TW" altLang="en-US" sz="1200">
                <a:solidFill>
                  <a:srgbClr val="045C75"/>
                </a:solidFill>
                <a:latin typeface="Arial" panose="020B0604020202020204" pitchFamily="34" charset="0"/>
              </a:rPr>
              <a:pPr>
                <a:spcBef>
                  <a:spcPct val="0"/>
                </a:spcBef>
                <a:buClrTx/>
                <a:buSzTx/>
                <a:buFontTx/>
                <a:buNone/>
              </a:pPr>
              <a:t>24</a:t>
            </a:fld>
            <a:endParaRPr lang="zh-TW" altLang="en-US" sz="1200">
              <a:solidFill>
                <a:srgbClr val="045C75"/>
              </a:solidFill>
              <a:latin typeface="Arial" panose="020B0604020202020204" pitchFamily="34" charset="0"/>
            </a:endParaRPr>
          </a:p>
        </p:txBody>
      </p:sp>
      <p:sp>
        <p:nvSpPr>
          <p:cNvPr id="54276" name="Rectangle 2"/>
          <p:cNvSpPr>
            <a:spLocks noGrp="1"/>
          </p:cNvSpPr>
          <p:nvPr>
            <p:ph type="title"/>
          </p:nvPr>
        </p:nvSpPr>
        <p:spPr>
          <a:xfrm>
            <a:off x="457200" y="188913"/>
            <a:ext cx="8229600" cy="779462"/>
          </a:xfrm>
        </p:spPr>
        <p:txBody>
          <a:bodyPr/>
          <a:lstStyle/>
          <a:p>
            <a:r>
              <a:rPr lang="en-US" altLang="zh-TW" sz="4600" b="1" smtClean="0"/>
              <a:t>Elementary Intervals for Ranges</a:t>
            </a:r>
          </a:p>
        </p:txBody>
      </p:sp>
      <p:sp>
        <p:nvSpPr>
          <p:cNvPr id="54277" name="Rectangle 3"/>
          <p:cNvSpPr>
            <a:spLocks noGrp="1"/>
          </p:cNvSpPr>
          <p:nvPr>
            <p:ph type="body" idx="1"/>
          </p:nvPr>
        </p:nvSpPr>
        <p:spPr>
          <a:xfrm>
            <a:off x="457200" y="1196975"/>
            <a:ext cx="8389938" cy="5127625"/>
          </a:xfrm>
        </p:spPr>
        <p:txBody>
          <a:bodyPr/>
          <a:lstStyle/>
          <a:p>
            <a:pPr marL="571500" indent="-571500"/>
            <a:r>
              <a:rPr lang="en-US" altLang="zh-TW" b="1" smtClean="0"/>
              <a:t>Definition: </a:t>
            </a:r>
            <a:r>
              <a:rPr lang="en-US" altLang="zh-TW" smtClean="0"/>
              <a:t>Let the </a:t>
            </a:r>
            <a:r>
              <a:rPr lang="en-US" altLang="zh-TW" u="sng" smtClean="0"/>
              <a:t>set of </a:t>
            </a:r>
            <a:r>
              <a:rPr lang="en-US" altLang="zh-TW" i="1" u="sng" smtClean="0"/>
              <a:t>k</a:t>
            </a:r>
            <a:r>
              <a:rPr lang="en-US" altLang="zh-TW" u="sng" smtClean="0"/>
              <a:t> elementary intervals</a:t>
            </a:r>
            <a:r>
              <a:rPr lang="en-US" altLang="zh-TW" smtClean="0"/>
              <a:t> constructed from a set </a:t>
            </a:r>
            <a:r>
              <a:rPr lang="en-US" altLang="zh-TW" b="1" smtClean="0">
                <a:solidFill>
                  <a:schemeClr val="tx2"/>
                </a:solidFill>
              </a:rPr>
              <a:t>R</a:t>
            </a:r>
            <a:r>
              <a:rPr lang="en-US" altLang="zh-TW" smtClean="0"/>
              <a:t> of </a:t>
            </a:r>
            <a:r>
              <a:rPr lang="en-US" altLang="zh-TW" smtClean="0">
                <a:solidFill>
                  <a:schemeClr val="tx2"/>
                </a:solidFill>
              </a:rPr>
              <a:t>ranges</a:t>
            </a:r>
            <a:r>
              <a:rPr lang="en-US" altLang="zh-TW" smtClean="0"/>
              <a:t> in the address space of </a:t>
            </a:r>
            <a:r>
              <a:rPr lang="en-US" altLang="zh-TW" smtClean="0">
                <a:latin typeface="Arial" panose="020B0604020202020204" pitchFamily="34" charset="0"/>
              </a:rPr>
              <a:t>0</a:t>
            </a:r>
            <a:r>
              <a:rPr lang="en-US" altLang="zh-TW" smtClean="0"/>
              <a:t> … N – </a:t>
            </a:r>
            <a:r>
              <a:rPr lang="en-US" altLang="zh-TW" smtClean="0">
                <a:latin typeface="Arial" panose="020B0604020202020204" pitchFamily="34" charset="0"/>
              </a:rPr>
              <a:t>1</a:t>
            </a:r>
            <a:r>
              <a:rPr lang="en-US" altLang="zh-TW" smtClean="0"/>
              <a:t> be </a:t>
            </a:r>
          </a:p>
          <a:p>
            <a:pPr marL="571500" indent="-571500">
              <a:buFont typeface="Wingdings 2" panose="05020102010507070707" pitchFamily="18" charset="2"/>
              <a:buNone/>
            </a:pPr>
            <a:r>
              <a:rPr lang="en-US" altLang="zh-TW" smtClean="0"/>
              <a:t>	X = {</a:t>
            </a:r>
            <a:r>
              <a:rPr lang="en-US" altLang="zh-TW" i="1" smtClean="0"/>
              <a:t>X</a:t>
            </a:r>
            <a:r>
              <a:rPr lang="en-US" altLang="zh-TW" i="1" baseline="-25000" smtClean="0"/>
              <a:t>i</a:t>
            </a:r>
            <a:r>
              <a:rPr lang="en-US" altLang="zh-TW" smtClean="0"/>
              <a:t> |</a:t>
            </a:r>
            <a:r>
              <a:rPr lang="en-US" altLang="zh-TW" i="1" smtClean="0"/>
              <a:t> X</a:t>
            </a:r>
            <a:r>
              <a:rPr lang="en-US" altLang="zh-TW" i="1" baseline="-25000" smtClean="0"/>
              <a:t>i</a:t>
            </a:r>
            <a:r>
              <a:rPr lang="en-US" altLang="zh-TW" smtClean="0"/>
              <a:t> = [</a:t>
            </a:r>
            <a:r>
              <a:rPr lang="en-US" altLang="zh-TW" i="1" smtClean="0"/>
              <a:t>e</a:t>
            </a:r>
            <a:r>
              <a:rPr lang="en-US" altLang="zh-TW" i="1" baseline="-25000" smtClean="0"/>
              <a:t>i</a:t>
            </a:r>
            <a:r>
              <a:rPr lang="en-US" altLang="zh-TW" smtClean="0"/>
              <a:t>, </a:t>
            </a:r>
            <a:r>
              <a:rPr lang="en-US" altLang="zh-TW" i="1" smtClean="0"/>
              <a:t>f</a:t>
            </a:r>
            <a:r>
              <a:rPr lang="en-US" altLang="zh-TW" i="1" baseline="-25000" smtClean="0"/>
              <a:t>i</a:t>
            </a:r>
            <a:r>
              <a:rPr lang="en-US" altLang="zh-TW" smtClean="0"/>
              <a:t>], for </a:t>
            </a:r>
            <a:r>
              <a:rPr lang="en-US" altLang="zh-TW" i="1" smtClean="0"/>
              <a:t>i</a:t>
            </a:r>
            <a:r>
              <a:rPr lang="en-US" altLang="zh-TW" smtClean="0"/>
              <a:t> = </a:t>
            </a:r>
            <a:r>
              <a:rPr lang="en-US" altLang="zh-TW" smtClean="0">
                <a:latin typeface="Arial" panose="020B0604020202020204" pitchFamily="34" charset="0"/>
              </a:rPr>
              <a:t>1</a:t>
            </a:r>
            <a:r>
              <a:rPr lang="en-US" altLang="zh-TW" smtClean="0"/>
              <a:t> to </a:t>
            </a:r>
            <a:r>
              <a:rPr lang="en-US" altLang="zh-TW" i="1" smtClean="0"/>
              <a:t>k</a:t>
            </a:r>
            <a:r>
              <a:rPr lang="en-US" altLang="zh-TW" smtClean="0"/>
              <a:t>}. </a:t>
            </a:r>
          </a:p>
          <a:p>
            <a:pPr marL="571500" indent="-571500"/>
            <a:r>
              <a:rPr lang="en-US" altLang="zh-TW" smtClean="0"/>
              <a:t>X must satisfy the following: </a:t>
            </a:r>
          </a:p>
          <a:p>
            <a:pPr marL="839788" lvl="1" indent="-495300">
              <a:buClr>
                <a:schemeClr val="tx2"/>
              </a:buClr>
              <a:buSzTx/>
              <a:buFont typeface="Wingdings" panose="05000000000000000000" pitchFamily="2" charset="2"/>
              <a:buAutoNum type="arabicParenR"/>
            </a:pPr>
            <a:r>
              <a:rPr lang="en-US" altLang="zh-TW" i="1" smtClean="0"/>
              <a:t>e</a:t>
            </a:r>
            <a:r>
              <a:rPr lang="en-US" altLang="zh-TW" sz="2800" i="1" baseline="-25000" smtClean="0"/>
              <a:t>1</a:t>
            </a:r>
            <a:r>
              <a:rPr lang="en-US" altLang="zh-TW" smtClean="0"/>
              <a:t> = 0 and </a:t>
            </a:r>
            <a:r>
              <a:rPr lang="en-US" altLang="zh-TW" i="1" smtClean="0"/>
              <a:t>f</a:t>
            </a:r>
            <a:r>
              <a:rPr lang="en-US" altLang="zh-TW" sz="2800" i="1" baseline="-25000" smtClean="0"/>
              <a:t>k</a:t>
            </a:r>
            <a:r>
              <a:rPr lang="en-US" altLang="zh-TW" smtClean="0"/>
              <a:t> = N – 1, </a:t>
            </a:r>
          </a:p>
          <a:p>
            <a:pPr marL="839788" lvl="1" indent="-495300">
              <a:buClr>
                <a:schemeClr val="tx2"/>
              </a:buClr>
              <a:buSzTx/>
              <a:buFont typeface="Wingdings" panose="05000000000000000000" pitchFamily="2" charset="2"/>
              <a:buAutoNum type="arabicParenR"/>
            </a:pPr>
            <a:r>
              <a:rPr lang="en-US" altLang="zh-TW" i="1" smtClean="0"/>
              <a:t>f</a:t>
            </a:r>
            <a:r>
              <a:rPr lang="en-US" altLang="zh-TW" sz="2800" i="1" baseline="-25000" smtClean="0"/>
              <a:t>i</a:t>
            </a:r>
            <a:r>
              <a:rPr lang="en-US" altLang="zh-TW" smtClean="0"/>
              <a:t> = e</a:t>
            </a:r>
            <a:r>
              <a:rPr lang="en-US" altLang="zh-TW" sz="2800" i="1" baseline="-25000" smtClean="0"/>
              <a:t>i</a:t>
            </a:r>
            <a:r>
              <a:rPr lang="en-US" altLang="zh-TW" smtClean="0"/>
              <a:t>+1 – 1 for </a:t>
            </a:r>
            <a:r>
              <a:rPr lang="en-US" altLang="zh-TW" i="1" smtClean="0"/>
              <a:t>i</a:t>
            </a:r>
            <a:r>
              <a:rPr lang="en-US" altLang="zh-TW" smtClean="0"/>
              <a:t> = 1 to </a:t>
            </a:r>
            <a:r>
              <a:rPr lang="en-US" altLang="zh-TW" i="1" smtClean="0"/>
              <a:t>k</a:t>
            </a:r>
            <a:r>
              <a:rPr lang="en-US" altLang="zh-TW" smtClean="0"/>
              <a:t> – 1, </a:t>
            </a:r>
          </a:p>
          <a:p>
            <a:pPr marL="839788" lvl="1" indent="-495300">
              <a:buClr>
                <a:schemeClr val="tx2"/>
              </a:buClr>
              <a:buSzTx/>
              <a:buFont typeface="Wingdings" panose="05000000000000000000" pitchFamily="2" charset="2"/>
              <a:buAutoNum type="arabicParenR"/>
            </a:pPr>
            <a:r>
              <a:rPr lang="en-US" altLang="zh-TW" i="1" smtClean="0"/>
              <a:t>a</a:t>
            </a:r>
            <a:r>
              <a:rPr lang="en-US" altLang="zh-TW" smtClean="0"/>
              <a:t>ll addresses in </a:t>
            </a:r>
            <a:r>
              <a:rPr lang="en-US" altLang="zh-TW" i="1" smtClean="0"/>
              <a:t>X</a:t>
            </a:r>
            <a:r>
              <a:rPr lang="en-US" altLang="zh-TW" sz="2800" i="1" u="sng" baseline="-25000" smtClean="0"/>
              <a:t>i</a:t>
            </a:r>
            <a:r>
              <a:rPr lang="en-US" altLang="zh-TW" smtClean="0"/>
              <a:t> are covered by the same subset of R (called the range matching set of </a:t>
            </a:r>
            <a:r>
              <a:rPr lang="en-US" altLang="zh-TW" i="1" smtClean="0"/>
              <a:t>X</a:t>
            </a:r>
            <a:r>
              <a:rPr lang="en-US" altLang="zh-TW" sz="2800" i="1" baseline="-25000" smtClean="0"/>
              <a:t>i</a:t>
            </a:r>
            <a:r>
              <a:rPr lang="en-US" altLang="zh-TW" smtClean="0"/>
              <a:t>) denoted by</a:t>
            </a:r>
            <a:r>
              <a:rPr lang="en-US" altLang="zh-TW" i="1" smtClean="0"/>
              <a:t> EI</a:t>
            </a:r>
            <a:r>
              <a:rPr lang="en-US" altLang="zh-TW" sz="2800" i="1" baseline="-25000" smtClean="0"/>
              <a:t>i</a:t>
            </a:r>
            <a:r>
              <a:rPr lang="en-US" altLang="zh-TW" smtClean="0"/>
              <a:t>, and </a:t>
            </a:r>
          </a:p>
          <a:p>
            <a:pPr marL="839788" lvl="1" indent="-495300">
              <a:buClr>
                <a:schemeClr val="tx2"/>
              </a:buClr>
              <a:buSzTx/>
              <a:buFont typeface="Wingdings" panose="05000000000000000000" pitchFamily="2" charset="2"/>
              <a:buAutoNum type="arabicParenR"/>
            </a:pPr>
            <a:r>
              <a:rPr lang="en-US" altLang="zh-TW" i="1" smtClean="0"/>
              <a:t>EI</a:t>
            </a:r>
            <a:r>
              <a:rPr lang="en-US" altLang="zh-TW" sz="2800" i="1" baseline="-25000" smtClean="0"/>
              <a:t>i</a:t>
            </a:r>
            <a:r>
              <a:rPr lang="en-US" altLang="zh-TW" smtClean="0"/>
              <a:t> </a:t>
            </a:r>
            <a:r>
              <a:rPr lang="en-US" altLang="zh-TW" smtClean="0">
                <a:sym typeface="Symbol" panose="05050102010706020507" pitchFamily="18" charset="2"/>
              </a:rPr>
              <a:t></a:t>
            </a:r>
            <a:r>
              <a:rPr lang="en-US" altLang="zh-TW" smtClean="0"/>
              <a:t> </a:t>
            </a:r>
            <a:r>
              <a:rPr lang="en-US" altLang="zh-TW" i="1" smtClean="0"/>
              <a:t>EI</a:t>
            </a:r>
            <a:r>
              <a:rPr lang="en-US" altLang="zh-TW" sz="2800" i="1" baseline="-25000" smtClean="0"/>
              <a:t>i</a:t>
            </a:r>
            <a:r>
              <a:rPr lang="en-US" altLang="zh-TW" smtClean="0"/>
              <a:t>+1, for </a:t>
            </a:r>
            <a:r>
              <a:rPr lang="en-US" altLang="zh-TW" i="1" smtClean="0"/>
              <a:t>i</a:t>
            </a:r>
            <a:r>
              <a:rPr lang="en-US" altLang="zh-TW" smtClean="0"/>
              <a:t> = 1 to </a:t>
            </a:r>
            <a:r>
              <a:rPr lang="en-US" altLang="zh-TW" i="1" smtClean="0"/>
              <a:t>k</a:t>
            </a:r>
            <a:r>
              <a:rPr lang="en-US" altLang="zh-TW" smtClean="0"/>
              <a:t> – 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5632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CD284C5B-2894-4C0F-A294-E1F9318F86B4}" type="slidenum">
              <a:rPr lang="zh-TW" altLang="en-US" sz="1200">
                <a:solidFill>
                  <a:srgbClr val="045C75"/>
                </a:solidFill>
                <a:latin typeface="Arial" panose="020B0604020202020204" pitchFamily="34" charset="0"/>
              </a:rPr>
              <a:pPr>
                <a:spcBef>
                  <a:spcPct val="0"/>
                </a:spcBef>
                <a:buClrTx/>
                <a:buSzTx/>
                <a:buFontTx/>
                <a:buNone/>
              </a:pPr>
              <a:t>25</a:t>
            </a:fld>
            <a:endParaRPr lang="zh-TW" altLang="en-US" sz="1200">
              <a:solidFill>
                <a:srgbClr val="045C75"/>
              </a:solidFill>
              <a:latin typeface="Arial" panose="020B0604020202020204" pitchFamily="34" charset="0"/>
            </a:endParaRPr>
          </a:p>
        </p:txBody>
      </p:sp>
      <p:sp>
        <p:nvSpPr>
          <p:cNvPr id="56324" name="Rectangle 2"/>
          <p:cNvSpPr>
            <a:spLocks noGrp="1"/>
          </p:cNvSpPr>
          <p:nvPr>
            <p:ph type="title"/>
          </p:nvPr>
        </p:nvSpPr>
        <p:spPr>
          <a:xfrm>
            <a:off x="457200" y="279400"/>
            <a:ext cx="8229600" cy="779463"/>
          </a:xfrm>
        </p:spPr>
        <p:txBody>
          <a:bodyPr/>
          <a:lstStyle/>
          <a:p>
            <a:r>
              <a:rPr lang="en-US" altLang="zh-TW" sz="4600" b="1" smtClean="0"/>
              <a:t>Elementary Intervals for Ranges</a:t>
            </a:r>
          </a:p>
        </p:txBody>
      </p:sp>
      <p:sp>
        <p:nvSpPr>
          <p:cNvPr id="56325" name="Rectangle 3"/>
          <p:cNvSpPr>
            <a:spLocks noGrp="1"/>
          </p:cNvSpPr>
          <p:nvPr>
            <p:ph type="body" idx="1"/>
          </p:nvPr>
        </p:nvSpPr>
        <p:spPr>
          <a:xfrm>
            <a:off x="457200" y="1196975"/>
            <a:ext cx="8229600" cy="552450"/>
          </a:xfrm>
        </p:spPr>
        <p:txBody>
          <a:bodyPr/>
          <a:lstStyle/>
          <a:p>
            <a:r>
              <a:rPr lang="en-US" altLang="zh-TW" smtClean="0"/>
              <a:t>Graphical view</a:t>
            </a:r>
          </a:p>
        </p:txBody>
      </p:sp>
      <p:sp>
        <p:nvSpPr>
          <p:cNvPr id="56326" name="Text Box 4"/>
          <p:cNvSpPr txBox="1">
            <a:spLocks noChangeArrowheads="1"/>
          </p:cNvSpPr>
          <p:nvPr/>
        </p:nvSpPr>
        <p:spPr bwMode="auto">
          <a:xfrm>
            <a:off x="2062163" y="3592513"/>
            <a:ext cx="9350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7</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{P4,P9}</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7</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[32, 39]</a:t>
            </a:r>
            <a:endParaRPr lang="en-US" altLang="zh-TW" sz="2000" b="1">
              <a:latin typeface="Arial" panose="020B0604020202020204" pitchFamily="34" charset="0"/>
            </a:endParaRPr>
          </a:p>
        </p:txBody>
      </p:sp>
      <p:sp>
        <p:nvSpPr>
          <p:cNvPr id="56327" name="Text Box 5"/>
          <p:cNvSpPr txBox="1">
            <a:spLocks noChangeArrowheads="1"/>
          </p:cNvSpPr>
          <p:nvPr/>
        </p:nvSpPr>
        <p:spPr bwMode="auto">
          <a:xfrm>
            <a:off x="3070225" y="3592513"/>
            <a:ext cx="9350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8</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{P4}</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8</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[40, 47]</a:t>
            </a:r>
            <a:endParaRPr lang="en-US" altLang="zh-TW" sz="2000" b="1">
              <a:latin typeface="Arial" panose="020B0604020202020204" pitchFamily="34" charset="0"/>
            </a:endParaRPr>
          </a:p>
        </p:txBody>
      </p:sp>
      <p:sp>
        <p:nvSpPr>
          <p:cNvPr id="56328" name="Text Box 6"/>
          <p:cNvSpPr txBox="1">
            <a:spLocks noChangeArrowheads="1"/>
          </p:cNvSpPr>
          <p:nvPr/>
        </p:nvSpPr>
        <p:spPr bwMode="auto">
          <a:xfrm>
            <a:off x="4078288" y="3592513"/>
            <a:ext cx="11509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9</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{P4,P6,P7}</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9</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[48, 51]</a:t>
            </a:r>
            <a:endParaRPr lang="en-US" altLang="zh-TW" sz="2000" b="1">
              <a:latin typeface="Arial" panose="020B0604020202020204" pitchFamily="34" charset="0"/>
            </a:endParaRPr>
          </a:p>
        </p:txBody>
      </p:sp>
      <p:sp>
        <p:nvSpPr>
          <p:cNvPr id="56329" name="Text Box 7"/>
          <p:cNvSpPr txBox="1">
            <a:spLocks noChangeArrowheads="1"/>
          </p:cNvSpPr>
          <p:nvPr/>
        </p:nvSpPr>
        <p:spPr bwMode="auto">
          <a:xfrm>
            <a:off x="5302250" y="3592513"/>
            <a:ext cx="9350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10</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{P4,P6}</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10</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[52, 54]</a:t>
            </a:r>
            <a:endParaRPr lang="en-US" altLang="zh-TW" sz="2000" b="1">
              <a:latin typeface="Arial" panose="020B0604020202020204" pitchFamily="34" charset="0"/>
            </a:endParaRPr>
          </a:p>
        </p:txBody>
      </p:sp>
      <p:sp>
        <p:nvSpPr>
          <p:cNvPr id="56330" name="Text Box 8"/>
          <p:cNvSpPr txBox="1">
            <a:spLocks noChangeArrowheads="1"/>
          </p:cNvSpPr>
          <p:nvPr/>
        </p:nvSpPr>
        <p:spPr bwMode="auto">
          <a:xfrm>
            <a:off x="6310313" y="3592513"/>
            <a:ext cx="10795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11</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{P4,P6,P8}</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11</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[55, 55]</a:t>
            </a:r>
            <a:endParaRPr lang="en-US" altLang="zh-TW" sz="2000" b="1">
              <a:latin typeface="Arial" panose="020B0604020202020204" pitchFamily="34" charset="0"/>
            </a:endParaRPr>
          </a:p>
        </p:txBody>
      </p:sp>
      <p:sp>
        <p:nvSpPr>
          <p:cNvPr id="56331" name="Text Box 9"/>
          <p:cNvSpPr txBox="1">
            <a:spLocks noChangeArrowheads="1"/>
          </p:cNvSpPr>
          <p:nvPr/>
        </p:nvSpPr>
        <p:spPr bwMode="auto">
          <a:xfrm>
            <a:off x="7462838" y="3592513"/>
            <a:ext cx="9350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12</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{P4,P6}</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12</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[56, 63]</a:t>
            </a:r>
            <a:endParaRPr lang="en-US" altLang="zh-TW" sz="2000" b="1">
              <a:latin typeface="Arial" panose="020B0604020202020204" pitchFamily="34" charset="0"/>
            </a:endParaRPr>
          </a:p>
        </p:txBody>
      </p:sp>
      <p:sp>
        <p:nvSpPr>
          <p:cNvPr id="56332" name="Text Box 10"/>
          <p:cNvSpPr txBox="1">
            <a:spLocks noChangeArrowheads="1"/>
          </p:cNvSpPr>
          <p:nvPr/>
        </p:nvSpPr>
        <p:spPr bwMode="auto">
          <a:xfrm>
            <a:off x="5230813" y="1854200"/>
            <a:ext cx="93503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solidFill>
                  <a:srgbClr val="0066FF"/>
                </a:solidFill>
                <a:latin typeface="Times New Roman" panose="02020603050405020304" pitchFamily="18" charset="0"/>
              </a:rPr>
              <a:t>EI</a:t>
            </a:r>
            <a:r>
              <a:rPr lang="en-US" altLang="zh-TW" sz="2000" b="1" baseline="-25000">
                <a:solidFill>
                  <a:srgbClr val="0066FF"/>
                </a:solidFill>
                <a:latin typeface="Times New Roman" panose="02020603050405020304" pitchFamily="18" charset="0"/>
              </a:rPr>
              <a:t>4</a:t>
            </a:r>
            <a:endParaRPr lang="en-US" altLang="zh-TW" sz="2000" b="1">
              <a:solidFill>
                <a:srgbClr val="0066FF"/>
              </a:solidFill>
              <a:latin typeface="Times New Roman" panose="02020603050405020304" pitchFamily="18" charset="0"/>
            </a:endParaRPr>
          </a:p>
          <a:p>
            <a:pPr algn="ctr" eaLnBrk="1" hangingPunct="1">
              <a:lnSpc>
                <a:spcPct val="88000"/>
              </a:lnSpc>
              <a:spcBef>
                <a:spcPct val="0"/>
              </a:spcBef>
              <a:buClrTx/>
              <a:buSzTx/>
              <a:buFontTx/>
              <a:buNone/>
            </a:pPr>
            <a:r>
              <a:rPr lang="en-US" altLang="zh-TW" sz="2000" b="1">
                <a:solidFill>
                  <a:srgbClr val="0066FF"/>
                </a:solidFill>
                <a:latin typeface="Times New Roman" panose="02020603050405020304" pitchFamily="18" charset="0"/>
              </a:rPr>
              <a:t>{P2}</a:t>
            </a:r>
          </a:p>
          <a:p>
            <a:pPr algn="ctr" eaLnBrk="1" hangingPunct="1">
              <a:lnSpc>
                <a:spcPct val="88000"/>
              </a:lnSpc>
              <a:spcBef>
                <a:spcPct val="0"/>
              </a:spcBef>
              <a:buClrTx/>
              <a:buSzTx/>
              <a:buFontTx/>
              <a:buNone/>
            </a:pPr>
            <a:r>
              <a:rPr lang="en-US" altLang="zh-TW" sz="2000" b="1">
                <a:solidFill>
                  <a:srgbClr val="0066FF"/>
                </a:solidFill>
                <a:latin typeface="Times New Roman" panose="02020603050405020304" pitchFamily="18" charset="0"/>
              </a:rPr>
              <a:t>X</a:t>
            </a:r>
            <a:r>
              <a:rPr lang="en-US" altLang="zh-TW" sz="2000" b="1" baseline="-25000">
                <a:solidFill>
                  <a:srgbClr val="0066FF"/>
                </a:solidFill>
                <a:latin typeface="Times New Roman" panose="02020603050405020304" pitchFamily="18" charset="0"/>
              </a:rPr>
              <a:t>4</a:t>
            </a:r>
            <a:endParaRPr lang="en-US" altLang="zh-TW" sz="2000" b="1">
              <a:solidFill>
                <a:srgbClr val="0066FF"/>
              </a:solidFill>
              <a:latin typeface="Times New Roman" panose="02020603050405020304" pitchFamily="18" charset="0"/>
            </a:endParaRPr>
          </a:p>
          <a:p>
            <a:pPr algn="ctr" eaLnBrk="1" hangingPunct="1">
              <a:lnSpc>
                <a:spcPct val="88000"/>
              </a:lnSpc>
              <a:spcBef>
                <a:spcPct val="0"/>
              </a:spcBef>
              <a:buClrTx/>
              <a:buSzTx/>
              <a:buFontTx/>
              <a:buNone/>
            </a:pPr>
            <a:r>
              <a:rPr lang="en-US" altLang="zh-TW" sz="2000" b="1">
                <a:solidFill>
                  <a:srgbClr val="0066FF"/>
                </a:solidFill>
                <a:latin typeface="Times New Roman" panose="02020603050405020304" pitchFamily="18" charset="0"/>
              </a:rPr>
              <a:t>[16, 21]</a:t>
            </a:r>
            <a:endParaRPr lang="en-US" altLang="zh-TW" sz="2000" b="1">
              <a:solidFill>
                <a:srgbClr val="0066FF"/>
              </a:solidFill>
              <a:latin typeface="Arial" panose="020B0604020202020204" pitchFamily="34" charset="0"/>
            </a:endParaRPr>
          </a:p>
        </p:txBody>
      </p:sp>
      <p:sp>
        <p:nvSpPr>
          <p:cNvPr id="56333" name="Text Box 11"/>
          <p:cNvSpPr txBox="1">
            <a:spLocks noChangeArrowheads="1"/>
          </p:cNvSpPr>
          <p:nvPr/>
        </p:nvSpPr>
        <p:spPr bwMode="auto">
          <a:xfrm>
            <a:off x="6273800" y="1854200"/>
            <a:ext cx="93503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5</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{P2,P5}</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5</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[22, 23]</a:t>
            </a:r>
            <a:endParaRPr lang="en-US" altLang="zh-TW" sz="2000" b="1">
              <a:latin typeface="Arial" panose="020B0604020202020204" pitchFamily="34" charset="0"/>
            </a:endParaRPr>
          </a:p>
        </p:txBody>
      </p:sp>
      <p:sp>
        <p:nvSpPr>
          <p:cNvPr id="56334" name="Text Box 12"/>
          <p:cNvSpPr txBox="1">
            <a:spLocks noChangeArrowheads="1"/>
          </p:cNvSpPr>
          <p:nvPr/>
        </p:nvSpPr>
        <p:spPr bwMode="auto">
          <a:xfrm>
            <a:off x="7318375" y="1854200"/>
            <a:ext cx="9350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6</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{P2}</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6</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[24, 31]</a:t>
            </a:r>
            <a:endParaRPr lang="en-US" altLang="zh-TW" sz="2000" b="1">
              <a:latin typeface="Arial" panose="020B0604020202020204" pitchFamily="34" charset="0"/>
            </a:endParaRPr>
          </a:p>
        </p:txBody>
      </p:sp>
      <p:sp>
        <p:nvSpPr>
          <p:cNvPr id="56335" name="Text Box 13"/>
          <p:cNvSpPr txBox="1">
            <a:spLocks noChangeArrowheads="1"/>
          </p:cNvSpPr>
          <p:nvPr/>
        </p:nvSpPr>
        <p:spPr bwMode="auto">
          <a:xfrm>
            <a:off x="3141663" y="1854200"/>
            <a:ext cx="93503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2</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{P1,P3}</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2</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[4, 7]</a:t>
            </a:r>
            <a:endParaRPr lang="en-US" altLang="zh-TW" sz="2000" b="1">
              <a:latin typeface="Arial" panose="020B0604020202020204" pitchFamily="34" charset="0"/>
            </a:endParaRPr>
          </a:p>
        </p:txBody>
      </p:sp>
      <p:sp>
        <p:nvSpPr>
          <p:cNvPr id="56336" name="Text Box 14"/>
          <p:cNvSpPr txBox="1">
            <a:spLocks noChangeArrowheads="1"/>
          </p:cNvSpPr>
          <p:nvPr/>
        </p:nvSpPr>
        <p:spPr bwMode="auto">
          <a:xfrm>
            <a:off x="4186238" y="1854200"/>
            <a:ext cx="93503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3</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{P1}</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3</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[8, 15]</a:t>
            </a:r>
            <a:endParaRPr lang="en-US" altLang="zh-TW" sz="2000" b="1">
              <a:latin typeface="Arial" panose="020B0604020202020204" pitchFamily="34" charset="0"/>
            </a:endParaRPr>
          </a:p>
        </p:txBody>
      </p:sp>
      <p:sp>
        <p:nvSpPr>
          <p:cNvPr id="56337" name="Text Box 15"/>
          <p:cNvSpPr txBox="1">
            <a:spLocks noChangeArrowheads="1"/>
          </p:cNvSpPr>
          <p:nvPr/>
        </p:nvSpPr>
        <p:spPr bwMode="auto">
          <a:xfrm>
            <a:off x="2098675" y="1854200"/>
            <a:ext cx="93503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ct val="0"/>
              </a:spcBef>
              <a:buClrTx/>
              <a:buSzTx/>
              <a:buFontTx/>
              <a:buNone/>
            </a:pPr>
            <a:r>
              <a:rPr lang="en-US" altLang="zh-TW" sz="2000" b="1">
                <a:latin typeface="Times New Roman" panose="02020603050405020304" pitchFamily="18" charset="0"/>
              </a:rPr>
              <a:t>EI</a:t>
            </a:r>
            <a:r>
              <a:rPr lang="en-US" altLang="zh-TW" sz="2000" b="1" baseline="-25000">
                <a:latin typeface="Times New Roman" panose="02020603050405020304" pitchFamily="18" charset="0"/>
              </a:rPr>
              <a:t>1</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{P1}</a:t>
            </a:r>
          </a:p>
          <a:p>
            <a:pPr algn="ctr" eaLnBrk="1" hangingPunct="1">
              <a:lnSpc>
                <a:spcPct val="88000"/>
              </a:lnSpc>
              <a:spcBef>
                <a:spcPct val="0"/>
              </a:spcBef>
              <a:buClrTx/>
              <a:buSzTx/>
              <a:buFontTx/>
              <a:buNone/>
            </a:pPr>
            <a:r>
              <a:rPr lang="en-US" altLang="zh-TW" sz="2000" b="1">
                <a:latin typeface="Times New Roman" panose="02020603050405020304" pitchFamily="18" charset="0"/>
              </a:rPr>
              <a:t>X</a:t>
            </a:r>
            <a:r>
              <a:rPr lang="en-US" altLang="zh-TW" sz="2000" b="1" baseline="-25000">
                <a:latin typeface="Times New Roman" panose="02020603050405020304" pitchFamily="18" charset="0"/>
              </a:rPr>
              <a:t>1</a:t>
            </a:r>
            <a:endParaRPr lang="en-US" altLang="zh-TW" sz="2000" b="1">
              <a:latin typeface="Times New Roman" panose="02020603050405020304" pitchFamily="18" charset="0"/>
            </a:endParaRPr>
          </a:p>
          <a:p>
            <a:pPr algn="ctr" eaLnBrk="1" hangingPunct="1">
              <a:lnSpc>
                <a:spcPct val="88000"/>
              </a:lnSpc>
              <a:spcBef>
                <a:spcPct val="0"/>
              </a:spcBef>
              <a:buClrTx/>
              <a:buSzTx/>
              <a:buFontTx/>
              <a:buNone/>
            </a:pPr>
            <a:r>
              <a:rPr lang="en-US" altLang="zh-TW" sz="2000" b="1">
                <a:latin typeface="Times New Roman" panose="02020603050405020304" pitchFamily="18" charset="0"/>
              </a:rPr>
              <a:t>[0, 3]</a:t>
            </a:r>
            <a:endParaRPr lang="en-US" altLang="zh-TW" sz="2000" b="1">
              <a:latin typeface="Arial" panose="020B0604020202020204" pitchFamily="34" charset="0"/>
            </a:endParaRPr>
          </a:p>
        </p:txBody>
      </p:sp>
      <p:sp>
        <p:nvSpPr>
          <p:cNvPr id="56338" name="Text Box 16"/>
          <p:cNvSpPr txBox="1">
            <a:spLocks noChangeArrowheads="1"/>
          </p:cNvSpPr>
          <p:nvPr/>
        </p:nvSpPr>
        <p:spPr bwMode="auto">
          <a:xfrm>
            <a:off x="252413" y="1763713"/>
            <a:ext cx="157480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000" rIns="0" bIns="1800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400" b="1">
                <a:latin typeface="Times New Roman" panose="02020603050405020304" pitchFamily="18" charset="0"/>
              </a:rPr>
              <a:t>P1 [0  , 15]</a:t>
            </a:r>
          </a:p>
          <a:p>
            <a:pPr eaLnBrk="1" hangingPunct="1">
              <a:spcBef>
                <a:spcPct val="0"/>
              </a:spcBef>
              <a:buClrTx/>
              <a:buSzTx/>
              <a:buFontTx/>
              <a:buNone/>
            </a:pPr>
            <a:r>
              <a:rPr lang="en-US" altLang="zh-TW" sz="2400" b="1">
                <a:latin typeface="Times New Roman" panose="02020603050405020304" pitchFamily="18" charset="0"/>
              </a:rPr>
              <a:t>P2 [16, 31]</a:t>
            </a:r>
          </a:p>
          <a:p>
            <a:pPr eaLnBrk="1" hangingPunct="1">
              <a:spcBef>
                <a:spcPct val="0"/>
              </a:spcBef>
              <a:buClrTx/>
              <a:buSzTx/>
              <a:buFontTx/>
              <a:buNone/>
            </a:pPr>
            <a:r>
              <a:rPr lang="en-US" altLang="zh-TW" sz="2400" b="1">
                <a:latin typeface="Times New Roman" panose="02020603050405020304" pitchFamily="18" charset="0"/>
              </a:rPr>
              <a:t>P3 [4  ,   7]</a:t>
            </a:r>
          </a:p>
          <a:p>
            <a:pPr eaLnBrk="1" hangingPunct="1">
              <a:spcBef>
                <a:spcPct val="0"/>
              </a:spcBef>
              <a:buClrTx/>
              <a:buSzTx/>
              <a:buFontTx/>
              <a:buNone/>
            </a:pPr>
            <a:r>
              <a:rPr lang="en-US" altLang="zh-TW" sz="2400" b="1">
                <a:latin typeface="Times New Roman" panose="02020603050405020304" pitchFamily="18" charset="0"/>
              </a:rPr>
              <a:t>P4 [32, 63]</a:t>
            </a:r>
          </a:p>
          <a:p>
            <a:pPr eaLnBrk="1" hangingPunct="1">
              <a:spcBef>
                <a:spcPct val="0"/>
              </a:spcBef>
              <a:buClrTx/>
              <a:buSzTx/>
              <a:buFontTx/>
              <a:buNone/>
            </a:pPr>
            <a:r>
              <a:rPr lang="en-US" altLang="zh-TW" sz="2400" b="1">
                <a:latin typeface="Times New Roman" panose="02020603050405020304" pitchFamily="18" charset="0"/>
              </a:rPr>
              <a:t>P5 [22, 23]</a:t>
            </a:r>
          </a:p>
          <a:p>
            <a:pPr eaLnBrk="1" hangingPunct="1">
              <a:spcBef>
                <a:spcPct val="0"/>
              </a:spcBef>
              <a:buClrTx/>
              <a:buSzTx/>
              <a:buFontTx/>
              <a:buNone/>
            </a:pPr>
            <a:r>
              <a:rPr lang="en-US" altLang="zh-TW" sz="2400" b="1">
                <a:latin typeface="Times New Roman" panose="02020603050405020304" pitchFamily="18" charset="0"/>
              </a:rPr>
              <a:t>P6 [48, 63]</a:t>
            </a:r>
          </a:p>
          <a:p>
            <a:pPr eaLnBrk="1" hangingPunct="1">
              <a:spcBef>
                <a:spcPct val="0"/>
              </a:spcBef>
              <a:buClrTx/>
              <a:buSzTx/>
              <a:buFontTx/>
              <a:buNone/>
            </a:pPr>
            <a:r>
              <a:rPr lang="en-US" altLang="zh-TW" sz="2400" b="1">
                <a:latin typeface="Times New Roman" panose="02020603050405020304" pitchFamily="18" charset="0"/>
              </a:rPr>
              <a:t>P7 [48, 51]</a:t>
            </a:r>
          </a:p>
          <a:p>
            <a:pPr eaLnBrk="1" hangingPunct="1">
              <a:spcBef>
                <a:spcPct val="0"/>
              </a:spcBef>
              <a:buClrTx/>
              <a:buSzTx/>
              <a:buFontTx/>
              <a:buNone/>
            </a:pPr>
            <a:r>
              <a:rPr lang="en-US" altLang="zh-TW" sz="2400" b="1">
                <a:latin typeface="Times New Roman" panose="02020603050405020304" pitchFamily="18" charset="0"/>
              </a:rPr>
              <a:t>P8 [55, 55]</a:t>
            </a:r>
          </a:p>
          <a:p>
            <a:pPr eaLnBrk="1" hangingPunct="1">
              <a:spcBef>
                <a:spcPct val="0"/>
              </a:spcBef>
              <a:buClrTx/>
              <a:buSzTx/>
              <a:buFontTx/>
              <a:buNone/>
            </a:pPr>
            <a:r>
              <a:rPr lang="en-US" altLang="zh-TW" sz="2400" b="1">
                <a:latin typeface="Times New Roman" panose="02020603050405020304" pitchFamily="18" charset="0"/>
              </a:rPr>
              <a:t>P9 [32, 39]</a:t>
            </a:r>
            <a:endParaRPr lang="en-US" altLang="zh-TW" sz="1800">
              <a:latin typeface="Arial" panose="020B0604020202020204" pitchFamily="34" charset="0"/>
            </a:endParaRPr>
          </a:p>
        </p:txBody>
      </p:sp>
      <p:sp>
        <p:nvSpPr>
          <p:cNvPr id="56339" name="Line 17"/>
          <p:cNvSpPr>
            <a:spLocks noChangeShapeType="1"/>
          </p:cNvSpPr>
          <p:nvPr/>
        </p:nvSpPr>
        <p:spPr bwMode="auto">
          <a:xfrm>
            <a:off x="2322513" y="3052763"/>
            <a:ext cx="2744787" cy="0"/>
          </a:xfrm>
          <a:prstGeom prst="line">
            <a:avLst/>
          </a:prstGeom>
          <a:noFill/>
          <a:ln w="19050">
            <a:solidFill>
              <a:srgbClr val="CC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340" name="Text Box 18"/>
          <p:cNvSpPr txBox="1">
            <a:spLocks noChangeArrowheads="1"/>
          </p:cNvSpPr>
          <p:nvPr/>
        </p:nvSpPr>
        <p:spPr bwMode="auto">
          <a:xfrm>
            <a:off x="1692275" y="4789488"/>
            <a:ext cx="314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8000"/>
              </a:lnSpc>
              <a:spcBef>
                <a:spcPct val="0"/>
              </a:spcBef>
              <a:buClrTx/>
              <a:buSzTx/>
              <a:buFontTx/>
              <a:buNone/>
            </a:pPr>
            <a:r>
              <a:rPr lang="en-US" altLang="zh-TW" sz="2000" b="1">
                <a:solidFill>
                  <a:srgbClr val="CC6600"/>
                </a:solidFill>
                <a:latin typeface="Times New Roman" panose="02020603050405020304" pitchFamily="18" charset="0"/>
              </a:rPr>
              <a:t>P4</a:t>
            </a:r>
            <a:endParaRPr lang="en-US" altLang="zh-TW" sz="2000" b="1">
              <a:solidFill>
                <a:srgbClr val="CC6600"/>
              </a:solidFill>
              <a:latin typeface="Arial" panose="020B0604020202020204" pitchFamily="34" charset="0"/>
            </a:endParaRPr>
          </a:p>
        </p:txBody>
      </p:sp>
      <p:sp>
        <p:nvSpPr>
          <p:cNvPr id="56341" name="Text Box 19"/>
          <p:cNvSpPr txBox="1">
            <a:spLocks noChangeArrowheads="1"/>
          </p:cNvSpPr>
          <p:nvPr/>
        </p:nvSpPr>
        <p:spPr bwMode="auto">
          <a:xfrm>
            <a:off x="1916113" y="2873375"/>
            <a:ext cx="3143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8000"/>
              </a:lnSpc>
              <a:spcBef>
                <a:spcPct val="0"/>
              </a:spcBef>
              <a:buClrTx/>
              <a:buSzTx/>
              <a:buFontTx/>
              <a:buNone/>
            </a:pPr>
            <a:r>
              <a:rPr lang="en-US" altLang="zh-TW" sz="2000" b="1">
                <a:solidFill>
                  <a:srgbClr val="CC6600"/>
                </a:solidFill>
                <a:latin typeface="Times New Roman" panose="02020603050405020304" pitchFamily="18" charset="0"/>
              </a:rPr>
              <a:t>P1</a:t>
            </a:r>
            <a:endParaRPr lang="en-US" altLang="zh-TW" sz="2000" b="1">
              <a:solidFill>
                <a:srgbClr val="CC6600"/>
              </a:solidFill>
              <a:latin typeface="Arial" panose="020B0604020202020204" pitchFamily="34" charset="0"/>
            </a:endParaRPr>
          </a:p>
        </p:txBody>
      </p:sp>
      <p:sp>
        <p:nvSpPr>
          <p:cNvPr id="56342" name="Line 20"/>
          <p:cNvSpPr>
            <a:spLocks noChangeShapeType="1"/>
          </p:cNvSpPr>
          <p:nvPr/>
        </p:nvSpPr>
        <p:spPr bwMode="auto">
          <a:xfrm>
            <a:off x="5337175" y="3052763"/>
            <a:ext cx="2744788" cy="0"/>
          </a:xfrm>
          <a:prstGeom prst="line">
            <a:avLst/>
          </a:prstGeom>
          <a:noFill/>
          <a:ln w="19050">
            <a:solidFill>
              <a:srgbClr val="CC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343" name="Text Box 21"/>
          <p:cNvSpPr txBox="1">
            <a:spLocks noChangeArrowheads="1"/>
          </p:cNvSpPr>
          <p:nvPr/>
        </p:nvSpPr>
        <p:spPr bwMode="auto">
          <a:xfrm>
            <a:off x="8262938" y="2873375"/>
            <a:ext cx="3143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8000"/>
              </a:lnSpc>
              <a:spcBef>
                <a:spcPct val="0"/>
              </a:spcBef>
              <a:buClrTx/>
              <a:buSzTx/>
              <a:buFontTx/>
              <a:buNone/>
            </a:pPr>
            <a:r>
              <a:rPr lang="en-US" altLang="zh-TW" sz="2000" b="1">
                <a:solidFill>
                  <a:srgbClr val="CC6600"/>
                </a:solidFill>
                <a:latin typeface="Times New Roman" panose="02020603050405020304" pitchFamily="18" charset="0"/>
              </a:rPr>
              <a:t>P2</a:t>
            </a:r>
            <a:endParaRPr lang="en-US" altLang="zh-TW" sz="2000" b="1">
              <a:solidFill>
                <a:srgbClr val="CC6600"/>
              </a:solidFill>
              <a:latin typeface="Arial" panose="020B0604020202020204" pitchFamily="34" charset="0"/>
            </a:endParaRPr>
          </a:p>
        </p:txBody>
      </p:sp>
      <p:sp>
        <p:nvSpPr>
          <p:cNvPr id="56344" name="Line 22"/>
          <p:cNvSpPr>
            <a:spLocks noChangeShapeType="1"/>
          </p:cNvSpPr>
          <p:nvPr/>
        </p:nvSpPr>
        <p:spPr bwMode="auto">
          <a:xfrm>
            <a:off x="3222625" y="3322638"/>
            <a:ext cx="719138" cy="0"/>
          </a:xfrm>
          <a:prstGeom prst="line">
            <a:avLst/>
          </a:prstGeom>
          <a:noFill/>
          <a:ln w="19050">
            <a:solidFill>
              <a:srgbClr val="CC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345" name="Text Box 23"/>
          <p:cNvSpPr txBox="1">
            <a:spLocks noChangeArrowheads="1"/>
          </p:cNvSpPr>
          <p:nvPr/>
        </p:nvSpPr>
        <p:spPr bwMode="auto">
          <a:xfrm>
            <a:off x="2816225" y="3097213"/>
            <a:ext cx="314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8000"/>
              </a:lnSpc>
              <a:spcBef>
                <a:spcPct val="0"/>
              </a:spcBef>
              <a:buClrTx/>
              <a:buSzTx/>
              <a:buFontTx/>
              <a:buNone/>
            </a:pPr>
            <a:r>
              <a:rPr lang="en-US" altLang="zh-TW" sz="2000" b="1">
                <a:solidFill>
                  <a:srgbClr val="CC6600"/>
                </a:solidFill>
                <a:latin typeface="Times New Roman" panose="02020603050405020304" pitchFamily="18" charset="0"/>
              </a:rPr>
              <a:t>P3</a:t>
            </a:r>
            <a:endParaRPr lang="en-US" altLang="zh-TW" sz="2000" b="1">
              <a:solidFill>
                <a:srgbClr val="CC6600"/>
              </a:solidFill>
              <a:latin typeface="Arial" panose="020B0604020202020204" pitchFamily="34" charset="0"/>
            </a:endParaRPr>
          </a:p>
        </p:txBody>
      </p:sp>
      <p:sp>
        <p:nvSpPr>
          <p:cNvPr id="56346" name="Line 26"/>
          <p:cNvSpPr>
            <a:spLocks noChangeShapeType="1"/>
          </p:cNvSpPr>
          <p:nvPr/>
        </p:nvSpPr>
        <p:spPr bwMode="auto">
          <a:xfrm>
            <a:off x="2051050" y="4924425"/>
            <a:ext cx="6256338" cy="0"/>
          </a:xfrm>
          <a:prstGeom prst="line">
            <a:avLst/>
          </a:prstGeom>
          <a:noFill/>
          <a:ln w="19050">
            <a:solidFill>
              <a:srgbClr val="CC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347" name="Line 27"/>
          <p:cNvSpPr>
            <a:spLocks noChangeShapeType="1"/>
          </p:cNvSpPr>
          <p:nvPr/>
        </p:nvSpPr>
        <p:spPr bwMode="auto">
          <a:xfrm>
            <a:off x="6416675" y="3278188"/>
            <a:ext cx="719138" cy="0"/>
          </a:xfrm>
          <a:prstGeom prst="line">
            <a:avLst/>
          </a:prstGeom>
          <a:noFill/>
          <a:ln w="19050">
            <a:solidFill>
              <a:srgbClr val="CC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348" name="Text Box 28"/>
          <p:cNvSpPr txBox="1">
            <a:spLocks noChangeArrowheads="1"/>
          </p:cNvSpPr>
          <p:nvPr/>
        </p:nvSpPr>
        <p:spPr bwMode="auto">
          <a:xfrm>
            <a:off x="6011863" y="3097213"/>
            <a:ext cx="314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8000"/>
              </a:lnSpc>
              <a:spcBef>
                <a:spcPct val="0"/>
              </a:spcBef>
              <a:buClrTx/>
              <a:buSzTx/>
              <a:buFontTx/>
              <a:buNone/>
            </a:pPr>
            <a:r>
              <a:rPr lang="en-US" altLang="zh-TW" sz="2000" b="1">
                <a:solidFill>
                  <a:srgbClr val="CC6600"/>
                </a:solidFill>
                <a:latin typeface="Times New Roman" panose="02020603050405020304" pitchFamily="18" charset="0"/>
              </a:rPr>
              <a:t>P5</a:t>
            </a:r>
            <a:endParaRPr lang="en-US" altLang="zh-TW" sz="2000" b="1">
              <a:solidFill>
                <a:srgbClr val="CC6600"/>
              </a:solidFill>
              <a:latin typeface="Arial" panose="020B0604020202020204" pitchFamily="34" charset="0"/>
            </a:endParaRPr>
          </a:p>
        </p:txBody>
      </p:sp>
      <p:sp>
        <p:nvSpPr>
          <p:cNvPr id="56349" name="Line 29"/>
          <p:cNvSpPr>
            <a:spLocks noChangeShapeType="1"/>
          </p:cNvSpPr>
          <p:nvPr/>
        </p:nvSpPr>
        <p:spPr bwMode="auto">
          <a:xfrm>
            <a:off x="4257675" y="5148263"/>
            <a:ext cx="4049713" cy="0"/>
          </a:xfrm>
          <a:prstGeom prst="line">
            <a:avLst/>
          </a:prstGeom>
          <a:noFill/>
          <a:ln w="19050">
            <a:solidFill>
              <a:srgbClr val="CC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350" name="Text Box 30"/>
          <p:cNvSpPr txBox="1">
            <a:spLocks noChangeArrowheads="1"/>
          </p:cNvSpPr>
          <p:nvPr/>
        </p:nvSpPr>
        <p:spPr bwMode="auto">
          <a:xfrm>
            <a:off x="3852863" y="4967288"/>
            <a:ext cx="314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8000"/>
              </a:lnSpc>
              <a:spcBef>
                <a:spcPct val="0"/>
              </a:spcBef>
              <a:buClrTx/>
              <a:buSzTx/>
              <a:buFontTx/>
              <a:buNone/>
            </a:pPr>
            <a:r>
              <a:rPr lang="en-US" altLang="zh-TW" sz="2000" b="1">
                <a:solidFill>
                  <a:srgbClr val="CC6600"/>
                </a:solidFill>
                <a:latin typeface="Times New Roman" panose="02020603050405020304" pitchFamily="18" charset="0"/>
              </a:rPr>
              <a:t>P6</a:t>
            </a:r>
            <a:endParaRPr lang="en-US" altLang="zh-TW" sz="2000" b="1">
              <a:solidFill>
                <a:srgbClr val="CC6600"/>
              </a:solidFill>
              <a:latin typeface="Arial" panose="020B0604020202020204" pitchFamily="34" charset="0"/>
            </a:endParaRPr>
          </a:p>
        </p:txBody>
      </p:sp>
      <p:sp>
        <p:nvSpPr>
          <p:cNvPr id="56351" name="Line 31"/>
          <p:cNvSpPr>
            <a:spLocks noChangeShapeType="1"/>
          </p:cNvSpPr>
          <p:nvPr/>
        </p:nvSpPr>
        <p:spPr bwMode="auto">
          <a:xfrm>
            <a:off x="4257675" y="5419725"/>
            <a:ext cx="900113" cy="0"/>
          </a:xfrm>
          <a:prstGeom prst="line">
            <a:avLst/>
          </a:prstGeom>
          <a:noFill/>
          <a:ln w="19050">
            <a:solidFill>
              <a:srgbClr val="CC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352" name="Text Box 32"/>
          <p:cNvSpPr txBox="1">
            <a:spLocks noChangeArrowheads="1"/>
          </p:cNvSpPr>
          <p:nvPr/>
        </p:nvSpPr>
        <p:spPr bwMode="auto">
          <a:xfrm>
            <a:off x="3852863" y="5238750"/>
            <a:ext cx="3143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8000"/>
              </a:lnSpc>
              <a:spcBef>
                <a:spcPct val="0"/>
              </a:spcBef>
              <a:buClrTx/>
              <a:buSzTx/>
              <a:buFontTx/>
              <a:buNone/>
            </a:pPr>
            <a:r>
              <a:rPr lang="en-US" altLang="zh-TW" sz="2000" b="1">
                <a:solidFill>
                  <a:srgbClr val="CC6600"/>
                </a:solidFill>
                <a:latin typeface="Times New Roman" panose="02020603050405020304" pitchFamily="18" charset="0"/>
              </a:rPr>
              <a:t>P7</a:t>
            </a:r>
            <a:endParaRPr lang="en-US" altLang="zh-TW" sz="2000" b="1">
              <a:solidFill>
                <a:srgbClr val="CC6600"/>
              </a:solidFill>
              <a:latin typeface="Arial" panose="020B0604020202020204" pitchFamily="34" charset="0"/>
            </a:endParaRPr>
          </a:p>
        </p:txBody>
      </p:sp>
      <p:sp>
        <p:nvSpPr>
          <p:cNvPr id="56353" name="Line 33"/>
          <p:cNvSpPr>
            <a:spLocks noChangeShapeType="1"/>
          </p:cNvSpPr>
          <p:nvPr/>
        </p:nvSpPr>
        <p:spPr bwMode="auto">
          <a:xfrm>
            <a:off x="6507163" y="5373688"/>
            <a:ext cx="719137" cy="0"/>
          </a:xfrm>
          <a:prstGeom prst="line">
            <a:avLst/>
          </a:prstGeom>
          <a:noFill/>
          <a:ln w="19050">
            <a:solidFill>
              <a:srgbClr val="CC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354" name="Text Box 34"/>
          <p:cNvSpPr txBox="1">
            <a:spLocks noChangeArrowheads="1"/>
          </p:cNvSpPr>
          <p:nvPr/>
        </p:nvSpPr>
        <p:spPr bwMode="auto">
          <a:xfrm>
            <a:off x="6102350" y="5192713"/>
            <a:ext cx="314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8000"/>
              </a:lnSpc>
              <a:spcBef>
                <a:spcPct val="0"/>
              </a:spcBef>
              <a:buClrTx/>
              <a:buSzTx/>
              <a:buFontTx/>
              <a:buNone/>
            </a:pPr>
            <a:r>
              <a:rPr lang="en-US" altLang="zh-TW" sz="2000" b="1">
                <a:solidFill>
                  <a:srgbClr val="CC6600"/>
                </a:solidFill>
                <a:latin typeface="Times New Roman" panose="02020603050405020304" pitchFamily="18" charset="0"/>
              </a:rPr>
              <a:t>P8</a:t>
            </a:r>
            <a:endParaRPr lang="en-US" altLang="zh-TW" sz="2000" b="1">
              <a:solidFill>
                <a:srgbClr val="CC6600"/>
              </a:solidFill>
              <a:latin typeface="Arial" panose="020B0604020202020204" pitchFamily="34" charset="0"/>
            </a:endParaRPr>
          </a:p>
        </p:txBody>
      </p:sp>
      <p:sp>
        <p:nvSpPr>
          <p:cNvPr id="56355" name="Line 35"/>
          <p:cNvSpPr>
            <a:spLocks noChangeShapeType="1"/>
          </p:cNvSpPr>
          <p:nvPr/>
        </p:nvSpPr>
        <p:spPr bwMode="auto">
          <a:xfrm>
            <a:off x="2051050" y="5194300"/>
            <a:ext cx="946150" cy="0"/>
          </a:xfrm>
          <a:prstGeom prst="line">
            <a:avLst/>
          </a:prstGeom>
          <a:noFill/>
          <a:ln w="19050">
            <a:solidFill>
              <a:srgbClr val="CC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356" name="Text Box 36"/>
          <p:cNvSpPr txBox="1">
            <a:spLocks noChangeArrowheads="1"/>
          </p:cNvSpPr>
          <p:nvPr/>
        </p:nvSpPr>
        <p:spPr bwMode="auto">
          <a:xfrm>
            <a:off x="1692275" y="5059363"/>
            <a:ext cx="314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8000"/>
              </a:lnSpc>
              <a:spcBef>
                <a:spcPct val="0"/>
              </a:spcBef>
              <a:buClrTx/>
              <a:buSzTx/>
              <a:buFontTx/>
              <a:buNone/>
            </a:pPr>
            <a:r>
              <a:rPr lang="en-US" altLang="zh-TW" sz="2000" b="1">
                <a:solidFill>
                  <a:srgbClr val="CC6600"/>
                </a:solidFill>
                <a:latin typeface="Times New Roman" panose="02020603050405020304" pitchFamily="18" charset="0"/>
              </a:rPr>
              <a:t>P9</a:t>
            </a:r>
            <a:endParaRPr lang="en-US" altLang="zh-TW" sz="2000" b="1">
              <a:solidFill>
                <a:srgbClr val="CC66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5837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6725FCE0-6785-4A5F-97DA-240F4C84ADA8}" type="slidenum">
              <a:rPr lang="zh-TW" altLang="en-US" sz="1200">
                <a:solidFill>
                  <a:srgbClr val="045C75"/>
                </a:solidFill>
                <a:latin typeface="Arial" panose="020B0604020202020204" pitchFamily="34" charset="0"/>
              </a:rPr>
              <a:pPr>
                <a:spcBef>
                  <a:spcPct val="0"/>
                </a:spcBef>
                <a:buClrTx/>
                <a:buSzTx/>
                <a:buFontTx/>
                <a:buNone/>
              </a:pPr>
              <a:t>26</a:t>
            </a:fld>
            <a:endParaRPr lang="zh-TW" altLang="en-US" sz="1200">
              <a:solidFill>
                <a:srgbClr val="045C75"/>
              </a:solidFill>
              <a:latin typeface="Arial" panose="020B0604020202020204" pitchFamily="34" charset="0"/>
            </a:endParaRPr>
          </a:p>
        </p:txBody>
      </p:sp>
      <p:sp>
        <p:nvSpPr>
          <p:cNvPr id="58372" name="Rectangle 2"/>
          <p:cNvSpPr>
            <a:spLocks noGrp="1"/>
          </p:cNvSpPr>
          <p:nvPr>
            <p:ph type="title"/>
          </p:nvPr>
        </p:nvSpPr>
        <p:spPr>
          <a:xfrm>
            <a:off x="457200" y="142875"/>
            <a:ext cx="8229600" cy="779463"/>
          </a:xfrm>
        </p:spPr>
        <p:txBody>
          <a:bodyPr/>
          <a:lstStyle/>
          <a:p>
            <a:r>
              <a:rPr lang="en-US" altLang="zh-TW" sz="4600" b="1" smtClean="0"/>
              <a:t>Elementary Intervals for Ranges</a:t>
            </a:r>
          </a:p>
        </p:txBody>
      </p:sp>
      <p:sp>
        <p:nvSpPr>
          <p:cNvPr id="58373" name="Text Box 3"/>
          <p:cNvSpPr txBox="1">
            <a:spLocks noChangeArrowheads="1"/>
          </p:cNvSpPr>
          <p:nvPr/>
        </p:nvSpPr>
        <p:spPr bwMode="auto">
          <a:xfrm>
            <a:off x="385763" y="1268413"/>
            <a:ext cx="835342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000" rIns="0" bIns="1800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400" b="1">
                <a:latin typeface="Times New Roman" panose="02020603050405020304" pitchFamily="18" charset="0"/>
              </a:rPr>
              <a:t>ID	Prefix		Range	           Minus-1	Traditional 	</a:t>
            </a:r>
          </a:p>
          <a:p>
            <a:pPr eaLnBrk="1" hangingPunct="1">
              <a:spcBef>
                <a:spcPct val="0"/>
              </a:spcBef>
              <a:buClrTx/>
              <a:buSzTx/>
              <a:buFontTx/>
              <a:buNone/>
            </a:pPr>
            <a:r>
              <a:rPr lang="en-US" altLang="zh-TW" sz="2400" b="1">
                <a:latin typeface="Times New Roman" panose="02020603050405020304" pitchFamily="18" charset="0"/>
              </a:rPr>
              <a:t>			               	start	finish	start	finish	</a:t>
            </a:r>
          </a:p>
          <a:p>
            <a:pPr eaLnBrk="1" hangingPunct="1">
              <a:spcBef>
                <a:spcPct val="0"/>
              </a:spcBef>
              <a:buClrTx/>
              <a:buSzTx/>
              <a:buFontTx/>
              <a:buNone/>
            </a:pPr>
            <a:r>
              <a:rPr lang="en-US" altLang="zh-TW" sz="2400" b="1">
                <a:latin typeface="Times New Roman" panose="02020603050405020304" pitchFamily="18" charset="0"/>
              </a:rPr>
              <a:t>P1	000000/2	[0, 15]		-	15	0	15	</a:t>
            </a:r>
          </a:p>
          <a:p>
            <a:pPr eaLnBrk="1" hangingPunct="1">
              <a:spcBef>
                <a:spcPct val="0"/>
              </a:spcBef>
              <a:buClrTx/>
              <a:buSzTx/>
              <a:buFontTx/>
              <a:buNone/>
            </a:pPr>
            <a:r>
              <a:rPr lang="en-US" altLang="zh-TW" sz="2400" b="1">
                <a:latin typeface="Times New Roman" panose="02020603050405020304" pitchFamily="18" charset="0"/>
              </a:rPr>
              <a:t>P2	010000/2	[16, 31]	15	31	16	31	</a:t>
            </a:r>
          </a:p>
          <a:p>
            <a:pPr eaLnBrk="1" hangingPunct="1">
              <a:spcBef>
                <a:spcPct val="0"/>
              </a:spcBef>
              <a:buClrTx/>
              <a:buSzTx/>
              <a:buFontTx/>
              <a:buNone/>
            </a:pPr>
            <a:r>
              <a:rPr lang="en-US" altLang="zh-TW" sz="2400" b="1">
                <a:latin typeface="Times New Roman" panose="02020603050405020304" pitchFamily="18" charset="0"/>
              </a:rPr>
              <a:t>P3	000100/4	[4, 7]		3	7	4	7	</a:t>
            </a:r>
          </a:p>
          <a:p>
            <a:pPr eaLnBrk="1" hangingPunct="1">
              <a:spcBef>
                <a:spcPct val="0"/>
              </a:spcBef>
              <a:buClrTx/>
              <a:buSzTx/>
              <a:buFontTx/>
              <a:buNone/>
            </a:pPr>
            <a:r>
              <a:rPr lang="en-US" altLang="zh-TW" sz="2400" b="1">
                <a:latin typeface="Times New Roman" panose="02020603050405020304" pitchFamily="18" charset="0"/>
              </a:rPr>
              <a:t>P4	100000/1	[32, 63]	31	-	32	63	</a:t>
            </a:r>
          </a:p>
          <a:p>
            <a:pPr eaLnBrk="1" hangingPunct="1">
              <a:spcBef>
                <a:spcPct val="0"/>
              </a:spcBef>
              <a:buClrTx/>
              <a:buSzTx/>
              <a:buFontTx/>
              <a:buNone/>
            </a:pPr>
            <a:r>
              <a:rPr lang="en-US" altLang="zh-TW" sz="2400" b="1">
                <a:latin typeface="Times New Roman" panose="02020603050405020304" pitchFamily="18" charset="0"/>
              </a:rPr>
              <a:t>P5	010110/5	[22, 23]	21	23	22	23	</a:t>
            </a:r>
          </a:p>
          <a:p>
            <a:pPr eaLnBrk="1" hangingPunct="1">
              <a:spcBef>
                <a:spcPct val="0"/>
              </a:spcBef>
              <a:buClrTx/>
              <a:buSzTx/>
              <a:buFontTx/>
              <a:buNone/>
            </a:pPr>
            <a:r>
              <a:rPr lang="en-US" altLang="zh-TW" sz="2400" b="1">
                <a:latin typeface="Times New Roman" panose="02020603050405020304" pitchFamily="18" charset="0"/>
              </a:rPr>
              <a:t>P6	110000/2	[48, 63]	47	-	48	63	</a:t>
            </a:r>
          </a:p>
          <a:p>
            <a:pPr eaLnBrk="1" hangingPunct="1">
              <a:spcBef>
                <a:spcPct val="0"/>
              </a:spcBef>
              <a:buClrTx/>
              <a:buSzTx/>
              <a:buFontTx/>
              <a:buNone/>
            </a:pPr>
            <a:r>
              <a:rPr lang="en-US" altLang="zh-TW" sz="2400" b="1">
                <a:latin typeface="Times New Roman" panose="02020603050405020304" pitchFamily="18" charset="0"/>
              </a:rPr>
              <a:t>P7	110000/4	[48, 51]	47	51	48	51	</a:t>
            </a:r>
          </a:p>
          <a:p>
            <a:pPr eaLnBrk="1" hangingPunct="1">
              <a:spcBef>
                <a:spcPct val="0"/>
              </a:spcBef>
              <a:buClrTx/>
              <a:buSzTx/>
              <a:buFontTx/>
              <a:buNone/>
            </a:pPr>
            <a:r>
              <a:rPr lang="en-US" altLang="zh-TW" sz="2400" b="1">
                <a:latin typeface="Times New Roman" panose="02020603050405020304" pitchFamily="18" charset="0"/>
              </a:rPr>
              <a:t>P8	110111/6	[55, 55]	54	55	55	55	</a:t>
            </a:r>
          </a:p>
          <a:p>
            <a:pPr eaLnBrk="1" hangingPunct="1">
              <a:spcBef>
                <a:spcPct val="0"/>
              </a:spcBef>
              <a:buClrTx/>
              <a:buSzTx/>
              <a:buFontTx/>
              <a:buNone/>
            </a:pPr>
            <a:r>
              <a:rPr lang="en-US" altLang="zh-TW" sz="2400" b="1">
                <a:latin typeface="Times New Roman" panose="02020603050405020304" pitchFamily="18" charset="0"/>
              </a:rPr>
              <a:t>P9	100000/3	[32, 39]	31	39	32	39</a:t>
            </a:r>
            <a:endParaRPr lang="en-US" altLang="zh-TW" sz="1800">
              <a:latin typeface="Arial" panose="020B0604020202020204" pitchFamily="34" charset="0"/>
            </a:endParaRPr>
          </a:p>
        </p:txBody>
      </p:sp>
      <p:sp>
        <p:nvSpPr>
          <p:cNvPr id="58374" name="Rectangle 4"/>
          <p:cNvSpPr>
            <a:spLocks noChangeArrowheads="1"/>
          </p:cNvSpPr>
          <p:nvPr/>
        </p:nvSpPr>
        <p:spPr bwMode="auto">
          <a:xfrm>
            <a:off x="4768850" y="1287463"/>
            <a:ext cx="1873250" cy="403225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6041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E3B154BC-556A-4A9B-BC71-7EB667C8B452}" type="slidenum">
              <a:rPr lang="zh-TW" altLang="en-US" sz="1200">
                <a:solidFill>
                  <a:srgbClr val="045C75"/>
                </a:solidFill>
                <a:latin typeface="Arial" panose="020B0604020202020204" pitchFamily="34" charset="0"/>
              </a:rPr>
              <a:pPr>
                <a:spcBef>
                  <a:spcPct val="0"/>
                </a:spcBef>
                <a:buClrTx/>
                <a:buSzTx/>
                <a:buFontTx/>
                <a:buNone/>
              </a:pPr>
              <a:t>27</a:t>
            </a:fld>
            <a:endParaRPr lang="zh-TW" altLang="en-US" sz="1200">
              <a:solidFill>
                <a:srgbClr val="045C75"/>
              </a:solidFill>
              <a:latin typeface="Arial" panose="020B0604020202020204" pitchFamily="34" charset="0"/>
            </a:endParaRPr>
          </a:p>
        </p:txBody>
      </p:sp>
      <p:sp>
        <p:nvSpPr>
          <p:cNvPr id="60420" name="Rectangle 2"/>
          <p:cNvSpPr>
            <a:spLocks noGrp="1"/>
          </p:cNvSpPr>
          <p:nvPr>
            <p:ph type="title"/>
          </p:nvPr>
        </p:nvSpPr>
        <p:spPr/>
        <p:txBody>
          <a:bodyPr/>
          <a:lstStyle/>
          <a:p>
            <a:r>
              <a:rPr lang="en-US" altLang="zh-TW" b="1" smtClean="0"/>
              <a:t>Segment Tree</a:t>
            </a:r>
          </a:p>
        </p:txBody>
      </p:sp>
      <p:sp>
        <p:nvSpPr>
          <p:cNvPr id="60421" name="Line 3"/>
          <p:cNvSpPr>
            <a:spLocks noChangeShapeType="1"/>
          </p:cNvSpPr>
          <p:nvPr/>
        </p:nvSpPr>
        <p:spPr bwMode="auto">
          <a:xfrm>
            <a:off x="2741613" y="2232025"/>
            <a:ext cx="630237" cy="438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22" name="Line 4"/>
          <p:cNvSpPr>
            <a:spLocks noChangeShapeType="1"/>
          </p:cNvSpPr>
          <p:nvPr/>
        </p:nvSpPr>
        <p:spPr bwMode="auto">
          <a:xfrm flipH="1">
            <a:off x="2532063" y="1670050"/>
            <a:ext cx="1452562" cy="222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23" name="Line 5"/>
          <p:cNvSpPr>
            <a:spLocks noChangeShapeType="1"/>
          </p:cNvSpPr>
          <p:nvPr/>
        </p:nvSpPr>
        <p:spPr bwMode="auto">
          <a:xfrm>
            <a:off x="3575050" y="3025775"/>
            <a:ext cx="160338" cy="6286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24" name="Text Box 6"/>
          <p:cNvSpPr txBox="1">
            <a:spLocks noChangeArrowheads="1"/>
          </p:cNvSpPr>
          <p:nvPr/>
        </p:nvSpPr>
        <p:spPr bwMode="auto">
          <a:xfrm>
            <a:off x="2786063" y="1892300"/>
            <a:ext cx="1762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y</a:t>
            </a:r>
            <a:endParaRPr lang="en-US" altLang="zh-TW" sz="1600">
              <a:latin typeface="Arial" panose="020B0604020202020204" pitchFamily="34" charset="0"/>
            </a:endParaRPr>
          </a:p>
        </p:txBody>
      </p:sp>
      <p:sp>
        <p:nvSpPr>
          <p:cNvPr id="60425" name="Text Box 7"/>
          <p:cNvSpPr txBox="1">
            <a:spLocks noChangeArrowheads="1"/>
          </p:cNvSpPr>
          <p:nvPr/>
        </p:nvSpPr>
        <p:spPr bwMode="auto">
          <a:xfrm>
            <a:off x="4414838" y="1373188"/>
            <a:ext cx="219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1600" i="1">
                <a:latin typeface="Times New Roman" panose="02020603050405020304" pitchFamily="18" charset="0"/>
              </a:rPr>
              <a:t>w</a:t>
            </a:r>
            <a:endParaRPr lang="en-US" altLang="zh-TW" sz="1600">
              <a:latin typeface="Arial" panose="020B0604020202020204" pitchFamily="34" charset="0"/>
            </a:endParaRPr>
          </a:p>
        </p:txBody>
      </p:sp>
      <p:sp>
        <p:nvSpPr>
          <p:cNvPr id="60426" name="Text Box 8"/>
          <p:cNvSpPr txBox="1">
            <a:spLocks noChangeArrowheads="1"/>
          </p:cNvSpPr>
          <p:nvPr/>
        </p:nvSpPr>
        <p:spPr bwMode="auto">
          <a:xfrm>
            <a:off x="6118225" y="1911350"/>
            <a:ext cx="1762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z</a:t>
            </a:r>
            <a:endParaRPr lang="en-US" altLang="zh-TW" sz="1600">
              <a:latin typeface="Arial" panose="020B0604020202020204" pitchFamily="34" charset="0"/>
            </a:endParaRPr>
          </a:p>
        </p:txBody>
      </p:sp>
      <p:sp>
        <p:nvSpPr>
          <p:cNvPr id="60427" name="Text Box 9"/>
          <p:cNvSpPr txBox="1">
            <a:spLocks noChangeArrowheads="1"/>
          </p:cNvSpPr>
          <p:nvPr/>
        </p:nvSpPr>
        <p:spPr bwMode="auto">
          <a:xfrm>
            <a:off x="1927225" y="2697163"/>
            <a:ext cx="1762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u</a:t>
            </a:r>
            <a:endParaRPr lang="en-US" altLang="zh-TW" sz="1600">
              <a:latin typeface="Arial" panose="020B0604020202020204" pitchFamily="34" charset="0"/>
            </a:endParaRPr>
          </a:p>
        </p:txBody>
      </p:sp>
      <p:sp>
        <p:nvSpPr>
          <p:cNvPr id="60428" name="Text Box 10"/>
          <p:cNvSpPr txBox="1">
            <a:spLocks noChangeArrowheads="1"/>
          </p:cNvSpPr>
          <p:nvPr/>
        </p:nvSpPr>
        <p:spPr bwMode="auto">
          <a:xfrm>
            <a:off x="3595688" y="2697163"/>
            <a:ext cx="1317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v</a:t>
            </a:r>
            <a:endParaRPr lang="en-US" altLang="zh-TW" sz="1600">
              <a:latin typeface="Arial" panose="020B0604020202020204" pitchFamily="34" charset="0"/>
            </a:endParaRPr>
          </a:p>
        </p:txBody>
      </p:sp>
      <p:sp>
        <p:nvSpPr>
          <p:cNvPr id="60429" name="Text Box 11"/>
          <p:cNvSpPr txBox="1">
            <a:spLocks noChangeArrowheads="1"/>
          </p:cNvSpPr>
          <p:nvPr/>
        </p:nvSpPr>
        <p:spPr bwMode="auto">
          <a:xfrm>
            <a:off x="3976688" y="3646488"/>
            <a:ext cx="1762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h</a:t>
            </a:r>
            <a:endParaRPr lang="en-US" altLang="zh-TW" sz="1600">
              <a:latin typeface="Arial" panose="020B0604020202020204" pitchFamily="34" charset="0"/>
            </a:endParaRPr>
          </a:p>
        </p:txBody>
      </p:sp>
      <p:sp>
        <p:nvSpPr>
          <p:cNvPr id="60430" name="Text Box 12"/>
          <p:cNvSpPr txBox="1">
            <a:spLocks noChangeArrowheads="1"/>
          </p:cNvSpPr>
          <p:nvPr/>
        </p:nvSpPr>
        <p:spPr bwMode="auto">
          <a:xfrm>
            <a:off x="5226050" y="2736850"/>
            <a:ext cx="17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q</a:t>
            </a:r>
            <a:endParaRPr lang="en-US" altLang="zh-TW" sz="1600">
              <a:latin typeface="Arial" panose="020B0604020202020204" pitchFamily="34" charset="0"/>
            </a:endParaRPr>
          </a:p>
        </p:txBody>
      </p:sp>
      <p:sp>
        <p:nvSpPr>
          <p:cNvPr id="60431" name="Text Box 13"/>
          <p:cNvSpPr txBox="1">
            <a:spLocks noChangeArrowheads="1"/>
          </p:cNvSpPr>
          <p:nvPr/>
        </p:nvSpPr>
        <p:spPr bwMode="auto">
          <a:xfrm>
            <a:off x="6992938" y="2717800"/>
            <a:ext cx="176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g</a:t>
            </a:r>
            <a:endParaRPr lang="en-US" altLang="zh-TW" sz="1600">
              <a:latin typeface="Arial" panose="020B0604020202020204" pitchFamily="34" charset="0"/>
            </a:endParaRPr>
          </a:p>
        </p:txBody>
      </p:sp>
      <p:sp>
        <p:nvSpPr>
          <p:cNvPr id="60432" name="Text Box 14"/>
          <p:cNvSpPr txBox="1">
            <a:spLocks noChangeArrowheads="1"/>
          </p:cNvSpPr>
          <p:nvPr/>
        </p:nvSpPr>
        <p:spPr bwMode="auto">
          <a:xfrm>
            <a:off x="5630863" y="3654425"/>
            <a:ext cx="17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r</a:t>
            </a:r>
            <a:endParaRPr lang="en-US" altLang="zh-TW" sz="1600">
              <a:latin typeface="Arial" panose="020B0604020202020204" pitchFamily="34" charset="0"/>
            </a:endParaRPr>
          </a:p>
        </p:txBody>
      </p:sp>
      <p:sp>
        <p:nvSpPr>
          <p:cNvPr id="60433" name="Text Box 15"/>
          <p:cNvSpPr txBox="1">
            <a:spLocks noChangeArrowheads="1"/>
          </p:cNvSpPr>
          <p:nvPr/>
        </p:nvSpPr>
        <p:spPr bwMode="auto">
          <a:xfrm>
            <a:off x="6553200" y="3646488"/>
            <a:ext cx="1762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s</a:t>
            </a:r>
            <a:endParaRPr lang="en-US" altLang="zh-TW" sz="1600">
              <a:latin typeface="Arial" panose="020B0604020202020204" pitchFamily="34" charset="0"/>
            </a:endParaRPr>
          </a:p>
        </p:txBody>
      </p:sp>
      <p:sp>
        <p:nvSpPr>
          <p:cNvPr id="60434" name="Text Box 16"/>
          <p:cNvSpPr txBox="1">
            <a:spLocks noChangeArrowheads="1"/>
          </p:cNvSpPr>
          <p:nvPr/>
        </p:nvSpPr>
        <p:spPr bwMode="auto">
          <a:xfrm>
            <a:off x="7481888" y="3662363"/>
            <a:ext cx="174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i="1">
                <a:latin typeface="Times New Roman" panose="02020603050405020304" pitchFamily="18" charset="0"/>
              </a:rPr>
              <a:t>t</a:t>
            </a:r>
            <a:endParaRPr lang="en-US" altLang="zh-TW" sz="1600">
              <a:latin typeface="Arial" panose="020B0604020202020204" pitchFamily="34" charset="0"/>
            </a:endParaRPr>
          </a:p>
        </p:txBody>
      </p:sp>
      <p:sp>
        <p:nvSpPr>
          <p:cNvPr id="60435" name="Text Box 17"/>
          <p:cNvSpPr txBox="1">
            <a:spLocks noChangeArrowheads="1"/>
          </p:cNvSpPr>
          <p:nvPr/>
        </p:nvSpPr>
        <p:spPr bwMode="auto">
          <a:xfrm>
            <a:off x="1852613" y="3179763"/>
            <a:ext cx="1762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600">
                <a:solidFill>
                  <a:srgbClr val="FFFFFF"/>
                </a:solidFill>
                <a:latin typeface="Times New Roman" panose="02020603050405020304" pitchFamily="18" charset="0"/>
              </a:rPr>
              <a:t>15</a:t>
            </a:r>
            <a:endParaRPr lang="en-US" altLang="zh-TW" sz="1800">
              <a:latin typeface="Arial" panose="020B0604020202020204" pitchFamily="34" charset="0"/>
            </a:endParaRPr>
          </a:p>
        </p:txBody>
      </p:sp>
      <p:sp>
        <p:nvSpPr>
          <p:cNvPr id="60436" name="Rectangle 18"/>
          <p:cNvSpPr>
            <a:spLocks noChangeArrowheads="1"/>
          </p:cNvSpPr>
          <p:nvPr/>
        </p:nvSpPr>
        <p:spPr bwMode="auto">
          <a:xfrm>
            <a:off x="3941763" y="1347788"/>
            <a:ext cx="442912" cy="165100"/>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37" name="Rectangle 19"/>
          <p:cNvSpPr>
            <a:spLocks noChangeArrowheads="1"/>
          </p:cNvSpPr>
          <p:nvPr/>
        </p:nvSpPr>
        <p:spPr bwMode="auto">
          <a:xfrm>
            <a:off x="3941763" y="1512888"/>
            <a:ext cx="442912" cy="166687"/>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38" name="Text Box 20"/>
          <p:cNvSpPr txBox="1">
            <a:spLocks noChangeArrowheads="1"/>
          </p:cNvSpPr>
          <p:nvPr/>
        </p:nvSpPr>
        <p:spPr bwMode="auto">
          <a:xfrm>
            <a:off x="4052888" y="1341438"/>
            <a:ext cx="22066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39" name="Text Box 21"/>
          <p:cNvSpPr txBox="1">
            <a:spLocks noChangeArrowheads="1"/>
          </p:cNvSpPr>
          <p:nvPr/>
        </p:nvSpPr>
        <p:spPr bwMode="auto">
          <a:xfrm>
            <a:off x="3995738" y="1504950"/>
            <a:ext cx="293687" cy="195263"/>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23</a:t>
            </a:r>
            <a:endParaRPr lang="en-US" altLang="zh-TW" sz="1600">
              <a:latin typeface="Arial" panose="020B0604020202020204" pitchFamily="34" charset="0"/>
            </a:endParaRPr>
          </a:p>
        </p:txBody>
      </p:sp>
      <p:sp>
        <p:nvSpPr>
          <p:cNvPr id="60440" name="Rectangle 22"/>
          <p:cNvSpPr>
            <a:spLocks noChangeArrowheads="1"/>
          </p:cNvSpPr>
          <p:nvPr/>
        </p:nvSpPr>
        <p:spPr bwMode="auto">
          <a:xfrm>
            <a:off x="3133725" y="2679700"/>
            <a:ext cx="444500" cy="166688"/>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41" name="Rectangle 23"/>
          <p:cNvSpPr>
            <a:spLocks noChangeArrowheads="1"/>
          </p:cNvSpPr>
          <p:nvPr/>
        </p:nvSpPr>
        <p:spPr bwMode="auto">
          <a:xfrm>
            <a:off x="3133725" y="2846388"/>
            <a:ext cx="444500" cy="166687"/>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42" name="Text Box 24"/>
          <p:cNvSpPr txBox="1">
            <a:spLocks noChangeArrowheads="1"/>
          </p:cNvSpPr>
          <p:nvPr/>
        </p:nvSpPr>
        <p:spPr bwMode="auto">
          <a:xfrm>
            <a:off x="3244850" y="2673350"/>
            <a:ext cx="2222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43" name="Text Box 25"/>
          <p:cNvSpPr txBox="1">
            <a:spLocks noChangeArrowheads="1"/>
          </p:cNvSpPr>
          <p:nvPr/>
        </p:nvSpPr>
        <p:spPr bwMode="auto">
          <a:xfrm>
            <a:off x="3254375" y="2838450"/>
            <a:ext cx="203200" cy="176213"/>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15</a:t>
            </a:r>
            <a:endParaRPr lang="en-US" altLang="zh-TW" sz="1600">
              <a:latin typeface="Arial" panose="020B0604020202020204" pitchFamily="34" charset="0"/>
            </a:endParaRPr>
          </a:p>
        </p:txBody>
      </p:sp>
      <p:sp>
        <p:nvSpPr>
          <p:cNvPr id="60444" name="Rectangle 26"/>
          <p:cNvSpPr>
            <a:spLocks noChangeArrowheads="1"/>
          </p:cNvSpPr>
          <p:nvPr/>
        </p:nvSpPr>
        <p:spPr bwMode="auto">
          <a:xfrm>
            <a:off x="1449388" y="2695575"/>
            <a:ext cx="442912" cy="165100"/>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45" name="Rectangle 27"/>
          <p:cNvSpPr>
            <a:spLocks noChangeArrowheads="1"/>
          </p:cNvSpPr>
          <p:nvPr/>
        </p:nvSpPr>
        <p:spPr bwMode="auto">
          <a:xfrm>
            <a:off x="1449388" y="2860675"/>
            <a:ext cx="442912" cy="166688"/>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46" name="Text Box 28"/>
          <p:cNvSpPr txBox="1">
            <a:spLocks noChangeArrowheads="1"/>
          </p:cNvSpPr>
          <p:nvPr/>
        </p:nvSpPr>
        <p:spPr bwMode="auto">
          <a:xfrm>
            <a:off x="1560513" y="2689225"/>
            <a:ext cx="22066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P1</a:t>
            </a:r>
            <a:endParaRPr lang="en-US" altLang="zh-TW" sz="1600">
              <a:latin typeface="Arial" panose="020B0604020202020204" pitchFamily="34" charset="0"/>
            </a:endParaRPr>
          </a:p>
        </p:txBody>
      </p:sp>
      <p:sp>
        <p:nvSpPr>
          <p:cNvPr id="60447" name="Text Box 29"/>
          <p:cNvSpPr txBox="1">
            <a:spLocks noChangeArrowheads="1"/>
          </p:cNvSpPr>
          <p:nvPr/>
        </p:nvSpPr>
        <p:spPr bwMode="auto">
          <a:xfrm>
            <a:off x="1570038" y="2852738"/>
            <a:ext cx="201612" cy="176212"/>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3</a:t>
            </a:r>
            <a:endParaRPr lang="en-US" altLang="zh-TW" sz="1600">
              <a:latin typeface="Arial" panose="020B0604020202020204" pitchFamily="34" charset="0"/>
            </a:endParaRPr>
          </a:p>
        </p:txBody>
      </p:sp>
      <p:sp>
        <p:nvSpPr>
          <p:cNvPr id="60448" name="Rectangle 30"/>
          <p:cNvSpPr>
            <a:spLocks noChangeArrowheads="1"/>
          </p:cNvSpPr>
          <p:nvPr/>
        </p:nvSpPr>
        <p:spPr bwMode="auto">
          <a:xfrm>
            <a:off x="4775200" y="2722563"/>
            <a:ext cx="442913" cy="165100"/>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49" name="Rectangle 31"/>
          <p:cNvSpPr>
            <a:spLocks noChangeArrowheads="1"/>
          </p:cNvSpPr>
          <p:nvPr/>
        </p:nvSpPr>
        <p:spPr bwMode="auto">
          <a:xfrm>
            <a:off x="4775200" y="2887663"/>
            <a:ext cx="442913" cy="166687"/>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50" name="Text Box 32"/>
          <p:cNvSpPr txBox="1">
            <a:spLocks noChangeArrowheads="1"/>
          </p:cNvSpPr>
          <p:nvPr/>
        </p:nvSpPr>
        <p:spPr bwMode="auto">
          <a:xfrm>
            <a:off x="4886325" y="2716213"/>
            <a:ext cx="22066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51" name="Text Box 33"/>
          <p:cNvSpPr txBox="1">
            <a:spLocks noChangeArrowheads="1"/>
          </p:cNvSpPr>
          <p:nvPr/>
        </p:nvSpPr>
        <p:spPr bwMode="auto">
          <a:xfrm>
            <a:off x="4895850" y="2879725"/>
            <a:ext cx="201613" cy="176213"/>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31</a:t>
            </a:r>
            <a:endParaRPr lang="en-US" altLang="zh-TW" sz="1600">
              <a:latin typeface="Arial" panose="020B0604020202020204" pitchFamily="34" charset="0"/>
            </a:endParaRPr>
          </a:p>
        </p:txBody>
      </p:sp>
      <p:sp>
        <p:nvSpPr>
          <p:cNvPr id="60452" name="Rectangle 34"/>
          <p:cNvSpPr>
            <a:spLocks noChangeArrowheads="1"/>
          </p:cNvSpPr>
          <p:nvPr/>
        </p:nvSpPr>
        <p:spPr bwMode="auto">
          <a:xfrm>
            <a:off x="6537325" y="2698750"/>
            <a:ext cx="442913" cy="165100"/>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53" name="Rectangle 35"/>
          <p:cNvSpPr>
            <a:spLocks noChangeArrowheads="1"/>
          </p:cNvSpPr>
          <p:nvPr/>
        </p:nvSpPr>
        <p:spPr bwMode="auto">
          <a:xfrm>
            <a:off x="6537325" y="2863850"/>
            <a:ext cx="442913" cy="166688"/>
          </a:xfrm>
          <a:prstGeom prst="rect">
            <a:avLst/>
          </a:prstGeom>
          <a:solidFill>
            <a:srgbClr val="C0C0C0"/>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54" name="Text Box 36"/>
          <p:cNvSpPr txBox="1">
            <a:spLocks noChangeArrowheads="1"/>
          </p:cNvSpPr>
          <p:nvPr/>
        </p:nvSpPr>
        <p:spPr bwMode="auto">
          <a:xfrm>
            <a:off x="6657975" y="2855913"/>
            <a:ext cx="201613" cy="176212"/>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54</a:t>
            </a:r>
            <a:endParaRPr lang="en-US" altLang="zh-TW" sz="1600">
              <a:latin typeface="Arial" panose="020B0604020202020204" pitchFamily="34" charset="0"/>
            </a:endParaRPr>
          </a:p>
        </p:txBody>
      </p:sp>
      <p:sp>
        <p:nvSpPr>
          <p:cNvPr id="60455" name="Text Box 37"/>
          <p:cNvSpPr txBox="1">
            <a:spLocks noChangeArrowheads="1"/>
          </p:cNvSpPr>
          <p:nvPr/>
        </p:nvSpPr>
        <p:spPr bwMode="auto">
          <a:xfrm>
            <a:off x="6559550" y="2692400"/>
            <a:ext cx="4381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400">
                <a:latin typeface="Times New Roman" panose="02020603050405020304" pitchFamily="18" charset="0"/>
              </a:rPr>
              <a:t>P4P6</a:t>
            </a:r>
            <a:endParaRPr lang="en-US" altLang="zh-TW" sz="1400">
              <a:latin typeface="Arial" panose="020B0604020202020204" pitchFamily="34" charset="0"/>
            </a:endParaRPr>
          </a:p>
        </p:txBody>
      </p:sp>
      <p:sp>
        <p:nvSpPr>
          <p:cNvPr id="60456" name="Rectangle 38"/>
          <p:cNvSpPr>
            <a:spLocks noChangeArrowheads="1"/>
          </p:cNvSpPr>
          <p:nvPr/>
        </p:nvSpPr>
        <p:spPr bwMode="auto">
          <a:xfrm>
            <a:off x="3516313" y="3665538"/>
            <a:ext cx="444500" cy="16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57" name="Rectangle 39"/>
          <p:cNvSpPr>
            <a:spLocks noChangeArrowheads="1"/>
          </p:cNvSpPr>
          <p:nvPr/>
        </p:nvSpPr>
        <p:spPr bwMode="auto">
          <a:xfrm>
            <a:off x="3516313" y="3830638"/>
            <a:ext cx="444500" cy="166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58" name="Text Box 40"/>
          <p:cNvSpPr txBox="1">
            <a:spLocks noChangeArrowheads="1"/>
          </p:cNvSpPr>
          <p:nvPr/>
        </p:nvSpPr>
        <p:spPr bwMode="auto">
          <a:xfrm>
            <a:off x="3627438" y="3659188"/>
            <a:ext cx="2222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P2</a:t>
            </a:r>
            <a:endParaRPr lang="en-US" altLang="zh-TW" sz="1600">
              <a:latin typeface="Arial" panose="020B0604020202020204" pitchFamily="34" charset="0"/>
            </a:endParaRPr>
          </a:p>
        </p:txBody>
      </p:sp>
      <p:sp>
        <p:nvSpPr>
          <p:cNvPr id="60459" name="Text Box 41"/>
          <p:cNvSpPr txBox="1">
            <a:spLocks noChangeArrowheads="1"/>
          </p:cNvSpPr>
          <p:nvPr/>
        </p:nvSpPr>
        <p:spPr bwMode="auto">
          <a:xfrm>
            <a:off x="3636963" y="3822700"/>
            <a:ext cx="203200" cy="176213"/>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21</a:t>
            </a:r>
            <a:endParaRPr lang="en-US" altLang="zh-TW" sz="1600">
              <a:latin typeface="Arial" panose="020B0604020202020204" pitchFamily="34" charset="0"/>
            </a:endParaRPr>
          </a:p>
        </p:txBody>
      </p:sp>
      <p:sp>
        <p:nvSpPr>
          <p:cNvPr id="60460" name="Rectangle 42"/>
          <p:cNvSpPr>
            <a:spLocks noChangeArrowheads="1"/>
          </p:cNvSpPr>
          <p:nvPr/>
        </p:nvSpPr>
        <p:spPr bwMode="auto">
          <a:xfrm>
            <a:off x="5640388" y="1930400"/>
            <a:ext cx="442912" cy="16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61" name="Rectangle 43"/>
          <p:cNvSpPr>
            <a:spLocks noChangeArrowheads="1"/>
          </p:cNvSpPr>
          <p:nvPr/>
        </p:nvSpPr>
        <p:spPr bwMode="auto">
          <a:xfrm>
            <a:off x="5640388" y="2095500"/>
            <a:ext cx="442912" cy="166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62" name="Text Box 44"/>
          <p:cNvSpPr txBox="1">
            <a:spLocks noChangeArrowheads="1"/>
          </p:cNvSpPr>
          <p:nvPr/>
        </p:nvSpPr>
        <p:spPr bwMode="auto">
          <a:xfrm>
            <a:off x="5751513" y="1924050"/>
            <a:ext cx="22066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63" name="Text Box 45"/>
          <p:cNvSpPr txBox="1">
            <a:spLocks noChangeArrowheads="1"/>
          </p:cNvSpPr>
          <p:nvPr/>
        </p:nvSpPr>
        <p:spPr bwMode="auto">
          <a:xfrm>
            <a:off x="5651500" y="2087563"/>
            <a:ext cx="323850" cy="188912"/>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47</a:t>
            </a:r>
            <a:endParaRPr lang="en-US" altLang="zh-TW" sz="1600">
              <a:latin typeface="Arial" panose="020B0604020202020204" pitchFamily="34" charset="0"/>
            </a:endParaRPr>
          </a:p>
        </p:txBody>
      </p:sp>
      <p:sp>
        <p:nvSpPr>
          <p:cNvPr id="60464" name="Rectangle 46"/>
          <p:cNvSpPr>
            <a:spLocks noChangeArrowheads="1"/>
          </p:cNvSpPr>
          <p:nvPr/>
        </p:nvSpPr>
        <p:spPr bwMode="auto">
          <a:xfrm>
            <a:off x="5153025" y="3665538"/>
            <a:ext cx="444500" cy="16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65" name="Rectangle 47"/>
          <p:cNvSpPr>
            <a:spLocks noChangeArrowheads="1"/>
          </p:cNvSpPr>
          <p:nvPr/>
        </p:nvSpPr>
        <p:spPr bwMode="auto">
          <a:xfrm>
            <a:off x="5153025" y="3830638"/>
            <a:ext cx="444500" cy="166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66" name="Text Box 48"/>
          <p:cNvSpPr txBox="1">
            <a:spLocks noChangeArrowheads="1"/>
          </p:cNvSpPr>
          <p:nvPr/>
        </p:nvSpPr>
        <p:spPr bwMode="auto">
          <a:xfrm>
            <a:off x="5264150" y="3659188"/>
            <a:ext cx="2222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P4</a:t>
            </a:r>
            <a:endParaRPr lang="en-US" altLang="zh-TW" sz="1600">
              <a:latin typeface="Arial" panose="020B0604020202020204" pitchFamily="34" charset="0"/>
            </a:endParaRPr>
          </a:p>
        </p:txBody>
      </p:sp>
      <p:sp>
        <p:nvSpPr>
          <p:cNvPr id="60467" name="Text Box 49"/>
          <p:cNvSpPr txBox="1">
            <a:spLocks noChangeArrowheads="1"/>
          </p:cNvSpPr>
          <p:nvPr/>
        </p:nvSpPr>
        <p:spPr bwMode="auto">
          <a:xfrm>
            <a:off x="5273675" y="3822700"/>
            <a:ext cx="203200" cy="176213"/>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39</a:t>
            </a:r>
            <a:endParaRPr lang="en-US" altLang="zh-TW" sz="1600">
              <a:latin typeface="Arial" panose="020B0604020202020204" pitchFamily="34" charset="0"/>
            </a:endParaRPr>
          </a:p>
        </p:txBody>
      </p:sp>
      <p:sp>
        <p:nvSpPr>
          <p:cNvPr id="60468" name="Rectangle 50"/>
          <p:cNvSpPr>
            <a:spLocks noChangeArrowheads="1"/>
          </p:cNvSpPr>
          <p:nvPr/>
        </p:nvSpPr>
        <p:spPr bwMode="auto">
          <a:xfrm>
            <a:off x="2311400" y="1906588"/>
            <a:ext cx="442913" cy="16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69" name="Rectangle 51"/>
          <p:cNvSpPr>
            <a:spLocks noChangeArrowheads="1"/>
          </p:cNvSpPr>
          <p:nvPr/>
        </p:nvSpPr>
        <p:spPr bwMode="auto">
          <a:xfrm>
            <a:off x="2311400" y="2071688"/>
            <a:ext cx="442913" cy="166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70" name="Text Box 52"/>
          <p:cNvSpPr txBox="1">
            <a:spLocks noChangeArrowheads="1"/>
          </p:cNvSpPr>
          <p:nvPr/>
        </p:nvSpPr>
        <p:spPr bwMode="auto">
          <a:xfrm>
            <a:off x="2422525" y="1900238"/>
            <a:ext cx="22066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71" name="Text Box 53"/>
          <p:cNvSpPr txBox="1">
            <a:spLocks noChangeArrowheads="1"/>
          </p:cNvSpPr>
          <p:nvPr/>
        </p:nvSpPr>
        <p:spPr bwMode="auto">
          <a:xfrm>
            <a:off x="2432050" y="2063750"/>
            <a:ext cx="201613" cy="176213"/>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7</a:t>
            </a:r>
            <a:endParaRPr lang="en-US" altLang="zh-TW" sz="1600">
              <a:latin typeface="Arial" panose="020B0604020202020204" pitchFamily="34" charset="0"/>
            </a:endParaRPr>
          </a:p>
        </p:txBody>
      </p:sp>
      <p:sp>
        <p:nvSpPr>
          <p:cNvPr id="60472" name="Line 54"/>
          <p:cNvSpPr>
            <a:spLocks noChangeShapeType="1"/>
          </p:cNvSpPr>
          <p:nvPr/>
        </p:nvSpPr>
        <p:spPr bwMode="auto">
          <a:xfrm>
            <a:off x="4381500" y="1685925"/>
            <a:ext cx="1511300" cy="222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73" name="Line 55"/>
          <p:cNvSpPr>
            <a:spLocks noChangeShapeType="1"/>
          </p:cNvSpPr>
          <p:nvPr/>
        </p:nvSpPr>
        <p:spPr bwMode="auto">
          <a:xfrm flipH="1">
            <a:off x="1685925" y="2247900"/>
            <a:ext cx="630238" cy="438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74" name="Line 56"/>
          <p:cNvSpPr>
            <a:spLocks noChangeShapeType="1"/>
          </p:cNvSpPr>
          <p:nvPr/>
        </p:nvSpPr>
        <p:spPr bwMode="auto">
          <a:xfrm>
            <a:off x="6070600" y="2260600"/>
            <a:ext cx="630238" cy="436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75" name="Line 57"/>
          <p:cNvSpPr>
            <a:spLocks noChangeShapeType="1"/>
          </p:cNvSpPr>
          <p:nvPr/>
        </p:nvSpPr>
        <p:spPr bwMode="auto">
          <a:xfrm flipH="1">
            <a:off x="5014913" y="2274888"/>
            <a:ext cx="630237" cy="438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76" name="Line 58"/>
          <p:cNvSpPr>
            <a:spLocks noChangeShapeType="1"/>
          </p:cNvSpPr>
          <p:nvPr/>
        </p:nvSpPr>
        <p:spPr bwMode="auto">
          <a:xfrm>
            <a:off x="5218113" y="3036888"/>
            <a:ext cx="160337" cy="6302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77" name="Line 59"/>
          <p:cNvSpPr>
            <a:spLocks noChangeShapeType="1"/>
          </p:cNvSpPr>
          <p:nvPr/>
        </p:nvSpPr>
        <p:spPr bwMode="auto">
          <a:xfrm>
            <a:off x="6969125" y="3017838"/>
            <a:ext cx="296863" cy="6175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78" name="Rectangle 60"/>
          <p:cNvSpPr>
            <a:spLocks noChangeArrowheads="1"/>
          </p:cNvSpPr>
          <p:nvPr/>
        </p:nvSpPr>
        <p:spPr bwMode="auto">
          <a:xfrm>
            <a:off x="7010400" y="3665538"/>
            <a:ext cx="442913" cy="16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79" name="Rectangle 61"/>
          <p:cNvSpPr>
            <a:spLocks noChangeArrowheads="1"/>
          </p:cNvSpPr>
          <p:nvPr/>
        </p:nvSpPr>
        <p:spPr bwMode="auto">
          <a:xfrm>
            <a:off x="7010400" y="3830638"/>
            <a:ext cx="442913" cy="166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80" name="Text Box 62"/>
          <p:cNvSpPr txBox="1">
            <a:spLocks noChangeArrowheads="1"/>
          </p:cNvSpPr>
          <p:nvPr/>
        </p:nvSpPr>
        <p:spPr bwMode="auto">
          <a:xfrm>
            <a:off x="7121525" y="3659188"/>
            <a:ext cx="22066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81" name="Text Box 63"/>
          <p:cNvSpPr txBox="1">
            <a:spLocks noChangeArrowheads="1"/>
          </p:cNvSpPr>
          <p:nvPr/>
        </p:nvSpPr>
        <p:spPr bwMode="auto">
          <a:xfrm>
            <a:off x="7092950" y="3822700"/>
            <a:ext cx="320675" cy="182563"/>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55</a:t>
            </a:r>
            <a:endParaRPr lang="en-US" altLang="zh-TW" sz="1600">
              <a:latin typeface="Arial" panose="020B0604020202020204" pitchFamily="34" charset="0"/>
            </a:endParaRPr>
          </a:p>
        </p:txBody>
      </p:sp>
      <p:sp>
        <p:nvSpPr>
          <p:cNvPr id="60482" name="Line 64"/>
          <p:cNvSpPr>
            <a:spLocks noChangeShapeType="1"/>
          </p:cNvSpPr>
          <p:nvPr/>
        </p:nvSpPr>
        <p:spPr bwMode="auto">
          <a:xfrm>
            <a:off x="7316788" y="3990975"/>
            <a:ext cx="133350" cy="3794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83" name="Line 65"/>
          <p:cNvSpPr>
            <a:spLocks noChangeShapeType="1"/>
          </p:cNvSpPr>
          <p:nvPr/>
        </p:nvSpPr>
        <p:spPr bwMode="auto">
          <a:xfrm flipH="1">
            <a:off x="6994525" y="4002088"/>
            <a:ext cx="133350" cy="3794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84" name="Rectangle 66"/>
          <p:cNvSpPr>
            <a:spLocks noChangeArrowheads="1"/>
          </p:cNvSpPr>
          <p:nvPr/>
        </p:nvSpPr>
        <p:spPr bwMode="auto">
          <a:xfrm>
            <a:off x="7270750" y="4370388"/>
            <a:ext cx="331788"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85" name="Text Box 67"/>
          <p:cNvSpPr txBox="1">
            <a:spLocks noChangeArrowheads="1"/>
          </p:cNvSpPr>
          <p:nvPr/>
        </p:nvSpPr>
        <p:spPr bwMode="auto">
          <a:xfrm>
            <a:off x="6899275" y="4389438"/>
            <a:ext cx="2190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600">
                <a:latin typeface="Times New Roman" panose="02020603050405020304" pitchFamily="18" charset="0"/>
              </a:rPr>
              <a:t>P8</a:t>
            </a:r>
            <a:endParaRPr lang="en-US" altLang="zh-TW" sz="1600">
              <a:latin typeface="Arial" panose="020B0604020202020204" pitchFamily="34" charset="0"/>
            </a:endParaRPr>
          </a:p>
        </p:txBody>
      </p:sp>
      <p:sp>
        <p:nvSpPr>
          <p:cNvPr id="60486" name="Rectangle 68"/>
          <p:cNvSpPr>
            <a:spLocks noChangeArrowheads="1"/>
          </p:cNvSpPr>
          <p:nvPr/>
        </p:nvSpPr>
        <p:spPr bwMode="auto">
          <a:xfrm>
            <a:off x="6840538" y="4370388"/>
            <a:ext cx="331787"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87" name="Text Box 69"/>
          <p:cNvSpPr txBox="1">
            <a:spLocks noChangeArrowheads="1"/>
          </p:cNvSpPr>
          <p:nvPr/>
        </p:nvSpPr>
        <p:spPr bwMode="auto">
          <a:xfrm>
            <a:off x="7216775" y="4608513"/>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12</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[56,63]</a:t>
            </a:r>
            <a:endParaRPr lang="en-US" altLang="zh-TW" sz="1200">
              <a:latin typeface="Arial" panose="020B0604020202020204" pitchFamily="34" charset="0"/>
            </a:endParaRPr>
          </a:p>
        </p:txBody>
      </p:sp>
      <p:sp>
        <p:nvSpPr>
          <p:cNvPr id="60488" name="Text Box 70"/>
          <p:cNvSpPr txBox="1">
            <a:spLocks noChangeArrowheads="1"/>
          </p:cNvSpPr>
          <p:nvPr/>
        </p:nvSpPr>
        <p:spPr bwMode="auto">
          <a:xfrm>
            <a:off x="6761163" y="4608513"/>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11</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[55,55]</a:t>
            </a:r>
            <a:endParaRPr lang="en-US" altLang="zh-TW" sz="1200">
              <a:latin typeface="Arial" panose="020B0604020202020204" pitchFamily="34" charset="0"/>
            </a:endParaRPr>
          </a:p>
        </p:txBody>
      </p:sp>
      <p:sp>
        <p:nvSpPr>
          <p:cNvPr id="60489" name="Rectangle 71"/>
          <p:cNvSpPr>
            <a:spLocks noChangeArrowheads="1"/>
          </p:cNvSpPr>
          <p:nvPr/>
        </p:nvSpPr>
        <p:spPr bwMode="auto">
          <a:xfrm>
            <a:off x="6081713" y="3665538"/>
            <a:ext cx="442912" cy="16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90" name="Rectangle 72"/>
          <p:cNvSpPr>
            <a:spLocks noChangeArrowheads="1"/>
          </p:cNvSpPr>
          <p:nvPr/>
        </p:nvSpPr>
        <p:spPr bwMode="auto">
          <a:xfrm>
            <a:off x="6081713" y="3830638"/>
            <a:ext cx="442912" cy="166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91" name="Text Box 73"/>
          <p:cNvSpPr txBox="1">
            <a:spLocks noChangeArrowheads="1"/>
          </p:cNvSpPr>
          <p:nvPr/>
        </p:nvSpPr>
        <p:spPr bwMode="auto">
          <a:xfrm>
            <a:off x="6192838" y="3659188"/>
            <a:ext cx="22066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92" name="Text Box 74"/>
          <p:cNvSpPr txBox="1">
            <a:spLocks noChangeArrowheads="1"/>
          </p:cNvSpPr>
          <p:nvPr/>
        </p:nvSpPr>
        <p:spPr bwMode="auto">
          <a:xfrm>
            <a:off x="6156325" y="3822700"/>
            <a:ext cx="314325" cy="182563"/>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0000"/>
              </a:lnSpc>
              <a:spcBef>
                <a:spcPct val="0"/>
              </a:spcBef>
              <a:buClrTx/>
              <a:buSzTx/>
              <a:buFontTx/>
              <a:buNone/>
            </a:pPr>
            <a:r>
              <a:rPr lang="en-US" altLang="zh-TW" sz="1600">
                <a:latin typeface="Times New Roman" panose="02020603050405020304" pitchFamily="18" charset="0"/>
              </a:rPr>
              <a:t>51</a:t>
            </a:r>
            <a:endParaRPr lang="en-US" altLang="zh-TW" sz="1600">
              <a:latin typeface="Arial" panose="020B0604020202020204" pitchFamily="34" charset="0"/>
            </a:endParaRPr>
          </a:p>
        </p:txBody>
      </p:sp>
      <p:sp>
        <p:nvSpPr>
          <p:cNvPr id="60493" name="Line 75"/>
          <p:cNvSpPr>
            <a:spLocks noChangeShapeType="1"/>
          </p:cNvSpPr>
          <p:nvPr/>
        </p:nvSpPr>
        <p:spPr bwMode="auto">
          <a:xfrm>
            <a:off x="6388100" y="3990975"/>
            <a:ext cx="133350" cy="3794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94" name="Line 76"/>
          <p:cNvSpPr>
            <a:spLocks noChangeShapeType="1"/>
          </p:cNvSpPr>
          <p:nvPr/>
        </p:nvSpPr>
        <p:spPr bwMode="auto">
          <a:xfrm flipH="1">
            <a:off x="6065838" y="4002088"/>
            <a:ext cx="133350" cy="3794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95" name="Rectangle 77"/>
          <p:cNvSpPr>
            <a:spLocks noChangeArrowheads="1"/>
          </p:cNvSpPr>
          <p:nvPr/>
        </p:nvSpPr>
        <p:spPr bwMode="auto">
          <a:xfrm>
            <a:off x="6342063" y="4370388"/>
            <a:ext cx="331787"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96" name="Text Box 78"/>
          <p:cNvSpPr txBox="1">
            <a:spLocks noChangeArrowheads="1"/>
          </p:cNvSpPr>
          <p:nvPr/>
        </p:nvSpPr>
        <p:spPr bwMode="auto">
          <a:xfrm>
            <a:off x="5970588" y="4389438"/>
            <a:ext cx="2190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600">
                <a:latin typeface="Times New Roman" panose="02020603050405020304" pitchFamily="18" charset="0"/>
              </a:rPr>
              <a:t>P7</a:t>
            </a:r>
            <a:endParaRPr lang="en-US" altLang="zh-TW" sz="1600">
              <a:latin typeface="Arial" panose="020B0604020202020204" pitchFamily="34" charset="0"/>
            </a:endParaRPr>
          </a:p>
        </p:txBody>
      </p:sp>
      <p:sp>
        <p:nvSpPr>
          <p:cNvPr id="60497" name="Rectangle 79"/>
          <p:cNvSpPr>
            <a:spLocks noChangeArrowheads="1"/>
          </p:cNvSpPr>
          <p:nvPr/>
        </p:nvSpPr>
        <p:spPr bwMode="auto">
          <a:xfrm>
            <a:off x="5911850" y="4370388"/>
            <a:ext cx="331788"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498" name="Text Box 80"/>
          <p:cNvSpPr txBox="1">
            <a:spLocks noChangeArrowheads="1"/>
          </p:cNvSpPr>
          <p:nvPr/>
        </p:nvSpPr>
        <p:spPr bwMode="auto">
          <a:xfrm>
            <a:off x="6286500" y="4608513"/>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10</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[52,54]</a:t>
            </a:r>
            <a:endParaRPr lang="en-US" altLang="zh-TW" sz="1200">
              <a:latin typeface="Arial" panose="020B0604020202020204" pitchFamily="34" charset="0"/>
            </a:endParaRPr>
          </a:p>
        </p:txBody>
      </p:sp>
      <p:sp>
        <p:nvSpPr>
          <p:cNvPr id="60499" name="Text Box 81"/>
          <p:cNvSpPr txBox="1">
            <a:spLocks noChangeArrowheads="1"/>
          </p:cNvSpPr>
          <p:nvPr/>
        </p:nvSpPr>
        <p:spPr bwMode="auto">
          <a:xfrm>
            <a:off x="5821363" y="4608513"/>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9</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[48,51]</a:t>
            </a:r>
            <a:endParaRPr lang="en-US" altLang="zh-TW" sz="1200">
              <a:latin typeface="Arial" panose="020B0604020202020204" pitchFamily="34" charset="0"/>
            </a:endParaRPr>
          </a:p>
        </p:txBody>
      </p:sp>
      <p:sp>
        <p:nvSpPr>
          <p:cNvPr id="60500" name="Line 82"/>
          <p:cNvSpPr>
            <a:spLocks noChangeShapeType="1"/>
          </p:cNvSpPr>
          <p:nvPr/>
        </p:nvSpPr>
        <p:spPr bwMode="auto">
          <a:xfrm flipH="1">
            <a:off x="6245225" y="3028950"/>
            <a:ext cx="298450" cy="6175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501" name="Line 83"/>
          <p:cNvSpPr>
            <a:spLocks noChangeShapeType="1"/>
          </p:cNvSpPr>
          <p:nvPr/>
        </p:nvSpPr>
        <p:spPr bwMode="auto">
          <a:xfrm>
            <a:off x="5449888" y="3990975"/>
            <a:ext cx="133350" cy="3794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502" name="Line 84"/>
          <p:cNvSpPr>
            <a:spLocks noChangeShapeType="1"/>
          </p:cNvSpPr>
          <p:nvPr/>
        </p:nvSpPr>
        <p:spPr bwMode="auto">
          <a:xfrm flipH="1">
            <a:off x="5127625" y="4002088"/>
            <a:ext cx="133350" cy="3794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503" name="Rectangle 85"/>
          <p:cNvSpPr>
            <a:spLocks noChangeArrowheads="1"/>
          </p:cNvSpPr>
          <p:nvPr/>
        </p:nvSpPr>
        <p:spPr bwMode="auto">
          <a:xfrm>
            <a:off x="5403850" y="4370388"/>
            <a:ext cx="331788"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04" name="Text Box 86"/>
          <p:cNvSpPr txBox="1">
            <a:spLocks noChangeArrowheads="1"/>
          </p:cNvSpPr>
          <p:nvPr/>
        </p:nvSpPr>
        <p:spPr bwMode="auto">
          <a:xfrm>
            <a:off x="5032375" y="4389438"/>
            <a:ext cx="2190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600">
                <a:latin typeface="Times New Roman" panose="02020603050405020304" pitchFamily="18" charset="0"/>
              </a:rPr>
              <a:t>P9</a:t>
            </a:r>
            <a:endParaRPr lang="en-US" altLang="zh-TW" sz="1600">
              <a:latin typeface="Arial" panose="020B0604020202020204" pitchFamily="34" charset="0"/>
            </a:endParaRPr>
          </a:p>
        </p:txBody>
      </p:sp>
      <p:sp>
        <p:nvSpPr>
          <p:cNvPr id="60505" name="Rectangle 87"/>
          <p:cNvSpPr>
            <a:spLocks noChangeArrowheads="1"/>
          </p:cNvSpPr>
          <p:nvPr/>
        </p:nvSpPr>
        <p:spPr bwMode="auto">
          <a:xfrm>
            <a:off x="4973638" y="4370388"/>
            <a:ext cx="331787"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06" name="Text Box 88"/>
          <p:cNvSpPr txBox="1">
            <a:spLocks noChangeArrowheads="1"/>
          </p:cNvSpPr>
          <p:nvPr/>
        </p:nvSpPr>
        <p:spPr bwMode="auto">
          <a:xfrm>
            <a:off x="5337175" y="4608513"/>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8</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[40,47]</a:t>
            </a:r>
            <a:endParaRPr lang="en-US" altLang="zh-TW" sz="1200">
              <a:latin typeface="Arial" panose="020B0604020202020204" pitchFamily="34" charset="0"/>
            </a:endParaRPr>
          </a:p>
        </p:txBody>
      </p:sp>
      <p:sp>
        <p:nvSpPr>
          <p:cNvPr id="60507" name="Text Box 89"/>
          <p:cNvSpPr txBox="1">
            <a:spLocks noChangeArrowheads="1"/>
          </p:cNvSpPr>
          <p:nvPr/>
        </p:nvSpPr>
        <p:spPr bwMode="auto">
          <a:xfrm>
            <a:off x="4881563" y="4608513"/>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7</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[32,39]</a:t>
            </a:r>
            <a:endParaRPr lang="en-US" altLang="zh-TW" sz="1200">
              <a:latin typeface="Arial" panose="020B0604020202020204" pitchFamily="34" charset="0"/>
            </a:endParaRPr>
          </a:p>
        </p:txBody>
      </p:sp>
      <p:sp>
        <p:nvSpPr>
          <p:cNvPr id="60508" name="Line 90"/>
          <p:cNvSpPr>
            <a:spLocks noChangeShapeType="1"/>
          </p:cNvSpPr>
          <p:nvPr/>
        </p:nvSpPr>
        <p:spPr bwMode="auto">
          <a:xfrm flipH="1">
            <a:off x="4638675" y="3060700"/>
            <a:ext cx="133350" cy="3794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509" name="Text Box 91"/>
          <p:cNvSpPr txBox="1">
            <a:spLocks noChangeArrowheads="1"/>
          </p:cNvSpPr>
          <p:nvPr/>
        </p:nvSpPr>
        <p:spPr bwMode="auto">
          <a:xfrm>
            <a:off x="4543425" y="3448050"/>
            <a:ext cx="2190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600">
                <a:latin typeface="Times New Roman" panose="02020603050405020304" pitchFamily="18" charset="0"/>
              </a:rPr>
              <a:t>P2</a:t>
            </a:r>
            <a:endParaRPr lang="en-US" altLang="zh-TW" sz="1600">
              <a:latin typeface="Arial" panose="020B0604020202020204" pitchFamily="34" charset="0"/>
            </a:endParaRPr>
          </a:p>
        </p:txBody>
      </p:sp>
      <p:sp>
        <p:nvSpPr>
          <p:cNvPr id="60510" name="Rectangle 92"/>
          <p:cNvSpPr>
            <a:spLocks noChangeArrowheads="1"/>
          </p:cNvSpPr>
          <p:nvPr/>
        </p:nvSpPr>
        <p:spPr bwMode="auto">
          <a:xfrm>
            <a:off x="4484688" y="3429000"/>
            <a:ext cx="331787" cy="220663"/>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11" name="Text Box 93"/>
          <p:cNvSpPr txBox="1">
            <a:spLocks noChangeArrowheads="1"/>
          </p:cNvSpPr>
          <p:nvPr/>
        </p:nvSpPr>
        <p:spPr bwMode="auto">
          <a:xfrm>
            <a:off x="4406900" y="3640138"/>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6</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[24,31]</a:t>
            </a:r>
            <a:endParaRPr lang="en-US" altLang="zh-TW" sz="1200">
              <a:latin typeface="Arial" panose="020B0604020202020204" pitchFamily="34" charset="0"/>
            </a:endParaRPr>
          </a:p>
        </p:txBody>
      </p:sp>
      <p:sp>
        <p:nvSpPr>
          <p:cNvPr id="60512" name="Rectangle 94"/>
          <p:cNvSpPr>
            <a:spLocks noChangeArrowheads="1"/>
          </p:cNvSpPr>
          <p:nvPr/>
        </p:nvSpPr>
        <p:spPr bwMode="auto">
          <a:xfrm>
            <a:off x="3800475" y="4370388"/>
            <a:ext cx="331788"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13" name="Text Box 95"/>
          <p:cNvSpPr txBox="1">
            <a:spLocks noChangeArrowheads="1"/>
          </p:cNvSpPr>
          <p:nvPr/>
        </p:nvSpPr>
        <p:spPr bwMode="auto">
          <a:xfrm>
            <a:off x="3429000" y="4389438"/>
            <a:ext cx="2190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14" name="Rectangle 96"/>
          <p:cNvSpPr>
            <a:spLocks noChangeArrowheads="1"/>
          </p:cNvSpPr>
          <p:nvPr/>
        </p:nvSpPr>
        <p:spPr bwMode="auto">
          <a:xfrm>
            <a:off x="3370263" y="4370388"/>
            <a:ext cx="331787"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15" name="Text Box 97"/>
          <p:cNvSpPr txBox="1">
            <a:spLocks noChangeArrowheads="1"/>
          </p:cNvSpPr>
          <p:nvPr/>
        </p:nvSpPr>
        <p:spPr bwMode="auto">
          <a:xfrm>
            <a:off x="3748088" y="4608513"/>
            <a:ext cx="6477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600" i="1">
                <a:latin typeface="Times New Roman" panose="02020603050405020304" pitchFamily="18" charset="0"/>
              </a:rPr>
              <a:t>X</a:t>
            </a:r>
            <a:r>
              <a:rPr lang="en-US" altLang="zh-TW" sz="1600" baseline="-25000">
                <a:latin typeface="Times New Roman" panose="02020603050405020304" pitchFamily="18" charset="0"/>
              </a:rPr>
              <a:t>5</a:t>
            </a:r>
            <a:endParaRPr lang="en-US" altLang="zh-TW" sz="1600">
              <a:latin typeface="Times New Roman" panose="02020603050405020304" pitchFamily="18" charset="0"/>
            </a:endParaRPr>
          </a:p>
          <a:p>
            <a:pPr algn="ctr" eaLnBrk="1" hangingPunct="1">
              <a:lnSpc>
                <a:spcPct val="90000"/>
              </a:lnSpc>
              <a:spcBef>
                <a:spcPct val="0"/>
              </a:spcBef>
              <a:buClrTx/>
              <a:buSzTx/>
              <a:buFontTx/>
              <a:buNone/>
            </a:pPr>
            <a:r>
              <a:rPr lang="en-US" altLang="zh-TW" sz="1600">
                <a:latin typeface="Times New Roman" panose="02020603050405020304" pitchFamily="18" charset="0"/>
              </a:rPr>
              <a:t>[22,23]</a:t>
            </a:r>
            <a:endParaRPr lang="en-US" altLang="zh-TW" sz="1600">
              <a:latin typeface="Arial" panose="020B0604020202020204" pitchFamily="34" charset="0"/>
            </a:endParaRPr>
          </a:p>
        </p:txBody>
      </p:sp>
      <p:sp>
        <p:nvSpPr>
          <p:cNvPr id="60516" name="Text Box 98"/>
          <p:cNvSpPr txBox="1">
            <a:spLocks noChangeArrowheads="1"/>
          </p:cNvSpPr>
          <p:nvPr/>
        </p:nvSpPr>
        <p:spPr bwMode="auto">
          <a:xfrm>
            <a:off x="3167063" y="4608513"/>
            <a:ext cx="6477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600" i="1">
                <a:latin typeface="Times New Roman" panose="02020603050405020304" pitchFamily="18" charset="0"/>
              </a:rPr>
              <a:t>X</a:t>
            </a:r>
            <a:r>
              <a:rPr lang="en-US" altLang="zh-TW" sz="1600" baseline="-25000">
                <a:latin typeface="Times New Roman" panose="02020603050405020304" pitchFamily="18" charset="0"/>
              </a:rPr>
              <a:t>4</a:t>
            </a:r>
            <a:endParaRPr lang="en-US" altLang="zh-TW" sz="1600">
              <a:latin typeface="Times New Roman" panose="02020603050405020304" pitchFamily="18" charset="0"/>
            </a:endParaRPr>
          </a:p>
          <a:p>
            <a:pPr algn="ctr" eaLnBrk="1" hangingPunct="1">
              <a:lnSpc>
                <a:spcPct val="90000"/>
              </a:lnSpc>
              <a:spcBef>
                <a:spcPct val="0"/>
              </a:spcBef>
              <a:buClrTx/>
              <a:buSzTx/>
              <a:buFontTx/>
              <a:buNone/>
            </a:pPr>
            <a:r>
              <a:rPr lang="en-US" altLang="zh-TW" sz="1600">
                <a:latin typeface="Times New Roman" panose="02020603050405020304" pitchFamily="18" charset="0"/>
              </a:rPr>
              <a:t>[16,21]</a:t>
            </a:r>
            <a:endParaRPr lang="en-US" altLang="zh-TW" sz="1600">
              <a:latin typeface="Arial" panose="020B0604020202020204" pitchFamily="34" charset="0"/>
            </a:endParaRPr>
          </a:p>
        </p:txBody>
      </p:sp>
      <p:sp>
        <p:nvSpPr>
          <p:cNvPr id="60517" name="Text Box 99"/>
          <p:cNvSpPr txBox="1">
            <a:spLocks noChangeArrowheads="1"/>
          </p:cNvSpPr>
          <p:nvPr/>
        </p:nvSpPr>
        <p:spPr bwMode="auto">
          <a:xfrm>
            <a:off x="3868738" y="4373563"/>
            <a:ext cx="2174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600">
                <a:latin typeface="Times New Roman" panose="02020603050405020304" pitchFamily="18" charset="0"/>
              </a:rPr>
              <a:t>P5</a:t>
            </a:r>
            <a:endParaRPr lang="en-US" altLang="zh-TW" sz="1600">
              <a:latin typeface="Arial" panose="020B0604020202020204" pitchFamily="34" charset="0"/>
            </a:endParaRPr>
          </a:p>
        </p:txBody>
      </p:sp>
      <p:sp>
        <p:nvSpPr>
          <p:cNvPr id="60518" name="Line 100"/>
          <p:cNvSpPr>
            <a:spLocks noChangeShapeType="1"/>
          </p:cNvSpPr>
          <p:nvPr/>
        </p:nvSpPr>
        <p:spPr bwMode="auto">
          <a:xfrm flipH="1">
            <a:off x="2997200" y="3009900"/>
            <a:ext cx="133350" cy="3794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519" name="Text Box 101"/>
          <p:cNvSpPr txBox="1">
            <a:spLocks noChangeArrowheads="1"/>
          </p:cNvSpPr>
          <p:nvPr/>
        </p:nvSpPr>
        <p:spPr bwMode="auto">
          <a:xfrm>
            <a:off x="2901950" y="3397250"/>
            <a:ext cx="2190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600">
                <a:latin typeface="Times New Roman" panose="02020603050405020304" pitchFamily="18" charset="0"/>
              </a:rPr>
              <a:t>P1</a:t>
            </a:r>
            <a:endParaRPr lang="en-US" altLang="zh-TW" sz="1600">
              <a:latin typeface="Arial" panose="020B0604020202020204" pitchFamily="34" charset="0"/>
            </a:endParaRPr>
          </a:p>
        </p:txBody>
      </p:sp>
      <p:sp>
        <p:nvSpPr>
          <p:cNvPr id="60520" name="Rectangle 102"/>
          <p:cNvSpPr>
            <a:spLocks noChangeArrowheads="1"/>
          </p:cNvSpPr>
          <p:nvPr/>
        </p:nvSpPr>
        <p:spPr bwMode="auto">
          <a:xfrm>
            <a:off x="2843213" y="3378200"/>
            <a:ext cx="331787" cy="220663"/>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21" name="Text Box 103"/>
          <p:cNvSpPr txBox="1">
            <a:spLocks noChangeArrowheads="1"/>
          </p:cNvSpPr>
          <p:nvPr/>
        </p:nvSpPr>
        <p:spPr bwMode="auto">
          <a:xfrm>
            <a:off x="2771775" y="3608388"/>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3</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[8,15]</a:t>
            </a:r>
            <a:endParaRPr lang="en-US" altLang="zh-TW" sz="1200">
              <a:latin typeface="Arial" panose="020B0604020202020204" pitchFamily="34" charset="0"/>
            </a:endParaRPr>
          </a:p>
        </p:txBody>
      </p:sp>
      <p:sp>
        <p:nvSpPr>
          <p:cNvPr id="60522" name="Line 104"/>
          <p:cNvSpPr>
            <a:spLocks noChangeShapeType="1"/>
          </p:cNvSpPr>
          <p:nvPr/>
        </p:nvSpPr>
        <p:spPr bwMode="auto">
          <a:xfrm>
            <a:off x="1765300" y="3025775"/>
            <a:ext cx="133350" cy="3794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523" name="Line 105"/>
          <p:cNvSpPr>
            <a:spLocks noChangeShapeType="1"/>
          </p:cNvSpPr>
          <p:nvPr/>
        </p:nvSpPr>
        <p:spPr bwMode="auto">
          <a:xfrm flipH="1">
            <a:off x="1443038" y="3036888"/>
            <a:ext cx="133350" cy="3794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524" name="Rectangle 106"/>
          <p:cNvSpPr>
            <a:spLocks noChangeArrowheads="1"/>
          </p:cNvSpPr>
          <p:nvPr/>
        </p:nvSpPr>
        <p:spPr bwMode="auto">
          <a:xfrm>
            <a:off x="1719263" y="3405188"/>
            <a:ext cx="331787"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25" name="Text Box 107"/>
          <p:cNvSpPr txBox="1">
            <a:spLocks noChangeArrowheads="1"/>
          </p:cNvSpPr>
          <p:nvPr/>
        </p:nvSpPr>
        <p:spPr bwMode="auto">
          <a:xfrm>
            <a:off x="1347788" y="3424238"/>
            <a:ext cx="2190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26" name="Rectangle 108"/>
          <p:cNvSpPr>
            <a:spLocks noChangeArrowheads="1"/>
          </p:cNvSpPr>
          <p:nvPr/>
        </p:nvSpPr>
        <p:spPr bwMode="auto">
          <a:xfrm>
            <a:off x="1289050" y="3405188"/>
            <a:ext cx="331788" cy="22225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0527" name="Text Box 109"/>
          <p:cNvSpPr txBox="1">
            <a:spLocks noChangeArrowheads="1"/>
          </p:cNvSpPr>
          <p:nvPr/>
        </p:nvSpPr>
        <p:spPr bwMode="auto">
          <a:xfrm>
            <a:off x="1652588" y="3635375"/>
            <a:ext cx="4984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2</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[4,7]</a:t>
            </a:r>
            <a:endParaRPr lang="en-US" altLang="zh-TW" sz="1200">
              <a:latin typeface="Arial" panose="020B0604020202020204" pitchFamily="34" charset="0"/>
            </a:endParaRPr>
          </a:p>
        </p:txBody>
      </p:sp>
      <p:sp>
        <p:nvSpPr>
          <p:cNvPr id="60528" name="Text Box 110"/>
          <p:cNvSpPr txBox="1">
            <a:spLocks noChangeArrowheads="1"/>
          </p:cNvSpPr>
          <p:nvPr/>
        </p:nvSpPr>
        <p:spPr bwMode="auto">
          <a:xfrm>
            <a:off x="1211263" y="3635375"/>
            <a:ext cx="4984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90000"/>
              </a:lnSpc>
              <a:spcBef>
                <a:spcPct val="0"/>
              </a:spcBef>
              <a:buClrTx/>
              <a:buSzTx/>
              <a:buFontTx/>
              <a:buNone/>
            </a:pPr>
            <a:r>
              <a:rPr lang="en-US" altLang="zh-TW" sz="1200" i="1">
                <a:latin typeface="Times New Roman" panose="02020603050405020304" pitchFamily="18" charset="0"/>
              </a:rPr>
              <a:t>X</a:t>
            </a:r>
            <a:r>
              <a:rPr lang="en-US" altLang="zh-TW" sz="1200" baseline="-25000">
                <a:latin typeface="Times New Roman" panose="02020603050405020304" pitchFamily="18" charset="0"/>
              </a:rPr>
              <a:t>1</a:t>
            </a:r>
            <a:endParaRPr lang="en-US" altLang="zh-TW" sz="1200">
              <a:latin typeface="Times New Roman" panose="02020603050405020304" pitchFamily="18" charset="0"/>
            </a:endParaRPr>
          </a:p>
          <a:p>
            <a:pPr algn="ctr" eaLnBrk="1" hangingPunct="1">
              <a:lnSpc>
                <a:spcPct val="90000"/>
              </a:lnSpc>
              <a:spcBef>
                <a:spcPct val="0"/>
              </a:spcBef>
              <a:buClrTx/>
              <a:buSzTx/>
              <a:buFontTx/>
              <a:buNone/>
            </a:pPr>
            <a:r>
              <a:rPr lang="en-US" altLang="zh-TW" sz="1200">
                <a:latin typeface="Times New Roman" panose="02020603050405020304" pitchFamily="18" charset="0"/>
              </a:rPr>
              <a:t>[0,3]</a:t>
            </a:r>
            <a:endParaRPr lang="en-US" altLang="zh-TW" sz="1200">
              <a:latin typeface="Arial" panose="020B0604020202020204" pitchFamily="34" charset="0"/>
            </a:endParaRPr>
          </a:p>
        </p:txBody>
      </p:sp>
      <p:sp>
        <p:nvSpPr>
          <p:cNvPr id="60529" name="Text Box 111"/>
          <p:cNvSpPr txBox="1">
            <a:spLocks noChangeArrowheads="1"/>
          </p:cNvSpPr>
          <p:nvPr/>
        </p:nvSpPr>
        <p:spPr bwMode="auto">
          <a:xfrm>
            <a:off x="1778000" y="3416300"/>
            <a:ext cx="2174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80000"/>
              </a:lnSpc>
              <a:spcBef>
                <a:spcPct val="0"/>
              </a:spcBef>
              <a:buClrTx/>
              <a:buSzTx/>
              <a:buFontTx/>
              <a:buNone/>
            </a:pPr>
            <a:r>
              <a:rPr lang="en-US" altLang="zh-TW" sz="1600">
                <a:latin typeface="Times New Roman" panose="02020603050405020304" pitchFamily="18" charset="0"/>
              </a:rPr>
              <a:t>P3</a:t>
            </a:r>
            <a:endParaRPr lang="en-US" altLang="zh-TW" sz="1600">
              <a:latin typeface="Arial" panose="020B0604020202020204" pitchFamily="34" charset="0"/>
            </a:endParaRPr>
          </a:p>
        </p:txBody>
      </p:sp>
      <p:sp>
        <p:nvSpPr>
          <p:cNvPr id="60530" name="Text Box 112"/>
          <p:cNvSpPr txBox="1">
            <a:spLocks noChangeArrowheads="1"/>
          </p:cNvSpPr>
          <p:nvPr/>
        </p:nvSpPr>
        <p:spPr bwMode="auto">
          <a:xfrm>
            <a:off x="2200275" y="4370388"/>
            <a:ext cx="923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r>
              <a:rPr lang="en-US" altLang="zh-TW" sz="1800" b="1" i="1">
                <a:solidFill>
                  <a:srgbClr val="0066FF"/>
                </a:solidFill>
                <a:latin typeface="Times New Roman" panose="02020603050405020304" pitchFamily="18" charset="0"/>
              </a:rPr>
              <a:t>leaf node</a:t>
            </a:r>
            <a:endParaRPr lang="en-US" altLang="zh-TW" sz="1800" b="1">
              <a:solidFill>
                <a:srgbClr val="0066FF"/>
              </a:solidFill>
              <a:latin typeface="Arial" panose="020B0604020202020204" pitchFamily="34" charset="0"/>
            </a:endParaRPr>
          </a:p>
        </p:txBody>
      </p:sp>
      <p:sp>
        <p:nvSpPr>
          <p:cNvPr id="60531" name="Line 113"/>
          <p:cNvSpPr>
            <a:spLocks noChangeShapeType="1"/>
          </p:cNvSpPr>
          <p:nvPr/>
        </p:nvSpPr>
        <p:spPr bwMode="auto">
          <a:xfrm>
            <a:off x="3106738" y="4491038"/>
            <a:ext cx="222250" cy="1270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TW" altLang="en-US"/>
          </a:p>
        </p:txBody>
      </p:sp>
      <p:cxnSp>
        <p:nvCxnSpPr>
          <p:cNvPr id="60532" name="AutoShape 114"/>
          <p:cNvCxnSpPr>
            <a:cxnSpLocks noChangeShapeType="1"/>
            <a:stCxn id="60514" idx="0"/>
            <a:endCxn id="60459" idx="2"/>
          </p:cNvCxnSpPr>
          <p:nvPr/>
        </p:nvCxnSpPr>
        <p:spPr bwMode="auto">
          <a:xfrm flipV="1">
            <a:off x="3536950" y="3998913"/>
            <a:ext cx="201613" cy="371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33" name="AutoShape 115"/>
          <p:cNvCxnSpPr>
            <a:cxnSpLocks noChangeShapeType="1"/>
            <a:stCxn id="60517" idx="0"/>
            <a:endCxn id="60459" idx="2"/>
          </p:cNvCxnSpPr>
          <p:nvPr/>
        </p:nvCxnSpPr>
        <p:spPr bwMode="auto">
          <a:xfrm flipH="1" flipV="1">
            <a:off x="3738563" y="3998913"/>
            <a:ext cx="239712" cy="3746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6246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EC5A52D9-9755-44C7-875D-3A0F8F81BEAE}" type="slidenum">
              <a:rPr lang="zh-TW" altLang="en-US" sz="1200">
                <a:solidFill>
                  <a:srgbClr val="045C75"/>
                </a:solidFill>
                <a:latin typeface="Arial" panose="020B0604020202020204" pitchFamily="34" charset="0"/>
              </a:rPr>
              <a:pPr>
                <a:spcBef>
                  <a:spcPct val="0"/>
                </a:spcBef>
                <a:buClrTx/>
                <a:buSzTx/>
                <a:buFontTx/>
                <a:buNone/>
              </a:pPr>
              <a:t>28</a:t>
            </a:fld>
            <a:endParaRPr lang="zh-TW" altLang="en-US" sz="1200">
              <a:solidFill>
                <a:srgbClr val="045C75"/>
              </a:solidFill>
              <a:latin typeface="Arial" panose="020B0604020202020204" pitchFamily="34" charset="0"/>
            </a:endParaRPr>
          </a:p>
        </p:txBody>
      </p:sp>
      <p:sp>
        <p:nvSpPr>
          <p:cNvPr id="62468" name="Rectangle 2"/>
          <p:cNvSpPr>
            <a:spLocks noGrp="1"/>
          </p:cNvSpPr>
          <p:nvPr>
            <p:ph type="title"/>
          </p:nvPr>
        </p:nvSpPr>
        <p:spPr/>
        <p:txBody>
          <a:bodyPr/>
          <a:lstStyle/>
          <a:p>
            <a:r>
              <a:rPr lang="en-US" altLang="zh-TW" sz="4600" b="1" smtClean="0"/>
              <a:t>Hash Table</a:t>
            </a:r>
          </a:p>
        </p:txBody>
      </p:sp>
      <p:sp>
        <p:nvSpPr>
          <p:cNvPr id="62469" name="Rectangle 3"/>
          <p:cNvSpPr>
            <a:spLocks noGrp="1"/>
          </p:cNvSpPr>
          <p:nvPr>
            <p:ph type="body" idx="1"/>
          </p:nvPr>
        </p:nvSpPr>
        <p:spPr/>
        <p:txBody>
          <a:bodyPr/>
          <a:lstStyle/>
          <a:p>
            <a:r>
              <a:rPr lang="en-US" altLang="zh-TW" smtClean="0"/>
              <a:t>Narrowing down the search space.</a:t>
            </a:r>
          </a:p>
          <a:p>
            <a:r>
              <a:rPr lang="en-US" altLang="zh-TW" b="1" smtClean="0">
                <a:solidFill>
                  <a:srgbClr val="C00000"/>
                </a:solidFill>
              </a:rPr>
              <a:t>Index = Hash_function(</a:t>
            </a:r>
            <a:r>
              <a:rPr lang="en-US" altLang="zh-TW" b="1" i="1" smtClean="0">
                <a:solidFill>
                  <a:srgbClr val="C00000"/>
                </a:solidFill>
              </a:rPr>
              <a:t>key</a:t>
            </a:r>
            <a:r>
              <a:rPr lang="en-US" altLang="zh-TW" b="1" smtClean="0">
                <a:solidFill>
                  <a:srgbClr val="C00000"/>
                </a:solidFill>
              </a:rPr>
              <a:t>)%</a:t>
            </a:r>
            <a:r>
              <a:rPr lang="en-US" altLang="zh-TW" b="1" i="1" smtClean="0">
                <a:solidFill>
                  <a:srgbClr val="C00000"/>
                </a:solidFill>
              </a:rPr>
              <a:t>m</a:t>
            </a:r>
            <a:r>
              <a:rPr lang="en-US" altLang="zh-TW" smtClean="0"/>
              <a:t>, where </a:t>
            </a:r>
            <a:r>
              <a:rPr lang="en-US" altLang="zh-TW" b="1" i="1" smtClean="0">
                <a:solidFill>
                  <a:srgbClr val="C00000"/>
                </a:solidFill>
              </a:rPr>
              <a:t>key</a:t>
            </a:r>
            <a:r>
              <a:rPr lang="en-US" altLang="zh-TW" smtClean="0">
                <a:solidFill>
                  <a:srgbClr val="C00000"/>
                </a:solidFill>
              </a:rPr>
              <a:t> </a:t>
            </a:r>
            <a:r>
              <a:rPr lang="en-US" altLang="zh-TW" smtClean="0"/>
              <a:t>may be the first </a:t>
            </a:r>
            <a:r>
              <a:rPr lang="en-US" altLang="zh-TW" i="1" smtClean="0">
                <a:solidFill>
                  <a:srgbClr val="663300"/>
                </a:solidFill>
              </a:rPr>
              <a:t>k</a:t>
            </a:r>
            <a:r>
              <a:rPr lang="en-US" altLang="zh-TW" smtClean="0"/>
              <a:t> bits of IP addresses and </a:t>
            </a:r>
            <a:r>
              <a:rPr lang="en-US" altLang="zh-TW" i="1" smtClean="0">
                <a:solidFill>
                  <a:srgbClr val="663300"/>
                </a:solidFill>
              </a:rPr>
              <a:t>m</a:t>
            </a:r>
            <a:r>
              <a:rPr lang="en-US" altLang="zh-TW" smtClean="0"/>
              <a:t> is the size of the hash table.</a:t>
            </a:r>
          </a:p>
          <a:p>
            <a:r>
              <a:rPr lang="en-US" altLang="zh-TW" smtClean="0"/>
              <a:t>Perfect hash: no collision</a:t>
            </a:r>
          </a:p>
          <a:p>
            <a:r>
              <a:rPr lang="en-US" altLang="zh-TW" smtClean="0"/>
              <a:t>Minimal perfect hash: A perfect hash, where the size of its hash table is </a:t>
            </a:r>
            <a:r>
              <a:rPr lang="en-US" altLang="zh-TW" i="1" smtClean="0">
                <a:solidFill>
                  <a:srgbClr val="663300"/>
                </a:solidFill>
              </a:rPr>
              <a:t>k</a:t>
            </a:r>
            <a:r>
              <a:rPr lang="en-US" altLang="zh-TW" smtClean="0"/>
              <a:t> for </a:t>
            </a:r>
            <a:r>
              <a:rPr lang="en-US" altLang="zh-TW" i="1" smtClean="0">
                <a:solidFill>
                  <a:srgbClr val="663300"/>
                </a:solidFill>
              </a:rPr>
              <a:t>k</a:t>
            </a:r>
            <a:r>
              <a:rPr lang="en-US" altLang="zh-TW" smtClean="0"/>
              <a:t> different hashing keys.</a:t>
            </a:r>
          </a:p>
        </p:txBody>
      </p:sp>
      <p:graphicFrame>
        <p:nvGraphicFramePr>
          <p:cNvPr id="6" name="Group 4"/>
          <p:cNvGraphicFramePr>
            <a:graphicFrameLocks noGrp="1"/>
          </p:cNvGraphicFramePr>
          <p:nvPr/>
        </p:nvGraphicFramePr>
        <p:xfrm>
          <a:off x="900113" y="4329113"/>
          <a:ext cx="2039938" cy="1981200"/>
        </p:xfrm>
        <a:graphic>
          <a:graphicData uri="http://schemas.openxmlformats.org/drawingml/2006/table">
            <a:tbl>
              <a:tblPr/>
              <a:tblGrid>
                <a:gridCol w="509588"/>
                <a:gridCol w="850900"/>
                <a:gridCol w="679450"/>
              </a:tblGrid>
              <a:tr h="29051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dirty="0" smtClean="0">
                          <a:ln>
                            <a:noFill/>
                          </a:ln>
                          <a:solidFill>
                            <a:srgbClr val="000000"/>
                          </a:solidFill>
                          <a:effectLst/>
                          <a:latin typeface="Constantia" pitchFamily="18" charset="0"/>
                          <a:ea typeface="新細明體" pitchFamily="18" charset="-120"/>
                        </a:rPr>
                        <a:t>P1</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111*</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H1</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18097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P2</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10*</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H2</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21748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P3</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1010*</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dirty="0" smtClean="0">
                          <a:ln>
                            <a:noFill/>
                          </a:ln>
                          <a:solidFill>
                            <a:srgbClr val="000000"/>
                          </a:solidFill>
                          <a:effectLst/>
                          <a:latin typeface="Constantia" pitchFamily="18" charset="0"/>
                          <a:ea typeface="新細明體" pitchFamily="18" charset="-120"/>
                        </a:rPr>
                        <a:t>H3</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39528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P4</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10101</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H4</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21907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P5</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zh-TW" altLang="en-US" sz="2000" b="0" i="0" u="none" strike="noStrike" cap="none" normalizeH="0" baseline="0" smtClean="0">
                          <a:ln>
                            <a:noFill/>
                          </a:ln>
                          <a:solidFill>
                            <a:srgbClr val="000000"/>
                          </a:solidFill>
                          <a:effectLst/>
                          <a:latin typeface="Constantia" pitchFamily="18" charset="0"/>
                          <a:ea typeface="新細明體" pitchFamily="18" charset="-120"/>
                        </a:rPr>
                        <a:t>1</a:t>
                      </a: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110</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dirty="0" smtClean="0">
                          <a:ln>
                            <a:noFill/>
                          </a:ln>
                          <a:solidFill>
                            <a:srgbClr val="000000"/>
                          </a:solidFill>
                          <a:effectLst/>
                          <a:latin typeface="Constantia" pitchFamily="18" charset="0"/>
                          <a:ea typeface="新細明體" pitchFamily="18" charset="-120"/>
                        </a:rPr>
                        <a:t>H5</a:t>
                      </a:r>
                    </a:p>
                  </a:txBody>
                  <a:tcPr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6451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4FCEBB5-F18B-4E88-A4E8-30ECE0142B55}" type="slidenum">
              <a:rPr lang="zh-TW" altLang="en-US" sz="1200">
                <a:solidFill>
                  <a:srgbClr val="045C75"/>
                </a:solidFill>
                <a:latin typeface="Arial" panose="020B0604020202020204" pitchFamily="34" charset="0"/>
              </a:rPr>
              <a:pPr>
                <a:spcBef>
                  <a:spcPct val="0"/>
                </a:spcBef>
                <a:buClrTx/>
                <a:buSzTx/>
                <a:buFontTx/>
                <a:buNone/>
              </a:pPr>
              <a:t>29</a:t>
            </a:fld>
            <a:endParaRPr lang="zh-TW" altLang="en-US" sz="1200">
              <a:solidFill>
                <a:srgbClr val="045C75"/>
              </a:solidFill>
              <a:latin typeface="Arial" panose="020B0604020202020204" pitchFamily="34" charset="0"/>
            </a:endParaRPr>
          </a:p>
        </p:txBody>
      </p:sp>
      <p:sp>
        <p:nvSpPr>
          <p:cNvPr id="64516" name="Rectangle 2"/>
          <p:cNvSpPr>
            <a:spLocks noGrp="1"/>
          </p:cNvSpPr>
          <p:nvPr>
            <p:ph type="title"/>
          </p:nvPr>
        </p:nvSpPr>
        <p:spPr/>
        <p:txBody>
          <a:bodyPr/>
          <a:lstStyle/>
          <a:p>
            <a:r>
              <a:rPr lang="en-US" altLang="zh-TW" sz="4600" b="1" smtClean="0"/>
              <a:t>Hash Table</a:t>
            </a:r>
          </a:p>
        </p:txBody>
      </p:sp>
      <p:sp>
        <p:nvSpPr>
          <p:cNvPr id="64517" name="Rectangle 3"/>
          <p:cNvSpPr>
            <a:spLocks noChangeArrowheads="1"/>
          </p:cNvSpPr>
          <p:nvPr/>
        </p:nvSpPr>
        <p:spPr bwMode="auto">
          <a:xfrm>
            <a:off x="5200650" y="2732088"/>
            <a:ext cx="287338"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4518" name="Text Box 4"/>
          <p:cNvSpPr txBox="1">
            <a:spLocks noChangeArrowheads="1"/>
          </p:cNvSpPr>
          <p:nvPr/>
        </p:nvSpPr>
        <p:spPr bwMode="auto">
          <a:xfrm>
            <a:off x="1223963" y="2994025"/>
            <a:ext cx="12604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i="1">
                <a:latin typeface="Times New Roman" panose="02020603050405020304" pitchFamily="18" charset="0"/>
              </a:rPr>
              <a:t>H</a:t>
            </a:r>
            <a:r>
              <a:rPr kumimoji="0" lang="en-US" altLang="zh-TW" sz="2400">
                <a:latin typeface="Times New Roman" panose="02020603050405020304" pitchFamily="18" charset="0"/>
              </a:rPr>
              <a:t>(</a:t>
            </a:r>
            <a:r>
              <a:rPr kumimoji="0" lang="en-US" altLang="zh-TW" sz="2400" i="1">
                <a:latin typeface="Times New Roman" panose="02020603050405020304" pitchFamily="18" charset="0"/>
              </a:rPr>
              <a:t>k1</a:t>
            </a:r>
            <a:r>
              <a:rPr kumimoji="0" lang="en-US" altLang="zh-TW" sz="2400">
                <a:latin typeface="Times New Roman" panose="02020603050405020304" pitchFamily="18" charset="0"/>
              </a:rPr>
              <a:t>)%</a:t>
            </a:r>
            <a:r>
              <a:rPr kumimoji="0" lang="en-US" altLang="zh-TW" sz="2400" b="1" i="1">
                <a:solidFill>
                  <a:srgbClr val="663300"/>
                </a:solidFill>
                <a:latin typeface="Times New Roman" panose="02020603050405020304" pitchFamily="18" charset="0"/>
              </a:rPr>
              <a:t>m</a:t>
            </a:r>
          </a:p>
        </p:txBody>
      </p:sp>
      <p:sp>
        <p:nvSpPr>
          <p:cNvPr id="64519" name="Rectangle 5"/>
          <p:cNvSpPr>
            <a:spLocks noChangeArrowheads="1"/>
          </p:cNvSpPr>
          <p:nvPr/>
        </p:nvSpPr>
        <p:spPr bwMode="auto">
          <a:xfrm>
            <a:off x="5200650" y="3019425"/>
            <a:ext cx="287338"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4520" name="Rectangle 6"/>
          <p:cNvSpPr>
            <a:spLocks noChangeArrowheads="1"/>
          </p:cNvSpPr>
          <p:nvPr/>
        </p:nvSpPr>
        <p:spPr bwMode="auto">
          <a:xfrm>
            <a:off x="5200650" y="3308350"/>
            <a:ext cx="287338"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4521" name="Rectangle 7"/>
          <p:cNvSpPr>
            <a:spLocks noChangeArrowheads="1"/>
          </p:cNvSpPr>
          <p:nvPr/>
        </p:nvSpPr>
        <p:spPr bwMode="auto">
          <a:xfrm>
            <a:off x="5200650" y="3595688"/>
            <a:ext cx="287338"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4522" name="Rectangle 8"/>
          <p:cNvSpPr>
            <a:spLocks noChangeArrowheads="1"/>
          </p:cNvSpPr>
          <p:nvPr/>
        </p:nvSpPr>
        <p:spPr bwMode="auto">
          <a:xfrm>
            <a:off x="5200650" y="3883025"/>
            <a:ext cx="287338"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4523" name="Rectangle 9"/>
          <p:cNvSpPr>
            <a:spLocks noChangeArrowheads="1"/>
          </p:cNvSpPr>
          <p:nvPr/>
        </p:nvSpPr>
        <p:spPr bwMode="auto">
          <a:xfrm>
            <a:off x="5200650" y="5191125"/>
            <a:ext cx="287338"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64524" name="Group 10"/>
          <p:cNvGrpSpPr>
            <a:grpSpLocks/>
          </p:cNvGrpSpPr>
          <p:nvPr/>
        </p:nvGrpSpPr>
        <p:grpSpPr bwMode="auto">
          <a:xfrm>
            <a:off x="5326063" y="4506913"/>
            <a:ext cx="36512" cy="395287"/>
            <a:chOff x="1814" y="2205"/>
            <a:chExt cx="23" cy="249"/>
          </a:xfrm>
        </p:grpSpPr>
        <p:sp>
          <p:nvSpPr>
            <p:cNvPr id="64541" name="Oval 11"/>
            <p:cNvSpPr>
              <a:spLocks noChangeArrowheads="1"/>
            </p:cNvSpPr>
            <p:nvPr/>
          </p:nvSpPr>
          <p:spPr bwMode="auto">
            <a:xfrm>
              <a:off x="1814" y="220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4542" name="Oval 12"/>
            <p:cNvSpPr>
              <a:spLocks noChangeArrowheads="1"/>
            </p:cNvSpPr>
            <p:nvPr/>
          </p:nvSpPr>
          <p:spPr bwMode="auto">
            <a:xfrm>
              <a:off x="1814" y="231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4543" name="Oval 13"/>
            <p:cNvSpPr>
              <a:spLocks noChangeArrowheads="1"/>
            </p:cNvSpPr>
            <p:nvPr/>
          </p:nvSpPr>
          <p:spPr bwMode="auto">
            <a:xfrm>
              <a:off x="1814" y="2431"/>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sp>
        <p:nvSpPr>
          <p:cNvPr id="64525" name="Rectangle 14"/>
          <p:cNvSpPr>
            <a:spLocks noChangeArrowheads="1"/>
          </p:cNvSpPr>
          <p:nvPr/>
        </p:nvSpPr>
        <p:spPr bwMode="auto">
          <a:xfrm>
            <a:off x="5868988" y="2741613"/>
            <a:ext cx="252412" cy="25241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64526" name="AutoShape 15"/>
          <p:cNvCxnSpPr>
            <a:cxnSpLocks noChangeShapeType="1"/>
            <a:stCxn id="64517" idx="3"/>
            <a:endCxn id="64525" idx="1"/>
          </p:cNvCxnSpPr>
          <p:nvPr/>
        </p:nvCxnSpPr>
        <p:spPr bwMode="auto">
          <a:xfrm flipV="1">
            <a:off x="5487988" y="2868613"/>
            <a:ext cx="381000" cy="79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27" name="Rectangle 16"/>
          <p:cNvSpPr>
            <a:spLocks noChangeArrowheads="1"/>
          </p:cNvSpPr>
          <p:nvPr/>
        </p:nvSpPr>
        <p:spPr bwMode="auto">
          <a:xfrm>
            <a:off x="6264275" y="2741613"/>
            <a:ext cx="252413" cy="25241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64528" name="AutoShape 17"/>
          <p:cNvCxnSpPr>
            <a:cxnSpLocks noChangeShapeType="1"/>
            <a:stCxn id="64525" idx="3"/>
            <a:endCxn id="64527" idx="1"/>
          </p:cNvCxnSpPr>
          <p:nvPr/>
        </p:nvCxnSpPr>
        <p:spPr bwMode="auto">
          <a:xfrm>
            <a:off x="6121400" y="2868613"/>
            <a:ext cx="1428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29" name="Rectangle 18"/>
          <p:cNvSpPr>
            <a:spLocks noChangeArrowheads="1"/>
          </p:cNvSpPr>
          <p:nvPr/>
        </p:nvSpPr>
        <p:spPr bwMode="auto">
          <a:xfrm>
            <a:off x="5868988" y="3606800"/>
            <a:ext cx="252412" cy="25241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64530" name="AutoShape 19"/>
          <p:cNvCxnSpPr>
            <a:cxnSpLocks noChangeShapeType="1"/>
            <a:stCxn id="64521" idx="3"/>
            <a:endCxn id="64529" idx="1"/>
          </p:cNvCxnSpPr>
          <p:nvPr/>
        </p:nvCxnSpPr>
        <p:spPr bwMode="auto">
          <a:xfrm flipV="1">
            <a:off x="5487988" y="3733800"/>
            <a:ext cx="381000" cy="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31" name="Rectangle 20"/>
          <p:cNvSpPr>
            <a:spLocks noChangeArrowheads="1"/>
          </p:cNvSpPr>
          <p:nvPr/>
        </p:nvSpPr>
        <p:spPr bwMode="auto">
          <a:xfrm>
            <a:off x="6264275" y="3606800"/>
            <a:ext cx="252413" cy="25241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cxnSp>
        <p:nvCxnSpPr>
          <p:cNvPr id="64532" name="AutoShape 21"/>
          <p:cNvCxnSpPr>
            <a:cxnSpLocks noChangeShapeType="1"/>
            <a:stCxn id="64529" idx="3"/>
            <a:endCxn id="64531" idx="1"/>
          </p:cNvCxnSpPr>
          <p:nvPr/>
        </p:nvCxnSpPr>
        <p:spPr bwMode="auto">
          <a:xfrm>
            <a:off x="6121400" y="3733800"/>
            <a:ext cx="1428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3" name="AutoShape 22"/>
          <p:cNvCxnSpPr>
            <a:cxnSpLocks noChangeShapeType="1"/>
            <a:stCxn id="64518" idx="3"/>
            <a:endCxn id="64521" idx="1"/>
          </p:cNvCxnSpPr>
          <p:nvPr/>
        </p:nvCxnSpPr>
        <p:spPr bwMode="auto">
          <a:xfrm>
            <a:off x="2484438" y="3176588"/>
            <a:ext cx="2716212" cy="563562"/>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34" name="Text Box 23"/>
          <p:cNvSpPr txBox="1">
            <a:spLocks noChangeArrowheads="1"/>
          </p:cNvSpPr>
          <p:nvPr/>
        </p:nvSpPr>
        <p:spPr bwMode="auto">
          <a:xfrm>
            <a:off x="5903913" y="3584575"/>
            <a:ext cx="2524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k1</a:t>
            </a:r>
          </a:p>
        </p:txBody>
      </p:sp>
      <p:sp>
        <p:nvSpPr>
          <p:cNvPr id="64535" name="Text Box 24"/>
          <p:cNvSpPr txBox="1">
            <a:spLocks noChangeArrowheads="1"/>
          </p:cNvSpPr>
          <p:nvPr/>
        </p:nvSpPr>
        <p:spPr bwMode="auto">
          <a:xfrm>
            <a:off x="4284663" y="2201863"/>
            <a:ext cx="21605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latin typeface="Times New Roman" panose="02020603050405020304" pitchFamily="18" charset="0"/>
              </a:rPr>
              <a:t>Array of </a:t>
            </a:r>
            <a:r>
              <a:rPr kumimoji="0" lang="en-US" altLang="zh-TW" sz="2400" b="1" i="1">
                <a:solidFill>
                  <a:srgbClr val="663300"/>
                </a:solidFill>
                <a:latin typeface="Times New Roman" panose="02020603050405020304" pitchFamily="18" charset="0"/>
              </a:rPr>
              <a:t>m</a:t>
            </a:r>
            <a:r>
              <a:rPr kumimoji="0" lang="en-US" altLang="zh-TW" sz="2000">
                <a:latin typeface="Times New Roman" panose="02020603050405020304" pitchFamily="18" charset="0"/>
              </a:rPr>
              <a:t> elements</a:t>
            </a:r>
          </a:p>
        </p:txBody>
      </p:sp>
      <p:sp>
        <p:nvSpPr>
          <p:cNvPr id="64536" name="Rectangle 25"/>
          <p:cNvSpPr>
            <a:spLocks noGrp="1" noChangeArrowheads="1"/>
          </p:cNvSpPr>
          <p:nvPr>
            <p:ph type="body" idx="1"/>
          </p:nvPr>
        </p:nvSpPr>
        <p:spPr>
          <a:xfrm>
            <a:off x="457200" y="1196975"/>
            <a:ext cx="8229600" cy="1038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p>
            <a:r>
              <a:rPr lang="en-US" altLang="zh-TW" smtClean="0"/>
              <a:t>Difficulties: prefixes and ranges can not be used as the keys of the hash functions directly.</a:t>
            </a:r>
          </a:p>
        </p:txBody>
      </p:sp>
      <p:sp>
        <p:nvSpPr>
          <p:cNvPr id="64537" name="Text Box 26"/>
          <p:cNvSpPr txBox="1">
            <a:spLocks noChangeArrowheads="1"/>
          </p:cNvSpPr>
          <p:nvPr/>
        </p:nvSpPr>
        <p:spPr bwMode="auto">
          <a:xfrm>
            <a:off x="1258888" y="3716338"/>
            <a:ext cx="12604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i="1">
                <a:latin typeface="Times New Roman" panose="02020603050405020304" pitchFamily="18" charset="0"/>
              </a:rPr>
              <a:t>H</a:t>
            </a:r>
            <a:r>
              <a:rPr kumimoji="0" lang="en-US" altLang="zh-TW" sz="2400">
                <a:latin typeface="Times New Roman" panose="02020603050405020304" pitchFamily="18" charset="0"/>
              </a:rPr>
              <a:t>(</a:t>
            </a:r>
            <a:r>
              <a:rPr kumimoji="0" lang="en-US" altLang="zh-TW" sz="2400" i="1">
                <a:latin typeface="Times New Roman" panose="02020603050405020304" pitchFamily="18" charset="0"/>
              </a:rPr>
              <a:t>k2</a:t>
            </a:r>
            <a:r>
              <a:rPr kumimoji="0" lang="en-US" altLang="zh-TW" sz="2400">
                <a:latin typeface="Times New Roman" panose="02020603050405020304" pitchFamily="18" charset="0"/>
              </a:rPr>
              <a:t>)%</a:t>
            </a:r>
            <a:r>
              <a:rPr kumimoji="0" lang="en-US" altLang="zh-TW" sz="2400" b="1" i="1">
                <a:solidFill>
                  <a:srgbClr val="663300"/>
                </a:solidFill>
                <a:latin typeface="Times New Roman" panose="02020603050405020304" pitchFamily="18" charset="0"/>
              </a:rPr>
              <a:t>m</a:t>
            </a:r>
          </a:p>
        </p:txBody>
      </p:sp>
      <p:cxnSp>
        <p:nvCxnSpPr>
          <p:cNvPr id="64538" name="AutoShape 27"/>
          <p:cNvCxnSpPr>
            <a:cxnSpLocks noChangeShapeType="1"/>
            <a:stCxn id="64537" idx="3"/>
            <a:endCxn id="64521" idx="1"/>
          </p:cNvCxnSpPr>
          <p:nvPr/>
        </p:nvCxnSpPr>
        <p:spPr bwMode="auto">
          <a:xfrm flipV="1">
            <a:off x="2519363" y="3740150"/>
            <a:ext cx="2681287" cy="15875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39" name="Text Box 28"/>
          <p:cNvSpPr txBox="1">
            <a:spLocks noChangeArrowheads="1"/>
          </p:cNvSpPr>
          <p:nvPr/>
        </p:nvSpPr>
        <p:spPr bwMode="auto">
          <a:xfrm>
            <a:off x="6299200" y="3573463"/>
            <a:ext cx="252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k2</a:t>
            </a:r>
          </a:p>
        </p:txBody>
      </p:sp>
      <p:sp>
        <p:nvSpPr>
          <p:cNvPr id="64540" name="Text Box 29"/>
          <p:cNvSpPr txBox="1">
            <a:spLocks noChangeArrowheads="1"/>
          </p:cNvSpPr>
          <p:nvPr/>
        </p:nvSpPr>
        <p:spPr bwMode="auto">
          <a:xfrm>
            <a:off x="6624638" y="3968750"/>
            <a:ext cx="12604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i="1">
                <a:latin typeface="Times New Roman" panose="02020603050405020304" pitchFamily="18" charset="0"/>
              </a:rPr>
              <a:t>collision</a:t>
            </a:r>
            <a:endParaRPr kumimoji="0" lang="en-US" altLang="zh-TW" sz="2400" b="1" i="1">
              <a:solidFill>
                <a:srgbClr val="6633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126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469F309D-26EC-4C91-A390-3EDE0259B2A5}" type="slidenum">
              <a:rPr lang="zh-TW" altLang="en-US" sz="1200">
                <a:solidFill>
                  <a:srgbClr val="045C75"/>
                </a:solidFill>
                <a:latin typeface="Arial" panose="020B0604020202020204" pitchFamily="34" charset="0"/>
              </a:rPr>
              <a:pPr>
                <a:spcBef>
                  <a:spcPct val="0"/>
                </a:spcBef>
                <a:buClrTx/>
                <a:buSzTx/>
                <a:buFontTx/>
                <a:buNone/>
              </a:pPr>
              <a:t>3</a:t>
            </a:fld>
            <a:endParaRPr lang="zh-TW" altLang="en-US" sz="1200">
              <a:solidFill>
                <a:srgbClr val="045C75"/>
              </a:solidFill>
              <a:latin typeface="Arial" panose="020B0604020202020204" pitchFamily="34" charset="0"/>
            </a:endParaRPr>
          </a:p>
        </p:txBody>
      </p:sp>
      <p:sp>
        <p:nvSpPr>
          <p:cNvPr id="11268" name="Line 2"/>
          <p:cNvSpPr>
            <a:spLocks noChangeShapeType="1"/>
          </p:cNvSpPr>
          <p:nvPr/>
        </p:nvSpPr>
        <p:spPr bwMode="auto">
          <a:xfrm flipH="1">
            <a:off x="1428750" y="4775200"/>
            <a:ext cx="95250" cy="762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69" name="Oval 3"/>
          <p:cNvSpPr>
            <a:spLocks noChangeArrowheads="1"/>
          </p:cNvSpPr>
          <p:nvPr/>
        </p:nvSpPr>
        <p:spPr bwMode="auto">
          <a:xfrm>
            <a:off x="457200" y="5480050"/>
            <a:ext cx="143033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270" name="Line 4"/>
          <p:cNvSpPr>
            <a:spLocks noChangeShapeType="1"/>
          </p:cNvSpPr>
          <p:nvPr/>
        </p:nvSpPr>
        <p:spPr bwMode="auto">
          <a:xfrm flipV="1">
            <a:off x="7315200" y="57086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271" name="Line 5"/>
          <p:cNvSpPr>
            <a:spLocks noChangeShapeType="1"/>
          </p:cNvSpPr>
          <p:nvPr/>
        </p:nvSpPr>
        <p:spPr bwMode="auto">
          <a:xfrm flipV="1">
            <a:off x="6477000" y="57086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78" name="AutoShape 6"/>
          <p:cNvSpPr>
            <a:spLocks noChangeArrowheads="1"/>
          </p:cNvSpPr>
          <p:nvPr/>
        </p:nvSpPr>
        <p:spPr bwMode="auto">
          <a:xfrm>
            <a:off x="533400" y="1593850"/>
            <a:ext cx="7315200" cy="3733800"/>
          </a:xfrm>
          <a:prstGeom prst="star32">
            <a:avLst>
              <a:gd name="adj" fmla="val 47208"/>
            </a:avLst>
          </a:prstGeom>
          <a:gradFill rotWithShape="0">
            <a:gsLst>
              <a:gs pos="0">
                <a:schemeClr val="accent1"/>
              </a:gs>
              <a:gs pos="5000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TW" altLang="en-US">
              <a:latin typeface="Arial" charset="0"/>
            </a:endParaRPr>
          </a:p>
        </p:txBody>
      </p:sp>
      <p:sp>
        <p:nvSpPr>
          <p:cNvPr id="54279" name="Rectangle 7"/>
          <p:cNvSpPr>
            <a:spLocks noGrp="1"/>
          </p:cNvSpPr>
          <p:nvPr>
            <p:ph type="title"/>
          </p:nvPr>
        </p:nvSpPr>
        <p:spPr>
          <a:xfrm>
            <a:off x="685800" y="152400"/>
            <a:ext cx="7772400" cy="828675"/>
          </a:xfrm>
          <a:extLst/>
        </p:spPr>
        <p:txBody>
          <a:bodyPr/>
          <a:lstStyle/>
          <a:p>
            <a:pPr>
              <a:lnSpc>
                <a:spcPct val="90000"/>
              </a:lnSpc>
              <a:defRPr/>
            </a:pPr>
            <a:r>
              <a:rPr lang="en-US" altLang="zh-TW" smtClean="0">
                <a:ea typeface="新細明體" pitchFamily="18" charset="-120"/>
              </a:rPr>
              <a:t>Internet: Mesh of Routers</a:t>
            </a:r>
          </a:p>
        </p:txBody>
      </p:sp>
      <p:sp>
        <p:nvSpPr>
          <p:cNvPr id="11274" name="Line 8"/>
          <p:cNvSpPr>
            <a:spLocks noChangeShapeType="1"/>
          </p:cNvSpPr>
          <p:nvPr/>
        </p:nvSpPr>
        <p:spPr bwMode="auto">
          <a:xfrm>
            <a:off x="4953000" y="5137150"/>
            <a:ext cx="533400" cy="876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75" name="Line 9"/>
          <p:cNvSpPr>
            <a:spLocks noChangeShapeType="1"/>
          </p:cNvSpPr>
          <p:nvPr/>
        </p:nvSpPr>
        <p:spPr bwMode="auto">
          <a:xfrm>
            <a:off x="7829550" y="2955925"/>
            <a:ext cx="476250" cy="514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76" name="Line 10"/>
          <p:cNvSpPr>
            <a:spLocks noChangeShapeType="1"/>
          </p:cNvSpPr>
          <p:nvPr/>
        </p:nvSpPr>
        <p:spPr bwMode="auto">
          <a:xfrm flipV="1">
            <a:off x="7553325" y="3594100"/>
            <a:ext cx="781050" cy="4667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77" name="Line 11"/>
          <p:cNvSpPr>
            <a:spLocks noChangeShapeType="1"/>
          </p:cNvSpPr>
          <p:nvPr/>
        </p:nvSpPr>
        <p:spPr bwMode="auto">
          <a:xfrm flipV="1">
            <a:off x="2362200" y="1717675"/>
            <a:ext cx="523875" cy="1047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78" name="AutoShape 12"/>
          <p:cNvSpPr>
            <a:spLocks noChangeArrowheads="1"/>
          </p:cNvSpPr>
          <p:nvPr/>
        </p:nvSpPr>
        <p:spPr bwMode="auto">
          <a:xfrm>
            <a:off x="7991475" y="3308350"/>
            <a:ext cx="962025" cy="400050"/>
          </a:xfrm>
          <a:prstGeom prst="cube">
            <a:avLst>
              <a:gd name="adj" fmla="val 57144"/>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279" name="Line 13"/>
          <p:cNvSpPr>
            <a:spLocks noChangeShapeType="1"/>
          </p:cNvSpPr>
          <p:nvPr/>
        </p:nvSpPr>
        <p:spPr bwMode="auto">
          <a:xfrm flipH="1">
            <a:off x="3171825" y="5222875"/>
            <a:ext cx="57150" cy="447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80" name="Line 14"/>
          <p:cNvSpPr>
            <a:spLocks noChangeShapeType="1"/>
          </p:cNvSpPr>
          <p:nvPr/>
        </p:nvSpPr>
        <p:spPr bwMode="auto">
          <a:xfrm>
            <a:off x="1663700" y="3848100"/>
            <a:ext cx="3597275" cy="101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81" name="Line 15"/>
          <p:cNvSpPr>
            <a:spLocks noChangeShapeType="1"/>
          </p:cNvSpPr>
          <p:nvPr/>
        </p:nvSpPr>
        <p:spPr bwMode="auto">
          <a:xfrm flipH="1">
            <a:off x="1670050" y="2819400"/>
            <a:ext cx="1660525" cy="9588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82" name="Line 16"/>
          <p:cNvSpPr>
            <a:spLocks noChangeShapeType="1"/>
          </p:cNvSpPr>
          <p:nvPr/>
        </p:nvSpPr>
        <p:spPr bwMode="auto">
          <a:xfrm>
            <a:off x="1790700" y="2936875"/>
            <a:ext cx="13525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83" name="Line 17"/>
          <p:cNvSpPr>
            <a:spLocks noChangeShapeType="1"/>
          </p:cNvSpPr>
          <p:nvPr/>
        </p:nvSpPr>
        <p:spPr bwMode="auto">
          <a:xfrm>
            <a:off x="5514975" y="2851150"/>
            <a:ext cx="12001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84" name="Line 18"/>
          <p:cNvSpPr>
            <a:spLocks noChangeShapeType="1"/>
          </p:cNvSpPr>
          <p:nvPr/>
        </p:nvSpPr>
        <p:spPr bwMode="auto">
          <a:xfrm flipH="1">
            <a:off x="1647825" y="3013075"/>
            <a:ext cx="57150" cy="666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85" name="Line 19"/>
          <p:cNvSpPr>
            <a:spLocks noChangeShapeType="1"/>
          </p:cNvSpPr>
          <p:nvPr/>
        </p:nvSpPr>
        <p:spPr bwMode="auto">
          <a:xfrm>
            <a:off x="3800475" y="2212975"/>
            <a:ext cx="1419225" cy="5524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86" name="Rectangle 20"/>
          <p:cNvSpPr>
            <a:spLocks noChangeArrowheads="1"/>
          </p:cNvSpPr>
          <p:nvPr/>
        </p:nvSpPr>
        <p:spPr bwMode="auto">
          <a:xfrm>
            <a:off x="3190875" y="3121025"/>
            <a:ext cx="28225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chemeClr val="bg1"/>
                </a:solidFill>
                <a:latin typeface="Comic Sans MS" panose="030F0702030302020204" pitchFamily="66" charset="0"/>
              </a:rPr>
              <a:t>The Internet Core</a:t>
            </a:r>
          </a:p>
        </p:txBody>
      </p:sp>
      <p:grpSp>
        <p:nvGrpSpPr>
          <p:cNvPr id="11287" name="Group 21"/>
          <p:cNvGrpSpPr>
            <a:grpSpLocks/>
          </p:cNvGrpSpPr>
          <p:nvPr/>
        </p:nvGrpSpPr>
        <p:grpSpPr bwMode="auto">
          <a:xfrm>
            <a:off x="1476375" y="2632075"/>
            <a:ext cx="576263" cy="585788"/>
            <a:chOff x="1884" y="1812"/>
            <a:chExt cx="363" cy="369"/>
          </a:xfrm>
        </p:grpSpPr>
        <p:sp>
          <p:nvSpPr>
            <p:cNvPr id="11359" name="AutoShape 22"/>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11360" name="Group 23"/>
            <p:cNvGrpSpPr>
              <a:grpSpLocks/>
            </p:cNvGrpSpPr>
            <p:nvPr/>
          </p:nvGrpSpPr>
          <p:grpSpPr bwMode="auto">
            <a:xfrm>
              <a:off x="1932" y="1863"/>
              <a:ext cx="279" cy="81"/>
              <a:chOff x="1470" y="1821"/>
              <a:chExt cx="279" cy="93"/>
            </a:xfrm>
          </p:grpSpPr>
          <p:sp>
            <p:nvSpPr>
              <p:cNvPr id="11361" name="Freeform 24"/>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62" name="Freeform 25"/>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1288" name="Line 26"/>
          <p:cNvSpPr>
            <a:spLocks noChangeShapeType="1"/>
          </p:cNvSpPr>
          <p:nvPr/>
        </p:nvSpPr>
        <p:spPr bwMode="auto">
          <a:xfrm flipV="1">
            <a:off x="5419725" y="2889250"/>
            <a:ext cx="1285875" cy="1143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89" name="Line 27"/>
          <p:cNvSpPr>
            <a:spLocks noChangeShapeType="1"/>
          </p:cNvSpPr>
          <p:nvPr/>
        </p:nvSpPr>
        <p:spPr bwMode="auto">
          <a:xfrm flipV="1">
            <a:off x="3267075" y="2317750"/>
            <a:ext cx="276225" cy="3238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1290" name="Group 28"/>
          <p:cNvGrpSpPr>
            <a:grpSpLocks/>
          </p:cNvGrpSpPr>
          <p:nvPr/>
        </p:nvGrpSpPr>
        <p:grpSpPr bwMode="auto">
          <a:xfrm>
            <a:off x="2990850" y="2565400"/>
            <a:ext cx="576263" cy="585788"/>
            <a:chOff x="1884" y="1812"/>
            <a:chExt cx="363" cy="369"/>
          </a:xfrm>
        </p:grpSpPr>
        <p:sp>
          <p:nvSpPr>
            <p:cNvPr id="11355" name="AutoShape 29"/>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11356" name="Group 30"/>
            <p:cNvGrpSpPr>
              <a:grpSpLocks/>
            </p:cNvGrpSpPr>
            <p:nvPr/>
          </p:nvGrpSpPr>
          <p:grpSpPr bwMode="auto">
            <a:xfrm>
              <a:off x="1932" y="1863"/>
              <a:ext cx="279" cy="81"/>
              <a:chOff x="1470" y="1821"/>
              <a:chExt cx="279" cy="93"/>
            </a:xfrm>
          </p:grpSpPr>
          <p:sp>
            <p:nvSpPr>
              <p:cNvPr id="11357" name="Freeform 31"/>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58" name="Freeform 32"/>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1291" name="Line 34"/>
          <p:cNvSpPr>
            <a:spLocks noChangeShapeType="1"/>
          </p:cNvSpPr>
          <p:nvPr/>
        </p:nvSpPr>
        <p:spPr bwMode="auto">
          <a:xfrm>
            <a:off x="6902450" y="2914650"/>
            <a:ext cx="596900" cy="1177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92" name="Line 35"/>
          <p:cNvSpPr>
            <a:spLocks noChangeShapeType="1"/>
          </p:cNvSpPr>
          <p:nvPr/>
        </p:nvSpPr>
        <p:spPr bwMode="auto">
          <a:xfrm>
            <a:off x="3282950" y="3924300"/>
            <a:ext cx="1539875" cy="1244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93" name="Line 36"/>
          <p:cNvSpPr>
            <a:spLocks noChangeShapeType="1"/>
          </p:cNvSpPr>
          <p:nvPr/>
        </p:nvSpPr>
        <p:spPr bwMode="auto">
          <a:xfrm flipV="1">
            <a:off x="1543050" y="3813175"/>
            <a:ext cx="38100" cy="895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94" name="Line 37"/>
          <p:cNvSpPr>
            <a:spLocks noChangeShapeType="1"/>
          </p:cNvSpPr>
          <p:nvPr/>
        </p:nvSpPr>
        <p:spPr bwMode="auto">
          <a:xfrm flipV="1">
            <a:off x="4962525" y="4041775"/>
            <a:ext cx="323850" cy="11144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95" name="Line 38"/>
          <p:cNvSpPr>
            <a:spLocks noChangeShapeType="1"/>
          </p:cNvSpPr>
          <p:nvPr/>
        </p:nvSpPr>
        <p:spPr bwMode="auto">
          <a:xfrm>
            <a:off x="2933700" y="1717675"/>
            <a:ext cx="676275" cy="3714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96" name="Line 39"/>
          <p:cNvSpPr>
            <a:spLocks noChangeShapeType="1"/>
          </p:cNvSpPr>
          <p:nvPr/>
        </p:nvSpPr>
        <p:spPr bwMode="auto">
          <a:xfrm>
            <a:off x="7162800" y="2841625"/>
            <a:ext cx="7524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297" name="Line 40"/>
          <p:cNvSpPr>
            <a:spLocks noChangeShapeType="1"/>
          </p:cNvSpPr>
          <p:nvPr/>
        </p:nvSpPr>
        <p:spPr bwMode="auto">
          <a:xfrm flipV="1">
            <a:off x="3209925" y="3917950"/>
            <a:ext cx="9525" cy="13620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313" name="AutoShape 41"/>
          <p:cNvSpPr>
            <a:spLocks noChangeArrowheads="1"/>
          </p:cNvSpPr>
          <p:nvPr/>
        </p:nvSpPr>
        <p:spPr bwMode="auto">
          <a:xfrm>
            <a:off x="2667000" y="1555750"/>
            <a:ext cx="576263" cy="357188"/>
          </a:xfrm>
          <a:prstGeom prst="can">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TW" altLang="en-US">
              <a:latin typeface="Arial" charset="0"/>
            </a:endParaRPr>
          </a:p>
        </p:txBody>
      </p:sp>
      <p:sp>
        <p:nvSpPr>
          <p:cNvPr id="54314" name="AutoShape 42"/>
          <p:cNvSpPr>
            <a:spLocks noChangeArrowheads="1"/>
          </p:cNvSpPr>
          <p:nvPr/>
        </p:nvSpPr>
        <p:spPr bwMode="auto">
          <a:xfrm>
            <a:off x="1266825" y="4527550"/>
            <a:ext cx="576263" cy="357188"/>
          </a:xfrm>
          <a:prstGeom prst="can">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TW" altLang="en-US">
              <a:latin typeface="Arial" charset="0"/>
            </a:endParaRPr>
          </a:p>
        </p:txBody>
      </p:sp>
      <p:sp>
        <p:nvSpPr>
          <p:cNvPr id="54315" name="AutoShape 43"/>
          <p:cNvSpPr>
            <a:spLocks noChangeArrowheads="1"/>
          </p:cNvSpPr>
          <p:nvPr/>
        </p:nvSpPr>
        <p:spPr bwMode="auto">
          <a:xfrm>
            <a:off x="4667250" y="5032375"/>
            <a:ext cx="576263" cy="357188"/>
          </a:xfrm>
          <a:prstGeom prst="can">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TW" altLang="en-US">
              <a:latin typeface="Arial" charset="0"/>
            </a:endParaRPr>
          </a:p>
        </p:txBody>
      </p:sp>
      <p:sp>
        <p:nvSpPr>
          <p:cNvPr id="54316" name="AutoShape 44"/>
          <p:cNvSpPr>
            <a:spLocks noChangeArrowheads="1"/>
          </p:cNvSpPr>
          <p:nvPr/>
        </p:nvSpPr>
        <p:spPr bwMode="auto">
          <a:xfrm>
            <a:off x="7200900" y="3937000"/>
            <a:ext cx="576263" cy="357188"/>
          </a:xfrm>
          <a:prstGeom prst="can">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TW" altLang="en-US">
              <a:latin typeface="Arial" charset="0"/>
            </a:endParaRPr>
          </a:p>
        </p:txBody>
      </p:sp>
      <p:sp>
        <p:nvSpPr>
          <p:cNvPr id="54317" name="AutoShape 45"/>
          <p:cNvSpPr>
            <a:spLocks noChangeArrowheads="1"/>
          </p:cNvSpPr>
          <p:nvPr/>
        </p:nvSpPr>
        <p:spPr bwMode="auto">
          <a:xfrm>
            <a:off x="7505700" y="2717800"/>
            <a:ext cx="576263" cy="357188"/>
          </a:xfrm>
          <a:prstGeom prst="can">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TW" altLang="en-US">
              <a:latin typeface="Arial" charset="0"/>
            </a:endParaRPr>
          </a:p>
        </p:txBody>
      </p:sp>
      <p:sp>
        <p:nvSpPr>
          <p:cNvPr id="11303" name="AutoShape 47"/>
          <p:cNvSpPr>
            <a:spLocks noChangeArrowheads="1"/>
          </p:cNvSpPr>
          <p:nvPr/>
        </p:nvSpPr>
        <p:spPr bwMode="auto">
          <a:xfrm flipV="1">
            <a:off x="695325" y="4994275"/>
            <a:ext cx="1200150" cy="295275"/>
          </a:xfrm>
          <a:prstGeom prst="wedgeRectCallout">
            <a:avLst>
              <a:gd name="adj1" fmla="val -532"/>
              <a:gd name="adj2" fmla="val 104838"/>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endParaRPr kumimoji="0" lang="zh-TW" altLang="en-US" sz="2800">
              <a:latin typeface="Times New Roman" panose="02020603050405020304" pitchFamily="18" charset="0"/>
            </a:endParaRPr>
          </a:p>
        </p:txBody>
      </p:sp>
      <p:sp>
        <p:nvSpPr>
          <p:cNvPr id="11304" name="Text Box 48"/>
          <p:cNvSpPr txBox="1">
            <a:spLocks noChangeArrowheads="1"/>
          </p:cNvSpPr>
          <p:nvPr/>
        </p:nvSpPr>
        <p:spPr bwMode="auto">
          <a:xfrm>
            <a:off x="736600" y="4970463"/>
            <a:ext cx="1206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400">
                <a:latin typeface="Comic Sans MS" panose="030F0702030302020204" pitchFamily="66" charset="0"/>
              </a:rPr>
              <a:t>Edge</a:t>
            </a:r>
            <a:r>
              <a:rPr kumimoji="0" lang="en-US" altLang="zh-TW" sz="1400">
                <a:solidFill>
                  <a:schemeClr val="bg1"/>
                </a:solidFill>
                <a:latin typeface="Comic Sans MS" panose="030F0702030302020204" pitchFamily="66" charset="0"/>
              </a:rPr>
              <a:t> </a:t>
            </a:r>
            <a:r>
              <a:rPr kumimoji="0" lang="en-US" altLang="zh-TW" sz="1400">
                <a:latin typeface="Comic Sans MS" panose="030F0702030302020204" pitchFamily="66" charset="0"/>
              </a:rPr>
              <a:t>Router</a:t>
            </a:r>
          </a:p>
        </p:txBody>
      </p:sp>
      <p:sp>
        <p:nvSpPr>
          <p:cNvPr id="54321" name="AutoShape 49"/>
          <p:cNvSpPr>
            <a:spLocks noChangeArrowheads="1"/>
          </p:cNvSpPr>
          <p:nvPr/>
        </p:nvSpPr>
        <p:spPr bwMode="auto">
          <a:xfrm>
            <a:off x="2924175" y="4984750"/>
            <a:ext cx="576263" cy="357188"/>
          </a:xfrm>
          <a:prstGeom prst="can">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TW" altLang="en-US">
              <a:latin typeface="Arial" charset="0"/>
            </a:endParaRPr>
          </a:p>
        </p:txBody>
      </p:sp>
      <p:grpSp>
        <p:nvGrpSpPr>
          <p:cNvPr id="11306" name="Group 50"/>
          <p:cNvGrpSpPr>
            <a:grpSpLocks/>
          </p:cNvGrpSpPr>
          <p:nvPr/>
        </p:nvGrpSpPr>
        <p:grpSpPr bwMode="auto">
          <a:xfrm>
            <a:off x="1371600" y="3498850"/>
            <a:ext cx="576263" cy="585788"/>
            <a:chOff x="1884" y="1812"/>
            <a:chExt cx="363" cy="369"/>
          </a:xfrm>
        </p:grpSpPr>
        <p:sp>
          <p:nvSpPr>
            <p:cNvPr id="11351" name="AutoShape 51"/>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11352" name="Group 52"/>
            <p:cNvGrpSpPr>
              <a:grpSpLocks/>
            </p:cNvGrpSpPr>
            <p:nvPr/>
          </p:nvGrpSpPr>
          <p:grpSpPr bwMode="auto">
            <a:xfrm>
              <a:off x="1932" y="1863"/>
              <a:ext cx="279" cy="81"/>
              <a:chOff x="1470" y="1821"/>
              <a:chExt cx="279" cy="93"/>
            </a:xfrm>
          </p:grpSpPr>
          <p:sp>
            <p:nvSpPr>
              <p:cNvPr id="11353" name="Freeform 53"/>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54" name="Freeform 54"/>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grpSp>
        <p:nvGrpSpPr>
          <p:cNvPr id="11307" name="Group 55"/>
          <p:cNvGrpSpPr>
            <a:grpSpLocks/>
          </p:cNvGrpSpPr>
          <p:nvPr/>
        </p:nvGrpSpPr>
        <p:grpSpPr bwMode="auto">
          <a:xfrm>
            <a:off x="2971800" y="3613150"/>
            <a:ext cx="576263" cy="585788"/>
            <a:chOff x="1884" y="1812"/>
            <a:chExt cx="363" cy="369"/>
          </a:xfrm>
        </p:grpSpPr>
        <p:sp>
          <p:nvSpPr>
            <p:cNvPr id="11347" name="AutoShape 56"/>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11348" name="Group 57"/>
            <p:cNvGrpSpPr>
              <a:grpSpLocks/>
            </p:cNvGrpSpPr>
            <p:nvPr/>
          </p:nvGrpSpPr>
          <p:grpSpPr bwMode="auto">
            <a:xfrm>
              <a:off x="1932" y="1863"/>
              <a:ext cx="279" cy="81"/>
              <a:chOff x="1470" y="1821"/>
              <a:chExt cx="279" cy="93"/>
            </a:xfrm>
          </p:grpSpPr>
          <p:sp>
            <p:nvSpPr>
              <p:cNvPr id="11349" name="Freeform 58"/>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50" name="Freeform 59"/>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grpSp>
        <p:nvGrpSpPr>
          <p:cNvPr id="11308" name="Group 60"/>
          <p:cNvGrpSpPr>
            <a:grpSpLocks/>
          </p:cNvGrpSpPr>
          <p:nvPr/>
        </p:nvGrpSpPr>
        <p:grpSpPr bwMode="auto">
          <a:xfrm>
            <a:off x="6581775" y="2508250"/>
            <a:ext cx="576263" cy="585788"/>
            <a:chOff x="1884" y="1812"/>
            <a:chExt cx="363" cy="369"/>
          </a:xfrm>
        </p:grpSpPr>
        <p:sp>
          <p:nvSpPr>
            <p:cNvPr id="11343" name="AutoShape 61"/>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11344" name="Group 62"/>
            <p:cNvGrpSpPr>
              <a:grpSpLocks/>
            </p:cNvGrpSpPr>
            <p:nvPr/>
          </p:nvGrpSpPr>
          <p:grpSpPr bwMode="auto">
            <a:xfrm>
              <a:off x="1932" y="1863"/>
              <a:ext cx="279" cy="81"/>
              <a:chOff x="1470" y="1821"/>
              <a:chExt cx="279" cy="93"/>
            </a:xfrm>
          </p:grpSpPr>
          <p:sp>
            <p:nvSpPr>
              <p:cNvPr id="11345" name="Freeform 63"/>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46" name="Freeform 64"/>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grpSp>
        <p:nvGrpSpPr>
          <p:cNvPr id="11309" name="Group 65"/>
          <p:cNvGrpSpPr>
            <a:grpSpLocks/>
          </p:cNvGrpSpPr>
          <p:nvPr/>
        </p:nvGrpSpPr>
        <p:grpSpPr bwMode="auto">
          <a:xfrm>
            <a:off x="3419475" y="1898650"/>
            <a:ext cx="576263" cy="585788"/>
            <a:chOff x="1884" y="1812"/>
            <a:chExt cx="363" cy="369"/>
          </a:xfrm>
        </p:grpSpPr>
        <p:sp>
          <p:nvSpPr>
            <p:cNvPr id="11339" name="AutoShape 66"/>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11340" name="Group 67"/>
            <p:cNvGrpSpPr>
              <a:grpSpLocks/>
            </p:cNvGrpSpPr>
            <p:nvPr/>
          </p:nvGrpSpPr>
          <p:grpSpPr bwMode="auto">
            <a:xfrm>
              <a:off x="1932" y="1863"/>
              <a:ext cx="279" cy="81"/>
              <a:chOff x="1470" y="1821"/>
              <a:chExt cx="279" cy="93"/>
            </a:xfrm>
          </p:grpSpPr>
          <p:sp>
            <p:nvSpPr>
              <p:cNvPr id="11341" name="Freeform 68"/>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42" name="Freeform 69"/>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1310" name="Line 70"/>
          <p:cNvSpPr>
            <a:spLocks noChangeShapeType="1"/>
          </p:cNvSpPr>
          <p:nvPr/>
        </p:nvSpPr>
        <p:spPr bwMode="auto">
          <a:xfrm>
            <a:off x="3581400" y="3041650"/>
            <a:ext cx="3048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11" name="Line 71"/>
          <p:cNvSpPr>
            <a:spLocks noChangeShapeType="1"/>
          </p:cNvSpPr>
          <p:nvPr/>
        </p:nvSpPr>
        <p:spPr bwMode="auto">
          <a:xfrm>
            <a:off x="4648200" y="3498850"/>
            <a:ext cx="4572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12" name="Line 72"/>
          <p:cNvSpPr>
            <a:spLocks noChangeShapeType="1"/>
          </p:cNvSpPr>
          <p:nvPr/>
        </p:nvSpPr>
        <p:spPr bwMode="auto">
          <a:xfrm>
            <a:off x="5257800" y="311785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13" name="Line 73"/>
          <p:cNvSpPr>
            <a:spLocks noChangeShapeType="1"/>
          </p:cNvSpPr>
          <p:nvPr/>
        </p:nvSpPr>
        <p:spPr bwMode="auto">
          <a:xfrm flipV="1">
            <a:off x="5257800" y="357505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1314" name="Group 74"/>
          <p:cNvGrpSpPr>
            <a:grpSpLocks/>
          </p:cNvGrpSpPr>
          <p:nvPr/>
        </p:nvGrpSpPr>
        <p:grpSpPr bwMode="auto">
          <a:xfrm>
            <a:off x="5057775" y="3660775"/>
            <a:ext cx="576263" cy="585788"/>
            <a:chOff x="1884" y="1812"/>
            <a:chExt cx="363" cy="369"/>
          </a:xfrm>
        </p:grpSpPr>
        <p:sp>
          <p:nvSpPr>
            <p:cNvPr id="11335" name="AutoShape 75"/>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11336" name="Group 76"/>
            <p:cNvGrpSpPr>
              <a:grpSpLocks/>
            </p:cNvGrpSpPr>
            <p:nvPr/>
          </p:nvGrpSpPr>
          <p:grpSpPr bwMode="auto">
            <a:xfrm>
              <a:off x="1932" y="1863"/>
              <a:ext cx="279" cy="81"/>
              <a:chOff x="1470" y="1821"/>
              <a:chExt cx="279" cy="93"/>
            </a:xfrm>
          </p:grpSpPr>
          <p:sp>
            <p:nvSpPr>
              <p:cNvPr id="11337" name="Freeform 77"/>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38" name="Freeform 78"/>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grpSp>
        <p:nvGrpSpPr>
          <p:cNvPr id="11315" name="Group 79"/>
          <p:cNvGrpSpPr>
            <a:grpSpLocks/>
          </p:cNvGrpSpPr>
          <p:nvPr/>
        </p:nvGrpSpPr>
        <p:grpSpPr bwMode="auto">
          <a:xfrm>
            <a:off x="5000625" y="2565400"/>
            <a:ext cx="576263" cy="585788"/>
            <a:chOff x="1884" y="1812"/>
            <a:chExt cx="363" cy="369"/>
          </a:xfrm>
        </p:grpSpPr>
        <p:sp>
          <p:nvSpPr>
            <p:cNvPr id="11331" name="AutoShape 80"/>
            <p:cNvSpPr>
              <a:spLocks noChangeArrowheads="1"/>
            </p:cNvSpPr>
            <p:nvPr/>
          </p:nvSpPr>
          <p:spPr bwMode="auto">
            <a:xfrm>
              <a:off x="1884" y="1812"/>
              <a:ext cx="363" cy="369"/>
            </a:xfrm>
            <a:prstGeom prst="can">
              <a:avLst>
                <a:gd name="adj" fmla="val 50826"/>
              </a:avLst>
            </a:prstGeom>
            <a:gradFill rotWithShape="0">
              <a:gsLst>
                <a:gs pos="0">
                  <a:srgbClr val="764801"/>
                </a:gs>
                <a:gs pos="100000">
                  <a:srgbClr val="FE9B03"/>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11332" name="Group 81"/>
            <p:cNvGrpSpPr>
              <a:grpSpLocks/>
            </p:cNvGrpSpPr>
            <p:nvPr/>
          </p:nvGrpSpPr>
          <p:grpSpPr bwMode="auto">
            <a:xfrm>
              <a:off x="1932" y="1863"/>
              <a:ext cx="279" cy="81"/>
              <a:chOff x="1470" y="1821"/>
              <a:chExt cx="279" cy="93"/>
            </a:xfrm>
          </p:grpSpPr>
          <p:sp>
            <p:nvSpPr>
              <p:cNvPr id="11333" name="Freeform 82"/>
              <p:cNvSpPr>
                <a:spLocks/>
              </p:cNvSpPr>
              <p:nvPr/>
            </p:nvSpPr>
            <p:spPr bwMode="auto">
              <a:xfrm>
                <a:off x="1476" y="1821"/>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334" name="Freeform 83"/>
              <p:cNvSpPr>
                <a:spLocks/>
              </p:cNvSpPr>
              <p:nvPr/>
            </p:nvSpPr>
            <p:spPr bwMode="auto">
              <a:xfrm flipV="1">
                <a:off x="1470" y="1824"/>
                <a:ext cx="273" cy="90"/>
              </a:xfrm>
              <a:custGeom>
                <a:avLst/>
                <a:gdLst>
                  <a:gd name="T0" fmla="*/ 0 w 273"/>
                  <a:gd name="T1" fmla="*/ 0 h 90"/>
                  <a:gd name="T2" fmla="*/ 60 w 273"/>
                  <a:gd name="T3" fmla="*/ 0 h 90"/>
                  <a:gd name="T4" fmla="*/ 198 w 273"/>
                  <a:gd name="T5" fmla="*/ 90 h 90"/>
                  <a:gd name="T6" fmla="*/ 273 w 273"/>
                  <a:gd name="T7" fmla="*/ 9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90">
                    <a:moveTo>
                      <a:pt x="0" y="0"/>
                    </a:moveTo>
                    <a:lnTo>
                      <a:pt x="60" y="0"/>
                    </a:lnTo>
                    <a:lnTo>
                      <a:pt x="198" y="90"/>
                    </a:lnTo>
                    <a:lnTo>
                      <a:pt x="273" y="90"/>
                    </a:lnTo>
                  </a:path>
                </a:pathLst>
              </a:custGeom>
              <a:gradFill rotWithShape="0">
                <a:gsLst>
                  <a:gs pos="0">
                    <a:srgbClr val="764801"/>
                  </a:gs>
                  <a:gs pos="100000">
                    <a:srgbClr val="FE9B03"/>
                  </a:gs>
                </a:gsLst>
                <a:lin ang="5400000" scaled="1"/>
              </a:gradFill>
              <a:ln w="9525" cap="flat" cmpd="sng">
                <a:solidFill>
                  <a:schemeClr val="bg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1316" name="computr2"/>
          <p:cNvSpPr>
            <a:spLocks noEditPoints="1" noChangeArrowheads="1"/>
          </p:cNvSpPr>
          <p:nvPr/>
        </p:nvSpPr>
        <p:spPr bwMode="auto">
          <a:xfrm>
            <a:off x="6019800" y="5099050"/>
            <a:ext cx="7620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TW" altLang="en-US"/>
          </a:p>
        </p:txBody>
      </p:sp>
      <p:sp>
        <p:nvSpPr>
          <p:cNvPr id="11317" name="Line 85"/>
          <p:cNvSpPr>
            <a:spLocks noChangeShapeType="1"/>
          </p:cNvSpPr>
          <p:nvPr/>
        </p:nvSpPr>
        <p:spPr bwMode="auto">
          <a:xfrm>
            <a:off x="5257800" y="601345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318" name="computr2"/>
          <p:cNvSpPr>
            <a:spLocks noEditPoints="1" noChangeArrowheads="1"/>
          </p:cNvSpPr>
          <p:nvPr/>
        </p:nvSpPr>
        <p:spPr bwMode="auto">
          <a:xfrm>
            <a:off x="6858000" y="5099050"/>
            <a:ext cx="7620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TW" altLang="en-US"/>
          </a:p>
        </p:txBody>
      </p:sp>
      <p:sp>
        <p:nvSpPr>
          <p:cNvPr id="11319" name="Line 87"/>
          <p:cNvSpPr>
            <a:spLocks noChangeShapeType="1"/>
          </p:cNvSpPr>
          <p:nvPr/>
        </p:nvSpPr>
        <p:spPr bwMode="auto">
          <a:xfrm flipV="1">
            <a:off x="6248400" y="60134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320" name="Line 88"/>
          <p:cNvSpPr>
            <a:spLocks noChangeShapeType="1"/>
          </p:cNvSpPr>
          <p:nvPr/>
        </p:nvSpPr>
        <p:spPr bwMode="auto">
          <a:xfrm flipV="1">
            <a:off x="1828800" y="15176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321" name="Line 89"/>
          <p:cNvSpPr>
            <a:spLocks noChangeShapeType="1"/>
          </p:cNvSpPr>
          <p:nvPr/>
        </p:nvSpPr>
        <p:spPr bwMode="auto">
          <a:xfrm flipV="1">
            <a:off x="990600" y="15176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322" name="computr2"/>
          <p:cNvSpPr>
            <a:spLocks noEditPoints="1" noChangeArrowheads="1"/>
          </p:cNvSpPr>
          <p:nvPr/>
        </p:nvSpPr>
        <p:spPr bwMode="auto">
          <a:xfrm>
            <a:off x="533400" y="908050"/>
            <a:ext cx="7620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TW" altLang="en-US"/>
          </a:p>
        </p:txBody>
      </p:sp>
      <p:sp>
        <p:nvSpPr>
          <p:cNvPr id="11323" name="Line 91"/>
          <p:cNvSpPr>
            <a:spLocks noChangeShapeType="1"/>
          </p:cNvSpPr>
          <p:nvPr/>
        </p:nvSpPr>
        <p:spPr bwMode="auto">
          <a:xfrm>
            <a:off x="152400" y="1822450"/>
            <a:ext cx="236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324" name="computr2"/>
          <p:cNvSpPr>
            <a:spLocks noEditPoints="1" noChangeArrowheads="1"/>
          </p:cNvSpPr>
          <p:nvPr/>
        </p:nvSpPr>
        <p:spPr bwMode="auto">
          <a:xfrm>
            <a:off x="1371600" y="908050"/>
            <a:ext cx="7620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TW" altLang="en-US"/>
          </a:p>
        </p:txBody>
      </p:sp>
      <p:sp>
        <p:nvSpPr>
          <p:cNvPr id="11325" name="Line 93"/>
          <p:cNvSpPr>
            <a:spLocks noChangeShapeType="1"/>
          </p:cNvSpPr>
          <p:nvPr/>
        </p:nvSpPr>
        <p:spPr bwMode="auto">
          <a:xfrm flipV="1">
            <a:off x="762000" y="18224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326" name="computr2"/>
          <p:cNvSpPr>
            <a:spLocks noEditPoints="1" noChangeArrowheads="1"/>
          </p:cNvSpPr>
          <p:nvPr/>
        </p:nvSpPr>
        <p:spPr bwMode="auto">
          <a:xfrm>
            <a:off x="7848600" y="4108450"/>
            <a:ext cx="7620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TW" altLang="en-US"/>
          </a:p>
        </p:txBody>
      </p:sp>
      <p:sp>
        <p:nvSpPr>
          <p:cNvPr id="11327" name="Line 95"/>
          <p:cNvSpPr>
            <a:spLocks noChangeShapeType="1"/>
          </p:cNvSpPr>
          <p:nvPr/>
        </p:nvSpPr>
        <p:spPr bwMode="auto">
          <a:xfrm flipV="1">
            <a:off x="8305800" y="372745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328" name="computr2"/>
          <p:cNvSpPr>
            <a:spLocks noEditPoints="1" noChangeArrowheads="1"/>
          </p:cNvSpPr>
          <p:nvPr/>
        </p:nvSpPr>
        <p:spPr bwMode="auto">
          <a:xfrm>
            <a:off x="8382000" y="2051050"/>
            <a:ext cx="7620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TW" altLang="en-US"/>
          </a:p>
        </p:txBody>
      </p:sp>
      <p:sp>
        <p:nvSpPr>
          <p:cNvPr id="11329" name="Line 97"/>
          <p:cNvSpPr>
            <a:spLocks noChangeShapeType="1"/>
          </p:cNvSpPr>
          <p:nvPr/>
        </p:nvSpPr>
        <p:spPr bwMode="auto">
          <a:xfrm flipV="1">
            <a:off x="8458200" y="273685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330" name="Oval 98"/>
          <p:cNvSpPr>
            <a:spLocks noChangeArrowheads="1"/>
          </p:cNvSpPr>
          <p:nvPr/>
        </p:nvSpPr>
        <p:spPr bwMode="auto">
          <a:xfrm>
            <a:off x="2286000" y="5494338"/>
            <a:ext cx="1600200" cy="7477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54000"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1800">
                <a:solidFill>
                  <a:schemeClr val="bg1"/>
                </a:solidFill>
                <a:latin typeface="Comic Sans MS" panose="030F0702030302020204" pitchFamily="66" charset="0"/>
              </a:rPr>
              <a:t>Campus Area </a:t>
            </a:r>
          </a:p>
          <a:p>
            <a:pPr algn="ctr">
              <a:spcBef>
                <a:spcPct val="0"/>
              </a:spcBef>
              <a:buClrTx/>
              <a:buSzTx/>
              <a:buFontTx/>
              <a:buNone/>
            </a:pPr>
            <a:r>
              <a:rPr kumimoji="0" lang="en-US" altLang="zh-TW" sz="1800">
                <a:solidFill>
                  <a:schemeClr val="bg1"/>
                </a:solidFill>
                <a:latin typeface="Comic Sans MS" panose="030F0702030302020204" pitchFamily="66" charset="0"/>
              </a:rPr>
              <a:t>Network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lstStyle/>
          <a:p>
            <a:r>
              <a:rPr lang="en-US" altLang="zh-TW" sz="5400" b="1" smtClean="0"/>
              <a:t>Hash Table</a:t>
            </a:r>
            <a:endParaRPr lang="zh-TW" altLang="en-US" smtClean="0"/>
          </a:p>
        </p:txBody>
      </p:sp>
      <p:sp>
        <p:nvSpPr>
          <p:cNvPr id="66563" name="內容版面配置區 2"/>
          <p:cNvSpPr>
            <a:spLocks noGrp="1"/>
          </p:cNvSpPr>
          <p:nvPr>
            <p:ph idx="1"/>
          </p:nvPr>
        </p:nvSpPr>
        <p:spPr/>
        <p:txBody>
          <a:bodyPr/>
          <a:lstStyle/>
          <a:p>
            <a:r>
              <a:rPr lang="en-US" altLang="zh-TW" smtClean="0"/>
              <a:t>Prefix </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-1</a:t>
            </a:r>
            <a:r>
              <a:rPr lang="en-US" altLang="zh-TW" b="1" smtClean="0">
                <a:latin typeface="Times New Roman" panose="02020603050405020304" pitchFamily="18" charset="0"/>
              </a:rPr>
              <a:t>…</a:t>
            </a:r>
            <a:r>
              <a:rPr lang="en-US" altLang="zh-TW" b="1" i="1" smtClean="0">
                <a:latin typeface="Times New Roman" panose="02020603050405020304" pitchFamily="18" charset="0"/>
              </a:rPr>
              <a:t>b</a:t>
            </a:r>
            <a:r>
              <a:rPr lang="en-US" altLang="zh-TW" b="1" baseline="-25000" smtClean="0">
                <a:latin typeface="Times New Roman" panose="02020603050405020304" pitchFamily="18" charset="0"/>
              </a:rPr>
              <a:t>0</a:t>
            </a:r>
            <a:r>
              <a:rPr lang="en-US" altLang="zh-TW" b="1" smtClean="0">
                <a:latin typeface="Times New Roman" panose="02020603050405020304" pitchFamily="18" charset="0"/>
              </a:rPr>
              <a:t>/</a:t>
            </a:r>
            <a:r>
              <a:rPr lang="en-US" altLang="zh-TW" b="1" smtClean="0">
                <a:latin typeface="Script MT Bold" panose="03040602040607080904" pitchFamily="66" charset="0"/>
              </a:rPr>
              <a:t>l = </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-1</a:t>
            </a:r>
            <a:r>
              <a:rPr lang="en-US" altLang="zh-TW" b="1" smtClean="0">
                <a:latin typeface="Times New Roman" panose="02020603050405020304" pitchFamily="18" charset="0"/>
              </a:rPr>
              <a:t>…</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a:t>
            </a:r>
            <a:r>
              <a:rPr lang="en-US" altLang="zh-TW" b="1" baseline="-25000" smtClean="0">
                <a:latin typeface="Script MT Bold" panose="03040602040607080904" pitchFamily="66" charset="0"/>
              </a:rPr>
              <a:t>l</a:t>
            </a:r>
            <a:r>
              <a:rPr lang="en-US" altLang="zh-TW" b="1" smtClean="0">
                <a:latin typeface="Times New Roman" panose="02020603050405020304" pitchFamily="18" charset="0"/>
              </a:rPr>
              <a:t>0…0/</a:t>
            </a:r>
            <a:r>
              <a:rPr lang="en-US" altLang="zh-TW" b="1" smtClean="0">
                <a:latin typeface="Script MT Bold" panose="03040602040607080904" pitchFamily="66" charset="0"/>
              </a:rPr>
              <a:t>l </a:t>
            </a:r>
            <a:endParaRPr lang="en-US" altLang="zh-TW" smtClean="0"/>
          </a:p>
          <a:p>
            <a:r>
              <a:rPr lang="en-US" altLang="zh-TW" smtClean="0"/>
              <a:t>Hash(</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-1</a:t>
            </a:r>
            <a:r>
              <a:rPr lang="en-US" altLang="zh-TW" b="1" smtClean="0">
                <a:latin typeface="Times New Roman" panose="02020603050405020304" pitchFamily="18" charset="0"/>
              </a:rPr>
              <a:t>…</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a:t>
            </a:r>
            <a:r>
              <a:rPr lang="en-US" altLang="zh-TW" b="1" baseline="-25000" smtClean="0">
                <a:latin typeface="Script MT Bold" panose="03040602040607080904" pitchFamily="66" charset="0"/>
              </a:rPr>
              <a:t>l</a:t>
            </a:r>
            <a:r>
              <a:rPr lang="en-US" altLang="zh-TW" b="1" smtClean="0">
                <a:latin typeface="Times New Roman" panose="02020603050405020304" pitchFamily="18" charset="0"/>
              </a:rPr>
              <a:t>0…0,</a:t>
            </a:r>
            <a:r>
              <a:rPr lang="en-US" altLang="zh-TW" b="1" smtClean="0">
                <a:latin typeface="Script MT Bold" panose="03040602040607080904" pitchFamily="66" charset="0"/>
              </a:rPr>
              <a:t> l</a:t>
            </a:r>
            <a:r>
              <a:rPr lang="en-US" altLang="zh-TW" b="1" smtClean="0">
                <a:latin typeface="Times New Roman" panose="02020603050405020304" pitchFamily="18" charset="0"/>
              </a:rPr>
              <a:t>) = </a:t>
            </a:r>
            <a:r>
              <a:rPr lang="en-US" altLang="zh-TW" b="1" i="1" smtClean="0">
                <a:latin typeface="Times New Roman" panose="02020603050405020304" pitchFamily="18" charset="0"/>
              </a:rPr>
              <a:t>h</a:t>
            </a:r>
          </a:p>
          <a:p>
            <a:pPr lvl="1"/>
            <a:r>
              <a:rPr lang="en-US" altLang="zh-TW" b="1" smtClean="0">
                <a:latin typeface="Times New Roman" panose="02020603050405020304" pitchFamily="18" charset="0"/>
              </a:rPr>
              <a:t>Store </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-1</a:t>
            </a:r>
            <a:r>
              <a:rPr lang="en-US" altLang="zh-TW" b="1" smtClean="0">
                <a:latin typeface="Times New Roman" panose="02020603050405020304" pitchFamily="18" charset="0"/>
              </a:rPr>
              <a:t>…</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a:t>
            </a:r>
            <a:r>
              <a:rPr lang="en-US" altLang="zh-TW" b="1" baseline="-25000" smtClean="0">
                <a:latin typeface="Script MT Bold" panose="03040602040607080904" pitchFamily="66" charset="0"/>
              </a:rPr>
              <a:t>l</a:t>
            </a:r>
            <a:r>
              <a:rPr lang="en-US" altLang="zh-TW" b="1" smtClean="0">
                <a:latin typeface="Times New Roman" panose="02020603050405020304" pitchFamily="18" charset="0"/>
              </a:rPr>
              <a:t>0…0/</a:t>
            </a:r>
            <a:r>
              <a:rPr lang="en-US" altLang="zh-TW" b="1" smtClean="0">
                <a:latin typeface="Script MT Bold" panose="03040602040607080904" pitchFamily="66" charset="0"/>
              </a:rPr>
              <a:t>l</a:t>
            </a:r>
            <a:r>
              <a:rPr lang="en-US" altLang="zh-TW" b="1" smtClean="0">
                <a:latin typeface="Times New Roman" panose="02020603050405020304" pitchFamily="18" charset="0"/>
              </a:rPr>
              <a:t> in bucket </a:t>
            </a:r>
            <a:r>
              <a:rPr lang="en-US" altLang="zh-TW" b="1" i="1" smtClean="0">
                <a:latin typeface="Times New Roman" panose="02020603050405020304" pitchFamily="18" charset="0"/>
              </a:rPr>
              <a:t>h</a:t>
            </a:r>
            <a:r>
              <a:rPr lang="en-US" altLang="zh-TW" b="1" smtClean="0">
                <a:latin typeface="Times New Roman" panose="02020603050405020304" pitchFamily="18" charset="0"/>
              </a:rPr>
              <a:t> of the hash table</a:t>
            </a:r>
          </a:p>
          <a:p>
            <a:pPr lvl="1"/>
            <a:r>
              <a:rPr lang="en-US" altLang="zh-TW" b="1" smtClean="0">
                <a:latin typeface="Times New Roman" panose="02020603050405020304" pitchFamily="18" charset="0"/>
              </a:rPr>
              <a:t>When Input IP = </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-1</a:t>
            </a:r>
            <a:r>
              <a:rPr lang="en-US" altLang="zh-TW" b="1" smtClean="0">
                <a:latin typeface="Times New Roman" panose="02020603050405020304" pitchFamily="18" charset="0"/>
              </a:rPr>
              <a:t>…</a:t>
            </a:r>
            <a:r>
              <a:rPr lang="en-US" altLang="zh-TW" b="1" i="1" smtClean="0">
                <a:latin typeface="Times New Roman" panose="02020603050405020304" pitchFamily="18" charset="0"/>
              </a:rPr>
              <a:t>b</a:t>
            </a:r>
            <a:r>
              <a:rPr lang="en-US" altLang="zh-TW" b="1" baseline="-25000" smtClean="0">
                <a:latin typeface="Times New Roman" panose="02020603050405020304" pitchFamily="18" charset="0"/>
              </a:rPr>
              <a:t>0</a:t>
            </a:r>
          </a:p>
          <a:p>
            <a:pPr lvl="1"/>
            <a:r>
              <a:rPr lang="en-US" altLang="zh-TW" b="1" smtClean="0">
                <a:latin typeface="Times New Roman" panose="02020603050405020304" pitchFamily="18" charset="0"/>
              </a:rPr>
              <a:t>We have to search multiple times as follows</a:t>
            </a:r>
          </a:p>
          <a:p>
            <a:pPr lvl="1"/>
            <a:r>
              <a:rPr lang="en-US" altLang="zh-TW" b="1" smtClean="0">
                <a:latin typeface="Times New Roman" panose="02020603050405020304" pitchFamily="18" charset="0"/>
              </a:rPr>
              <a:t>Hash(</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-1</a:t>
            </a:r>
            <a:r>
              <a:rPr lang="en-US" altLang="zh-TW" b="1" smtClean="0">
                <a:latin typeface="Times New Roman" panose="02020603050405020304" pitchFamily="18" charset="0"/>
              </a:rPr>
              <a:t>…</a:t>
            </a:r>
            <a:r>
              <a:rPr lang="en-US" altLang="zh-TW" b="1" i="1" smtClean="0">
                <a:latin typeface="Times New Roman" panose="02020603050405020304" pitchFamily="18" charset="0"/>
              </a:rPr>
              <a:t>b</a:t>
            </a:r>
            <a:r>
              <a:rPr lang="en-US" altLang="zh-TW" b="1" i="1" baseline="-25000" smtClean="0">
                <a:latin typeface="Times New Roman" panose="02020603050405020304" pitchFamily="18" charset="0"/>
              </a:rPr>
              <a:t>n</a:t>
            </a:r>
            <a:r>
              <a:rPr lang="en-US" altLang="zh-TW" b="1" baseline="-25000" smtClean="0">
                <a:latin typeface="Times New Roman" panose="02020603050405020304" pitchFamily="18" charset="0"/>
              </a:rPr>
              <a:t>-</a:t>
            </a:r>
            <a:r>
              <a:rPr lang="en-US" altLang="zh-TW" b="1" i="1" baseline="-25000" smtClean="0">
                <a:latin typeface="Times New Roman" panose="02020603050405020304" pitchFamily="18" charset="0"/>
              </a:rPr>
              <a:t>i</a:t>
            </a:r>
            <a:r>
              <a:rPr lang="en-US" altLang="zh-TW" b="1" smtClean="0">
                <a:latin typeface="Times New Roman" panose="02020603050405020304" pitchFamily="18" charset="0"/>
              </a:rPr>
              <a:t>0…0, </a:t>
            </a:r>
            <a:r>
              <a:rPr lang="en-US" altLang="zh-TW" b="1" i="1" smtClean="0">
                <a:latin typeface="Times New Roman" panose="02020603050405020304" pitchFamily="18" charset="0"/>
              </a:rPr>
              <a:t>i</a:t>
            </a:r>
            <a:r>
              <a:rPr lang="en-US" altLang="zh-TW" b="1" smtClean="0">
                <a:latin typeface="Times New Roman" panose="02020603050405020304" pitchFamily="18" charset="0"/>
              </a:rPr>
              <a:t>) for </a:t>
            </a:r>
            <a:r>
              <a:rPr lang="en-US" altLang="zh-TW" b="1" i="1" smtClean="0">
                <a:latin typeface="Times New Roman" panose="02020603050405020304" pitchFamily="18" charset="0"/>
              </a:rPr>
              <a:t>i</a:t>
            </a:r>
            <a:r>
              <a:rPr lang="en-US" altLang="zh-TW" b="1" smtClean="0">
                <a:latin typeface="Times New Roman" panose="02020603050405020304" pitchFamily="18" charset="0"/>
              </a:rPr>
              <a:t> = 1 to max_length</a:t>
            </a:r>
            <a:endParaRPr lang="zh-TW" altLang="en-US" smtClean="0"/>
          </a:p>
        </p:txBody>
      </p:sp>
      <p:sp>
        <p:nvSpPr>
          <p:cNvPr id="66564" name="頁尾版面配置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6656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6216B652-2135-48AC-AB78-566374C628B2}" type="slidenum">
              <a:rPr lang="zh-TW" altLang="en-US" sz="1200">
                <a:solidFill>
                  <a:srgbClr val="045C75"/>
                </a:solidFill>
                <a:latin typeface="Arial" panose="020B0604020202020204" pitchFamily="34" charset="0"/>
              </a:rPr>
              <a:pPr>
                <a:spcBef>
                  <a:spcPct val="0"/>
                </a:spcBef>
                <a:buClrTx/>
                <a:buSzTx/>
                <a:buFontTx/>
                <a:buNone/>
              </a:pPr>
              <a:t>30</a:t>
            </a:fld>
            <a:endParaRPr lang="zh-TW" altLang="en-US" sz="1200">
              <a:solidFill>
                <a:srgbClr val="045C75"/>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6758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51AA8F44-ADFC-492B-B6F9-DAA59F11187B}" type="slidenum">
              <a:rPr lang="zh-TW" altLang="en-US" sz="1200">
                <a:solidFill>
                  <a:srgbClr val="045C75"/>
                </a:solidFill>
                <a:latin typeface="Arial" panose="020B0604020202020204" pitchFamily="34" charset="0"/>
              </a:rPr>
              <a:pPr>
                <a:spcBef>
                  <a:spcPct val="0"/>
                </a:spcBef>
                <a:buClrTx/>
                <a:buSzTx/>
                <a:buFontTx/>
                <a:buNone/>
              </a:pPr>
              <a:t>31</a:t>
            </a:fld>
            <a:endParaRPr lang="zh-TW" altLang="en-US" sz="1200">
              <a:solidFill>
                <a:srgbClr val="045C75"/>
              </a:solidFill>
              <a:latin typeface="Arial" panose="020B0604020202020204" pitchFamily="34" charset="0"/>
            </a:endParaRPr>
          </a:p>
        </p:txBody>
      </p:sp>
      <p:sp>
        <p:nvSpPr>
          <p:cNvPr id="67588" name="Rectangle 2"/>
          <p:cNvSpPr>
            <a:spLocks noGrp="1"/>
          </p:cNvSpPr>
          <p:nvPr>
            <p:ph type="title"/>
          </p:nvPr>
        </p:nvSpPr>
        <p:spPr>
          <a:xfrm>
            <a:off x="457200" y="323850"/>
            <a:ext cx="8229600" cy="779463"/>
          </a:xfrm>
        </p:spPr>
        <p:txBody>
          <a:bodyPr/>
          <a:lstStyle/>
          <a:p>
            <a:r>
              <a:rPr lang="en-US" altLang="zh-TW" sz="4200" b="1" smtClean="0"/>
              <a:t>Hash Table: 8-bit Segmentation table</a:t>
            </a:r>
          </a:p>
        </p:txBody>
      </p:sp>
      <p:sp>
        <p:nvSpPr>
          <p:cNvPr id="67589" name="Rectangle 3"/>
          <p:cNvSpPr>
            <a:spLocks noGrp="1"/>
          </p:cNvSpPr>
          <p:nvPr>
            <p:ph type="body" idx="1"/>
          </p:nvPr>
        </p:nvSpPr>
        <p:spPr>
          <a:xfrm>
            <a:off x="457200" y="1196975"/>
            <a:ext cx="8229600" cy="1454150"/>
          </a:xfrm>
        </p:spPr>
        <p:txBody>
          <a:bodyPr/>
          <a:lstStyle/>
          <a:p>
            <a:r>
              <a:rPr lang="en-US" altLang="zh-TW" smtClean="0"/>
              <a:t>A 8-bit segmentation table is usually used for IPv4 forwarding tables because there is no prefix of length shorter than 8.</a:t>
            </a:r>
          </a:p>
        </p:txBody>
      </p:sp>
      <p:sp>
        <p:nvSpPr>
          <p:cNvPr id="67590" name="Rectangle 4"/>
          <p:cNvSpPr>
            <a:spLocks noChangeArrowheads="1"/>
          </p:cNvSpPr>
          <p:nvPr/>
        </p:nvSpPr>
        <p:spPr bwMode="auto">
          <a:xfrm>
            <a:off x="5164138" y="3275013"/>
            <a:ext cx="287337"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7591" name="Text Box 5"/>
          <p:cNvSpPr txBox="1">
            <a:spLocks noChangeArrowheads="1"/>
          </p:cNvSpPr>
          <p:nvPr/>
        </p:nvSpPr>
        <p:spPr bwMode="auto">
          <a:xfrm>
            <a:off x="827088" y="3536950"/>
            <a:ext cx="28082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i="1">
                <a:latin typeface="Times New Roman" panose="02020603050405020304" pitchFamily="18" charset="0"/>
              </a:rPr>
              <a:t>H</a:t>
            </a:r>
            <a:r>
              <a:rPr kumimoji="0" lang="en-US" altLang="zh-TW" sz="2400">
                <a:latin typeface="Times New Roman" panose="02020603050405020304" pitchFamily="18" charset="0"/>
              </a:rPr>
              <a:t>(</a:t>
            </a:r>
            <a:r>
              <a:rPr kumimoji="0" lang="en-US" altLang="zh-TW" sz="2400" i="1">
                <a:latin typeface="Times New Roman" panose="02020603050405020304" pitchFamily="18" charset="0"/>
              </a:rPr>
              <a:t>prefix</a:t>
            </a:r>
            <a:r>
              <a:rPr kumimoji="0" lang="en-US" altLang="zh-TW" sz="2400">
                <a:latin typeface="Times New Roman" panose="02020603050405020304" pitchFamily="18" charset="0"/>
              </a:rPr>
              <a:t>)%</a:t>
            </a:r>
            <a:r>
              <a:rPr kumimoji="0" lang="en-US" altLang="zh-TW" sz="2400" b="1" i="1">
                <a:solidFill>
                  <a:srgbClr val="663300"/>
                </a:solidFill>
                <a:latin typeface="Times New Roman" panose="02020603050405020304" pitchFamily="18" charset="0"/>
              </a:rPr>
              <a:t>256</a:t>
            </a:r>
          </a:p>
          <a:p>
            <a:pPr>
              <a:spcBef>
                <a:spcPct val="0"/>
              </a:spcBef>
              <a:buClrTx/>
              <a:buSzTx/>
              <a:buFontTx/>
              <a:buNone/>
            </a:pPr>
            <a:r>
              <a:rPr kumimoji="0" lang="en-US" altLang="zh-TW" sz="2400" b="1" i="1">
                <a:solidFill>
                  <a:srgbClr val="663300"/>
                </a:solidFill>
                <a:latin typeface="Times New Roman" panose="02020603050405020304" pitchFamily="18" charset="0"/>
              </a:rPr>
              <a:t>(MSB 8 bits of prefix)</a:t>
            </a:r>
          </a:p>
        </p:txBody>
      </p:sp>
      <p:sp>
        <p:nvSpPr>
          <p:cNvPr id="67592" name="Rectangle 6"/>
          <p:cNvSpPr>
            <a:spLocks noChangeArrowheads="1"/>
          </p:cNvSpPr>
          <p:nvPr/>
        </p:nvSpPr>
        <p:spPr bwMode="auto">
          <a:xfrm>
            <a:off x="5164138" y="3562350"/>
            <a:ext cx="287337"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7593" name="Rectangle 7"/>
          <p:cNvSpPr>
            <a:spLocks noChangeArrowheads="1"/>
          </p:cNvSpPr>
          <p:nvPr/>
        </p:nvSpPr>
        <p:spPr bwMode="auto">
          <a:xfrm>
            <a:off x="5164138" y="4462463"/>
            <a:ext cx="287337"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7594" name="Rectangle 8"/>
          <p:cNvSpPr>
            <a:spLocks noChangeArrowheads="1"/>
          </p:cNvSpPr>
          <p:nvPr/>
        </p:nvSpPr>
        <p:spPr bwMode="auto">
          <a:xfrm>
            <a:off x="5164138" y="4749800"/>
            <a:ext cx="287337"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7595" name="Rectangle 9"/>
          <p:cNvSpPr>
            <a:spLocks noChangeArrowheads="1"/>
          </p:cNvSpPr>
          <p:nvPr/>
        </p:nvSpPr>
        <p:spPr bwMode="auto">
          <a:xfrm>
            <a:off x="5164138" y="5734050"/>
            <a:ext cx="287337"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67596" name="Group 10"/>
          <p:cNvGrpSpPr>
            <a:grpSpLocks/>
          </p:cNvGrpSpPr>
          <p:nvPr/>
        </p:nvGrpSpPr>
        <p:grpSpPr bwMode="auto">
          <a:xfrm>
            <a:off x="5289550" y="5194300"/>
            <a:ext cx="36513" cy="395288"/>
            <a:chOff x="1814" y="2205"/>
            <a:chExt cx="23" cy="249"/>
          </a:xfrm>
        </p:grpSpPr>
        <p:sp>
          <p:nvSpPr>
            <p:cNvPr id="67612" name="Oval 11"/>
            <p:cNvSpPr>
              <a:spLocks noChangeArrowheads="1"/>
            </p:cNvSpPr>
            <p:nvPr/>
          </p:nvSpPr>
          <p:spPr bwMode="auto">
            <a:xfrm>
              <a:off x="1814" y="220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7613" name="Oval 12"/>
            <p:cNvSpPr>
              <a:spLocks noChangeArrowheads="1"/>
            </p:cNvSpPr>
            <p:nvPr/>
          </p:nvSpPr>
          <p:spPr bwMode="auto">
            <a:xfrm>
              <a:off x="1814" y="231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7614" name="Oval 13"/>
            <p:cNvSpPr>
              <a:spLocks noChangeArrowheads="1"/>
            </p:cNvSpPr>
            <p:nvPr/>
          </p:nvSpPr>
          <p:spPr bwMode="auto">
            <a:xfrm>
              <a:off x="1814" y="2431"/>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67597" name="AutoShape 14"/>
          <p:cNvCxnSpPr>
            <a:cxnSpLocks noChangeShapeType="1"/>
            <a:stCxn id="67590" idx="3"/>
            <a:endCxn id="67606" idx="1"/>
          </p:cNvCxnSpPr>
          <p:nvPr/>
        </p:nvCxnSpPr>
        <p:spPr bwMode="auto">
          <a:xfrm flipV="1">
            <a:off x="5451475" y="3411538"/>
            <a:ext cx="381000" cy="79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8" name="AutoShape 15"/>
          <p:cNvCxnSpPr>
            <a:cxnSpLocks noChangeShapeType="1"/>
            <a:stCxn id="67593" idx="3"/>
            <a:endCxn id="67601" idx="1"/>
          </p:cNvCxnSpPr>
          <p:nvPr/>
        </p:nvCxnSpPr>
        <p:spPr bwMode="auto">
          <a:xfrm>
            <a:off x="5451475" y="4606925"/>
            <a:ext cx="415925" cy="206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9" name="AutoShape 16"/>
          <p:cNvCxnSpPr>
            <a:cxnSpLocks noChangeShapeType="1"/>
            <a:stCxn id="67591" idx="3"/>
            <a:endCxn id="67593" idx="1"/>
          </p:cNvCxnSpPr>
          <p:nvPr/>
        </p:nvCxnSpPr>
        <p:spPr bwMode="auto">
          <a:xfrm>
            <a:off x="3635375" y="3902075"/>
            <a:ext cx="1528763" cy="70485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00" name="Text Box 17"/>
          <p:cNvSpPr txBox="1">
            <a:spLocks noChangeArrowheads="1"/>
          </p:cNvSpPr>
          <p:nvPr/>
        </p:nvSpPr>
        <p:spPr bwMode="auto">
          <a:xfrm>
            <a:off x="4248150" y="2744788"/>
            <a:ext cx="27368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latin typeface="Times New Roman" panose="02020603050405020304" pitchFamily="18" charset="0"/>
              </a:rPr>
              <a:t>Array of </a:t>
            </a:r>
            <a:r>
              <a:rPr kumimoji="0" lang="en-US" altLang="zh-TW" sz="2400" b="1" i="1">
                <a:solidFill>
                  <a:srgbClr val="663300"/>
                </a:solidFill>
                <a:latin typeface="Times New Roman" panose="02020603050405020304" pitchFamily="18" charset="0"/>
              </a:rPr>
              <a:t>256</a:t>
            </a:r>
            <a:r>
              <a:rPr kumimoji="0" lang="en-US" altLang="zh-TW" sz="2000">
                <a:latin typeface="Times New Roman" panose="02020603050405020304" pitchFamily="18" charset="0"/>
              </a:rPr>
              <a:t> elements</a:t>
            </a:r>
          </a:p>
        </p:txBody>
      </p:sp>
      <p:sp>
        <p:nvSpPr>
          <p:cNvPr id="67601" name="Text Box 18"/>
          <p:cNvSpPr txBox="1">
            <a:spLocks noChangeArrowheads="1"/>
          </p:cNvSpPr>
          <p:nvPr/>
        </p:nvSpPr>
        <p:spPr bwMode="auto">
          <a:xfrm>
            <a:off x="5867400" y="4329113"/>
            <a:ext cx="2160588" cy="5969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Prefixes with the same first 8 MSB bits </a:t>
            </a:r>
          </a:p>
        </p:txBody>
      </p:sp>
      <p:grpSp>
        <p:nvGrpSpPr>
          <p:cNvPr id="67602" name="Group 19"/>
          <p:cNvGrpSpPr>
            <a:grpSpLocks/>
          </p:cNvGrpSpPr>
          <p:nvPr/>
        </p:nvGrpSpPr>
        <p:grpSpPr bwMode="auto">
          <a:xfrm>
            <a:off x="5289550" y="3968750"/>
            <a:ext cx="36513" cy="395288"/>
            <a:chOff x="1814" y="2205"/>
            <a:chExt cx="23" cy="249"/>
          </a:xfrm>
        </p:grpSpPr>
        <p:sp>
          <p:nvSpPr>
            <p:cNvPr id="67609" name="Oval 20"/>
            <p:cNvSpPr>
              <a:spLocks noChangeArrowheads="1"/>
            </p:cNvSpPr>
            <p:nvPr/>
          </p:nvSpPr>
          <p:spPr bwMode="auto">
            <a:xfrm>
              <a:off x="1814" y="220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7610" name="Oval 21"/>
            <p:cNvSpPr>
              <a:spLocks noChangeArrowheads="1"/>
            </p:cNvSpPr>
            <p:nvPr/>
          </p:nvSpPr>
          <p:spPr bwMode="auto">
            <a:xfrm>
              <a:off x="1814" y="231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7611" name="Oval 22"/>
            <p:cNvSpPr>
              <a:spLocks noChangeArrowheads="1"/>
            </p:cNvSpPr>
            <p:nvPr/>
          </p:nvSpPr>
          <p:spPr bwMode="auto">
            <a:xfrm>
              <a:off x="1814" y="2431"/>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sp>
        <p:nvSpPr>
          <p:cNvPr id="67603" name="Text Box 23"/>
          <p:cNvSpPr txBox="1">
            <a:spLocks noChangeArrowheads="1"/>
          </p:cNvSpPr>
          <p:nvPr/>
        </p:nvSpPr>
        <p:spPr bwMode="auto">
          <a:xfrm>
            <a:off x="4948238" y="3248025"/>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400">
                <a:latin typeface="Arial" panose="020B0604020202020204" pitchFamily="34" charset="0"/>
              </a:rPr>
              <a:t>0</a:t>
            </a:r>
          </a:p>
        </p:txBody>
      </p:sp>
      <p:sp>
        <p:nvSpPr>
          <p:cNvPr id="67604" name="Text Box 24"/>
          <p:cNvSpPr txBox="1">
            <a:spLocks noChangeArrowheads="1"/>
          </p:cNvSpPr>
          <p:nvPr/>
        </p:nvSpPr>
        <p:spPr bwMode="auto">
          <a:xfrm>
            <a:off x="4948238" y="3536950"/>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400">
                <a:latin typeface="Arial" panose="020B0604020202020204" pitchFamily="34" charset="0"/>
              </a:rPr>
              <a:t>1</a:t>
            </a:r>
          </a:p>
        </p:txBody>
      </p:sp>
      <p:sp>
        <p:nvSpPr>
          <p:cNvPr id="67605" name="Text Box 25"/>
          <p:cNvSpPr txBox="1">
            <a:spLocks noChangeArrowheads="1"/>
          </p:cNvSpPr>
          <p:nvPr/>
        </p:nvSpPr>
        <p:spPr bwMode="auto">
          <a:xfrm>
            <a:off x="4751388" y="5808663"/>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400">
                <a:latin typeface="Arial" panose="020B0604020202020204" pitchFamily="34" charset="0"/>
              </a:rPr>
              <a:t>255</a:t>
            </a:r>
          </a:p>
        </p:txBody>
      </p:sp>
      <p:sp>
        <p:nvSpPr>
          <p:cNvPr id="67606" name="Text Box 26"/>
          <p:cNvSpPr txBox="1">
            <a:spLocks noChangeArrowheads="1"/>
          </p:cNvSpPr>
          <p:nvPr/>
        </p:nvSpPr>
        <p:spPr bwMode="auto">
          <a:xfrm>
            <a:off x="5832475" y="3249613"/>
            <a:ext cx="1404938" cy="322262"/>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Prefix: 0.x.y.z </a:t>
            </a:r>
          </a:p>
        </p:txBody>
      </p:sp>
      <p:cxnSp>
        <p:nvCxnSpPr>
          <p:cNvPr id="67607" name="AutoShape 27"/>
          <p:cNvCxnSpPr>
            <a:cxnSpLocks noChangeShapeType="1"/>
            <a:stCxn id="67594" idx="3"/>
            <a:endCxn id="67608" idx="1"/>
          </p:cNvCxnSpPr>
          <p:nvPr/>
        </p:nvCxnSpPr>
        <p:spPr bwMode="auto">
          <a:xfrm>
            <a:off x="5451475" y="4894263"/>
            <a:ext cx="560388" cy="5683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08" name="Text Box 28"/>
          <p:cNvSpPr txBox="1">
            <a:spLocks noChangeArrowheads="1"/>
          </p:cNvSpPr>
          <p:nvPr/>
        </p:nvSpPr>
        <p:spPr bwMode="auto">
          <a:xfrm>
            <a:off x="6011863" y="5300663"/>
            <a:ext cx="1692275" cy="322262"/>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Maybe </a:t>
            </a:r>
            <a:r>
              <a:rPr kumimoji="0" lang="en-US" altLang="zh-TW" sz="1800" b="1" i="1">
                <a:solidFill>
                  <a:srgbClr val="663300"/>
                </a:solidFill>
                <a:latin typeface="Times New Roman" panose="02020603050405020304" pitchFamily="18" charset="0"/>
              </a:rPr>
              <a:t>empty</a:t>
            </a:r>
            <a:r>
              <a:rPr kumimoji="0" lang="en-US" altLang="zh-TW" sz="1800">
                <a:latin typeface="Times New Roman" panose="02020603050405020304" pitchFamily="18" charset="0"/>
              </a:rPr>
              <a:t> set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6963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7AE2A5C5-F704-4A23-9785-52F85968AEBB}" type="slidenum">
              <a:rPr lang="zh-TW" altLang="en-US" sz="1200">
                <a:solidFill>
                  <a:srgbClr val="045C75"/>
                </a:solidFill>
                <a:latin typeface="Arial" panose="020B0604020202020204" pitchFamily="34" charset="0"/>
              </a:rPr>
              <a:pPr>
                <a:spcBef>
                  <a:spcPct val="0"/>
                </a:spcBef>
                <a:buClrTx/>
                <a:buSzTx/>
                <a:buFontTx/>
                <a:buNone/>
              </a:pPr>
              <a:t>32</a:t>
            </a:fld>
            <a:endParaRPr lang="zh-TW" altLang="en-US" sz="1200">
              <a:solidFill>
                <a:srgbClr val="045C75"/>
              </a:solidFill>
              <a:latin typeface="Arial" panose="020B0604020202020204" pitchFamily="34" charset="0"/>
            </a:endParaRPr>
          </a:p>
        </p:txBody>
      </p:sp>
      <p:sp>
        <p:nvSpPr>
          <p:cNvPr id="69636" name="Rectangle 2"/>
          <p:cNvSpPr>
            <a:spLocks noGrp="1"/>
          </p:cNvSpPr>
          <p:nvPr>
            <p:ph type="title"/>
          </p:nvPr>
        </p:nvSpPr>
        <p:spPr>
          <a:xfrm>
            <a:off x="457200" y="233363"/>
            <a:ext cx="8229600" cy="779462"/>
          </a:xfrm>
        </p:spPr>
        <p:txBody>
          <a:bodyPr/>
          <a:lstStyle/>
          <a:p>
            <a:r>
              <a:rPr lang="en-US" altLang="zh-TW" sz="4000" b="1" smtClean="0"/>
              <a:t>Hash Table: 16-bit Segmentation table</a:t>
            </a:r>
          </a:p>
        </p:txBody>
      </p:sp>
      <p:sp>
        <p:nvSpPr>
          <p:cNvPr id="69637" name="Rectangle 3"/>
          <p:cNvSpPr>
            <a:spLocks noGrp="1"/>
          </p:cNvSpPr>
          <p:nvPr>
            <p:ph type="body" idx="1"/>
          </p:nvPr>
        </p:nvSpPr>
        <p:spPr>
          <a:xfrm>
            <a:off x="457200" y="1196975"/>
            <a:ext cx="8229600" cy="1905000"/>
          </a:xfrm>
        </p:spPr>
        <p:txBody>
          <a:bodyPr/>
          <a:lstStyle/>
          <a:p>
            <a:pPr>
              <a:lnSpc>
                <a:spcPct val="90000"/>
              </a:lnSpc>
            </a:pPr>
            <a:r>
              <a:rPr lang="en-US" altLang="zh-TW" sz="2200" smtClean="0"/>
              <a:t>Prefixes of length &lt;= 16 must be stored properly.</a:t>
            </a:r>
          </a:p>
          <a:p>
            <a:pPr lvl="1">
              <a:lnSpc>
                <a:spcPct val="90000"/>
              </a:lnSpc>
            </a:pPr>
            <a:r>
              <a:rPr lang="en-US" altLang="zh-TW" sz="2200" smtClean="0"/>
              <a:t>For example, duplicate </a:t>
            </a:r>
            <a:r>
              <a:rPr lang="en-US" altLang="zh-TW" sz="2200" smtClean="0">
                <a:solidFill>
                  <a:srgbClr val="663300"/>
                </a:solidFill>
              </a:rPr>
              <a:t>0.0.b.c/15</a:t>
            </a:r>
            <a:r>
              <a:rPr lang="en-US" altLang="zh-TW" sz="2200" smtClean="0"/>
              <a:t> into buckets 0 and 1 or store the port of </a:t>
            </a:r>
            <a:r>
              <a:rPr lang="en-US" altLang="zh-TW" sz="2200" smtClean="0">
                <a:solidFill>
                  <a:srgbClr val="663300"/>
                </a:solidFill>
              </a:rPr>
              <a:t>0.0.b.c/15</a:t>
            </a:r>
            <a:r>
              <a:rPr lang="en-US" altLang="zh-TW" sz="2200" smtClean="0"/>
              <a:t> into elements 0 and 1.</a:t>
            </a:r>
          </a:p>
          <a:p>
            <a:pPr lvl="1">
              <a:lnSpc>
                <a:spcPct val="90000"/>
              </a:lnSpc>
            </a:pPr>
            <a:r>
              <a:rPr lang="en-US" altLang="zh-TW" sz="2200" smtClean="0"/>
              <a:t>Put them into another set (good for update but need to search two sets in the worst case).</a:t>
            </a:r>
          </a:p>
        </p:txBody>
      </p:sp>
      <p:sp>
        <p:nvSpPr>
          <p:cNvPr id="69638" name="Rectangle 4"/>
          <p:cNvSpPr>
            <a:spLocks noChangeArrowheads="1"/>
          </p:cNvSpPr>
          <p:nvPr/>
        </p:nvSpPr>
        <p:spPr bwMode="auto">
          <a:xfrm>
            <a:off x="5668963" y="3527425"/>
            <a:ext cx="287337"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9639" name="Text Box 5"/>
          <p:cNvSpPr txBox="1">
            <a:spLocks noChangeArrowheads="1"/>
          </p:cNvSpPr>
          <p:nvPr/>
        </p:nvSpPr>
        <p:spPr bwMode="auto">
          <a:xfrm>
            <a:off x="1081088" y="3789363"/>
            <a:ext cx="30591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i="1">
                <a:latin typeface="Times New Roman" panose="02020603050405020304" pitchFamily="18" charset="0"/>
              </a:rPr>
              <a:t>H</a:t>
            </a:r>
            <a:r>
              <a:rPr kumimoji="0" lang="en-US" altLang="zh-TW" sz="2400">
                <a:latin typeface="Times New Roman" panose="02020603050405020304" pitchFamily="18" charset="0"/>
              </a:rPr>
              <a:t>(</a:t>
            </a:r>
            <a:r>
              <a:rPr kumimoji="0" lang="en-US" altLang="zh-TW" sz="2400" i="1">
                <a:latin typeface="Times New Roman" panose="02020603050405020304" pitchFamily="18" charset="0"/>
              </a:rPr>
              <a:t>prefix</a:t>
            </a:r>
            <a:r>
              <a:rPr kumimoji="0" lang="en-US" altLang="zh-TW" sz="2400">
                <a:latin typeface="Times New Roman" panose="02020603050405020304" pitchFamily="18" charset="0"/>
              </a:rPr>
              <a:t>)%</a:t>
            </a:r>
            <a:r>
              <a:rPr kumimoji="0" lang="en-US" altLang="zh-TW" sz="2400" b="1" i="1">
                <a:solidFill>
                  <a:srgbClr val="663300"/>
                </a:solidFill>
                <a:latin typeface="Times New Roman" panose="02020603050405020304" pitchFamily="18" charset="0"/>
              </a:rPr>
              <a:t>2</a:t>
            </a:r>
            <a:r>
              <a:rPr kumimoji="0" lang="en-US" altLang="zh-TW" sz="2400" b="1" i="1" baseline="40000">
                <a:solidFill>
                  <a:srgbClr val="663300"/>
                </a:solidFill>
                <a:latin typeface="Times New Roman" panose="02020603050405020304" pitchFamily="18" charset="0"/>
              </a:rPr>
              <a:t>16</a:t>
            </a:r>
          </a:p>
          <a:p>
            <a:pPr>
              <a:spcBef>
                <a:spcPct val="0"/>
              </a:spcBef>
              <a:buClrTx/>
              <a:buSzTx/>
              <a:buFontTx/>
              <a:buNone/>
            </a:pPr>
            <a:r>
              <a:rPr kumimoji="0" lang="en-US" altLang="zh-TW" sz="2400" b="1" i="1">
                <a:solidFill>
                  <a:srgbClr val="663300"/>
                </a:solidFill>
                <a:latin typeface="Times New Roman" panose="02020603050405020304" pitchFamily="18" charset="0"/>
              </a:rPr>
              <a:t>(MSB 16 bits of prefix)</a:t>
            </a:r>
          </a:p>
        </p:txBody>
      </p:sp>
      <p:sp>
        <p:nvSpPr>
          <p:cNvPr id="69640" name="Rectangle 6"/>
          <p:cNvSpPr>
            <a:spLocks noChangeArrowheads="1"/>
          </p:cNvSpPr>
          <p:nvPr/>
        </p:nvSpPr>
        <p:spPr bwMode="auto">
          <a:xfrm>
            <a:off x="5668963" y="3814763"/>
            <a:ext cx="287337"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9641" name="Rectangle 7"/>
          <p:cNvSpPr>
            <a:spLocks noChangeArrowheads="1"/>
          </p:cNvSpPr>
          <p:nvPr/>
        </p:nvSpPr>
        <p:spPr bwMode="auto">
          <a:xfrm>
            <a:off x="5668963" y="4606925"/>
            <a:ext cx="287337"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9642" name="Rectangle 8"/>
          <p:cNvSpPr>
            <a:spLocks noChangeArrowheads="1"/>
          </p:cNvSpPr>
          <p:nvPr/>
        </p:nvSpPr>
        <p:spPr bwMode="auto">
          <a:xfrm>
            <a:off x="5668963" y="4894263"/>
            <a:ext cx="287337"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9643" name="Rectangle 9"/>
          <p:cNvSpPr>
            <a:spLocks noChangeArrowheads="1"/>
          </p:cNvSpPr>
          <p:nvPr/>
        </p:nvSpPr>
        <p:spPr bwMode="auto">
          <a:xfrm>
            <a:off x="5668963" y="5734050"/>
            <a:ext cx="287337"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69644" name="Group 10"/>
          <p:cNvGrpSpPr>
            <a:grpSpLocks/>
          </p:cNvGrpSpPr>
          <p:nvPr/>
        </p:nvGrpSpPr>
        <p:grpSpPr bwMode="auto">
          <a:xfrm>
            <a:off x="5794375" y="5265738"/>
            <a:ext cx="36513" cy="395287"/>
            <a:chOff x="1814" y="2205"/>
            <a:chExt cx="23" cy="249"/>
          </a:xfrm>
        </p:grpSpPr>
        <p:sp>
          <p:nvSpPr>
            <p:cNvPr id="69662" name="Oval 11"/>
            <p:cNvSpPr>
              <a:spLocks noChangeArrowheads="1"/>
            </p:cNvSpPr>
            <p:nvPr/>
          </p:nvSpPr>
          <p:spPr bwMode="auto">
            <a:xfrm>
              <a:off x="1814" y="220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9663" name="Oval 12"/>
            <p:cNvSpPr>
              <a:spLocks noChangeArrowheads="1"/>
            </p:cNvSpPr>
            <p:nvPr/>
          </p:nvSpPr>
          <p:spPr bwMode="auto">
            <a:xfrm>
              <a:off x="1814" y="231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9664" name="Oval 13"/>
            <p:cNvSpPr>
              <a:spLocks noChangeArrowheads="1"/>
            </p:cNvSpPr>
            <p:nvPr/>
          </p:nvSpPr>
          <p:spPr bwMode="auto">
            <a:xfrm>
              <a:off x="1814" y="2431"/>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69645" name="AutoShape 14"/>
          <p:cNvCxnSpPr>
            <a:cxnSpLocks noChangeShapeType="1"/>
            <a:stCxn id="69638" idx="3"/>
            <a:endCxn id="69654" idx="1"/>
          </p:cNvCxnSpPr>
          <p:nvPr/>
        </p:nvCxnSpPr>
        <p:spPr bwMode="auto">
          <a:xfrm flipV="1">
            <a:off x="5956300" y="3663950"/>
            <a:ext cx="381000" cy="79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46" name="AutoShape 15"/>
          <p:cNvCxnSpPr>
            <a:cxnSpLocks noChangeShapeType="1"/>
            <a:stCxn id="69641" idx="3"/>
            <a:endCxn id="69649" idx="1"/>
          </p:cNvCxnSpPr>
          <p:nvPr/>
        </p:nvCxnSpPr>
        <p:spPr bwMode="auto">
          <a:xfrm>
            <a:off x="5956300" y="4751388"/>
            <a:ext cx="415925" cy="206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47" name="AutoShape 16"/>
          <p:cNvCxnSpPr>
            <a:cxnSpLocks noChangeShapeType="1"/>
            <a:stCxn id="69639" idx="3"/>
            <a:endCxn id="69641" idx="1"/>
          </p:cNvCxnSpPr>
          <p:nvPr/>
        </p:nvCxnSpPr>
        <p:spPr bwMode="auto">
          <a:xfrm>
            <a:off x="4140200" y="4154488"/>
            <a:ext cx="1528763" cy="59690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48" name="Text Box 17"/>
          <p:cNvSpPr txBox="1">
            <a:spLocks noChangeArrowheads="1"/>
          </p:cNvSpPr>
          <p:nvPr/>
        </p:nvSpPr>
        <p:spPr bwMode="auto">
          <a:xfrm>
            <a:off x="4752975" y="3068638"/>
            <a:ext cx="27368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latin typeface="Times New Roman" panose="02020603050405020304" pitchFamily="18" charset="0"/>
              </a:rPr>
              <a:t>Array of </a:t>
            </a:r>
            <a:r>
              <a:rPr kumimoji="0" lang="en-US" altLang="zh-TW" sz="2400" b="1" i="1">
                <a:solidFill>
                  <a:srgbClr val="663300"/>
                </a:solidFill>
                <a:latin typeface="Times New Roman" panose="02020603050405020304" pitchFamily="18" charset="0"/>
              </a:rPr>
              <a:t>2</a:t>
            </a:r>
            <a:r>
              <a:rPr kumimoji="0" lang="en-US" altLang="zh-TW" sz="2400" b="1" i="1" baseline="30000">
                <a:solidFill>
                  <a:srgbClr val="663300"/>
                </a:solidFill>
                <a:latin typeface="Times New Roman" panose="02020603050405020304" pitchFamily="18" charset="0"/>
              </a:rPr>
              <a:t>16</a:t>
            </a:r>
            <a:r>
              <a:rPr kumimoji="0" lang="en-US" altLang="zh-TW" sz="2000">
                <a:latin typeface="Times New Roman" panose="02020603050405020304" pitchFamily="18" charset="0"/>
              </a:rPr>
              <a:t> elements</a:t>
            </a:r>
          </a:p>
        </p:txBody>
      </p:sp>
      <p:sp>
        <p:nvSpPr>
          <p:cNvPr id="69649" name="Text Box 18"/>
          <p:cNvSpPr txBox="1">
            <a:spLocks noChangeArrowheads="1"/>
          </p:cNvSpPr>
          <p:nvPr/>
        </p:nvSpPr>
        <p:spPr bwMode="auto">
          <a:xfrm>
            <a:off x="6372225" y="4473575"/>
            <a:ext cx="2160588" cy="5969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Prefixes with the same first 16 MSB bits </a:t>
            </a:r>
          </a:p>
        </p:txBody>
      </p:sp>
      <p:grpSp>
        <p:nvGrpSpPr>
          <p:cNvPr id="69650" name="Group 19"/>
          <p:cNvGrpSpPr>
            <a:grpSpLocks/>
          </p:cNvGrpSpPr>
          <p:nvPr/>
        </p:nvGrpSpPr>
        <p:grpSpPr bwMode="auto">
          <a:xfrm>
            <a:off x="5794375" y="4149725"/>
            <a:ext cx="36513" cy="395288"/>
            <a:chOff x="1814" y="2205"/>
            <a:chExt cx="23" cy="249"/>
          </a:xfrm>
        </p:grpSpPr>
        <p:sp>
          <p:nvSpPr>
            <p:cNvPr id="69659" name="Oval 20"/>
            <p:cNvSpPr>
              <a:spLocks noChangeArrowheads="1"/>
            </p:cNvSpPr>
            <p:nvPr/>
          </p:nvSpPr>
          <p:spPr bwMode="auto">
            <a:xfrm>
              <a:off x="1814" y="220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9660" name="Oval 21"/>
            <p:cNvSpPr>
              <a:spLocks noChangeArrowheads="1"/>
            </p:cNvSpPr>
            <p:nvPr/>
          </p:nvSpPr>
          <p:spPr bwMode="auto">
            <a:xfrm>
              <a:off x="1814" y="231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69661" name="Oval 22"/>
            <p:cNvSpPr>
              <a:spLocks noChangeArrowheads="1"/>
            </p:cNvSpPr>
            <p:nvPr/>
          </p:nvSpPr>
          <p:spPr bwMode="auto">
            <a:xfrm>
              <a:off x="1814" y="2431"/>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sp>
        <p:nvSpPr>
          <p:cNvPr id="69651" name="Text Box 23"/>
          <p:cNvSpPr txBox="1">
            <a:spLocks noChangeArrowheads="1"/>
          </p:cNvSpPr>
          <p:nvPr/>
        </p:nvSpPr>
        <p:spPr bwMode="auto">
          <a:xfrm>
            <a:off x="5453063" y="3500438"/>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400">
                <a:latin typeface="Arial" panose="020B0604020202020204" pitchFamily="34" charset="0"/>
              </a:rPr>
              <a:t>0</a:t>
            </a:r>
          </a:p>
        </p:txBody>
      </p:sp>
      <p:sp>
        <p:nvSpPr>
          <p:cNvPr id="69652" name="Text Box 24"/>
          <p:cNvSpPr txBox="1">
            <a:spLocks noChangeArrowheads="1"/>
          </p:cNvSpPr>
          <p:nvPr/>
        </p:nvSpPr>
        <p:spPr bwMode="auto">
          <a:xfrm>
            <a:off x="5453063" y="3789363"/>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400">
                <a:latin typeface="Arial" panose="020B0604020202020204" pitchFamily="34" charset="0"/>
              </a:rPr>
              <a:t>1</a:t>
            </a:r>
          </a:p>
        </p:txBody>
      </p:sp>
      <p:sp>
        <p:nvSpPr>
          <p:cNvPr id="69653" name="Text Box 25"/>
          <p:cNvSpPr txBox="1">
            <a:spLocks noChangeArrowheads="1"/>
          </p:cNvSpPr>
          <p:nvPr/>
        </p:nvSpPr>
        <p:spPr bwMode="auto">
          <a:xfrm>
            <a:off x="5184775" y="5781675"/>
            <a:ext cx="449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b="1">
                <a:latin typeface="Arial" panose="020B0604020202020204" pitchFamily="34" charset="0"/>
              </a:rPr>
              <a:t>2</a:t>
            </a:r>
            <a:r>
              <a:rPr lang="en-US" altLang="zh-TW" sz="1600" b="1" baseline="48000">
                <a:latin typeface="Arial" panose="020B0604020202020204" pitchFamily="34" charset="0"/>
              </a:rPr>
              <a:t>16</a:t>
            </a:r>
            <a:r>
              <a:rPr lang="en-US" altLang="zh-TW" sz="1600" b="1">
                <a:latin typeface="Arial" panose="020B0604020202020204" pitchFamily="34" charset="0"/>
              </a:rPr>
              <a:t>-1</a:t>
            </a:r>
          </a:p>
        </p:txBody>
      </p:sp>
      <p:sp>
        <p:nvSpPr>
          <p:cNvPr id="69654" name="Text Box 26"/>
          <p:cNvSpPr txBox="1">
            <a:spLocks noChangeArrowheads="1"/>
          </p:cNvSpPr>
          <p:nvPr/>
        </p:nvSpPr>
        <p:spPr bwMode="auto">
          <a:xfrm>
            <a:off x="6337300" y="3502025"/>
            <a:ext cx="1404938" cy="322263"/>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Prefix: 0.0.y.z </a:t>
            </a:r>
          </a:p>
        </p:txBody>
      </p:sp>
      <p:cxnSp>
        <p:nvCxnSpPr>
          <p:cNvPr id="69655" name="AutoShape 27"/>
          <p:cNvCxnSpPr>
            <a:cxnSpLocks noChangeShapeType="1"/>
            <a:stCxn id="69642" idx="3"/>
            <a:endCxn id="69656" idx="1"/>
          </p:cNvCxnSpPr>
          <p:nvPr/>
        </p:nvCxnSpPr>
        <p:spPr bwMode="auto">
          <a:xfrm>
            <a:off x="5956300" y="5038725"/>
            <a:ext cx="560388" cy="5683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56" name="Text Box 28"/>
          <p:cNvSpPr txBox="1">
            <a:spLocks noChangeArrowheads="1"/>
          </p:cNvSpPr>
          <p:nvPr/>
        </p:nvSpPr>
        <p:spPr bwMode="auto">
          <a:xfrm>
            <a:off x="6516688" y="5445125"/>
            <a:ext cx="1692275" cy="322263"/>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Maybe </a:t>
            </a:r>
            <a:r>
              <a:rPr kumimoji="0" lang="en-US" altLang="zh-TW" sz="1800" b="1" i="1">
                <a:solidFill>
                  <a:srgbClr val="663300"/>
                </a:solidFill>
                <a:latin typeface="Times New Roman" panose="02020603050405020304" pitchFamily="18" charset="0"/>
              </a:rPr>
              <a:t>empty</a:t>
            </a:r>
            <a:r>
              <a:rPr kumimoji="0" lang="en-US" altLang="zh-TW" sz="1800">
                <a:latin typeface="Times New Roman" panose="02020603050405020304" pitchFamily="18" charset="0"/>
              </a:rPr>
              <a:t> set</a:t>
            </a:r>
          </a:p>
        </p:txBody>
      </p:sp>
      <p:cxnSp>
        <p:nvCxnSpPr>
          <p:cNvPr id="69657" name="AutoShape 29"/>
          <p:cNvCxnSpPr>
            <a:cxnSpLocks noChangeShapeType="1"/>
            <a:stCxn id="69643" idx="2"/>
            <a:endCxn id="69658" idx="3"/>
          </p:cNvCxnSpPr>
          <p:nvPr/>
        </p:nvCxnSpPr>
        <p:spPr bwMode="auto">
          <a:xfrm rot="5400000">
            <a:off x="4986338" y="5319713"/>
            <a:ext cx="125412" cy="152876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58" name="Text Box 30"/>
          <p:cNvSpPr txBox="1">
            <a:spLocks noChangeArrowheads="1"/>
          </p:cNvSpPr>
          <p:nvPr/>
        </p:nvSpPr>
        <p:spPr bwMode="auto">
          <a:xfrm>
            <a:off x="1908175" y="5984875"/>
            <a:ext cx="2376488" cy="322263"/>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b="1">
                <a:solidFill>
                  <a:srgbClr val="663300"/>
                </a:solidFill>
                <a:latin typeface="Times New Roman" panose="02020603050405020304" pitchFamily="18" charset="0"/>
              </a:rPr>
              <a:t>Prefixes of length </a:t>
            </a:r>
            <a:r>
              <a:rPr kumimoji="0" lang="en-US" altLang="zh-TW" sz="1800" b="1">
                <a:solidFill>
                  <a:srgbClr val="663300"/>
                </a:solidFill>
                <a:latin typeface="Times New Roman" panose="02020603050405020304" pitchFamily="18" charset="0"/>
                <a:sym typeface="Symbol" panose="05050102010706020507" pitchFamily="18" charset="2"/>
              </a:rPr>
              <a:t> 16</a:t>
            </a:r>
            <a:r>
              <a:rPr kumimoji="0" lang="en-US" altLang="zh-TW" sz="1800" b="1">
                <a:solidFill>
                  <a:srgbClr val="663300"/>
                </a:solidFill>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7168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662561D-BCDC-4884-93AA-3A471997032E}" type="slidenum">
              <a:rPr lang="zh-TW" altLang="en-US" sz="1200">
                <a:solidFill>
                  <a:srgbClr val="045C75"/>
                </a:solidFill>
                <a:latin typeface="Arial" panose="020B0604020202020204" pitchFamily="34" charset="0"/>
              </a:rPr>
              <a:pPr>
                <a:spcBef>
                  <a:spcPct val="0"/>
                </a:spcBef>
                <a:buClrTx/>
                <a:buSzTx/>
                <a:buFontTx/>
                <a:buNone/>
              </a:pPr>
              <a:t>33</a:t>
            </a:fld>
            <a:endParaRPr lang="zh-TW" altLang="en-US" sz="1200">
              <a:solidFill>
                <a:srgbClr val="045C75"/>
              </a:solidFill>
              <a:latin typeface="Arial" panose="020B0604020202020204" pitchFamily="34" charset="0"/>
            </a:endParaRPr>
          </a:p>
        </p:txBody>
      </p:sp>
      <p:sp>
        <p:nvSpPr>
          <p:cNvPr id="71684" name="Rectangle 2"/>
          <p:cNvSpPr>
            <a:spLocks noGrp="1"/>
          </p:cNvSpPr>
          <p:nvPr>
            <p:ph type="title"/>
          </p:nvPr>
        </p:nvSpPr>
        <p:spPr/>
        <p:txBody>
          <a:bodyPr/>
          <a:lstStyle/>
          <a:p>
            <a:r>
              <a:rPr lang="en-US" altLang="zh-TW" sz="4600" b="1" smtClean="0"/>
              <a:t>Hash Table: Compression</a:t>
            </a:r>
          </a:p>
        </p:txBody>
      </p:sp>
      <p:sp>
        <p:nvSpPr>
          <p:cNvPr id="71685" name="Rectangle 3"/>
          <p:cNvSpPr>
            <a:spLocks noGrp="1"/>
          </p:cNvSpPr>
          <p:nvPr>
            <p:ph type="body" idx="1"/>
          </p:nvPr>
        </p:nvSpPr>
        <p:spPr>
          <a:xfrm>
            <a:off x="457200" y="1196975"/>
            <a:ext cx="8229600" cy="1524000"/>
          </a:xfrm>
        </p:spPr>
        <p:txBody>
          <a:bodyPr/>
          <a:lstStyle/>
          <a:p>
            <a:r>
              <a:rPr lang="en-US" altLang="zh-TW" smtClean="0"/>
              <a:t>Since there are many empty elements in the segmentation table, we can use bitmap to compress the segmentation table.</a:t>
            </a:r>
          </a:p>
        </p:txBody>
      </p:sp>
      <p:sp>
        <p:nvSpPr>
          <p:cNvPr id="71686" name="Rectangle 4"/>
          <p:cNvSpPr>
            <a:spLocks noChangeArrowheads="1"/>
          </p:cNvSpPr>
          <p:nvPr/>
        </p:nvSpPr>
        <p:spPr bwMode="auto">
          <a:xfrm>
            <a:off x="5667375" y="3167063"/>
            <a:ext cx="287338"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71687" name="Rectangle 5"/>
          <p:cNvSpPr>
            <a:spLocks noChangeArrowheads="1"/>
          </p:cNvSpPr>
          <p:nvPr/>
        </p:nvSpPr>
        <p:spPr bwMode="auto">
          <a:xfrm>
            <a:off x="5667375" y="3454400"/>
            <a:ext cx="287338"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71688" name="Rectangle 6"/>
          <p:cNvSpPr>
            <a:spLocks noChangeArrowheads="1"/>
          </p:cNvSpPr>
          <p:nvPr/>
        </p:nvSpPr>
        <p:spPr bwMode="auto">
          <a:xfrm>
            <a:off x="5667375" y="4246563"/>
            <a:ext cx="287338"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71689" name="Rectangle 7"/>
          <p:cNvSpPr>
            <a:spLocks noChangeArrowheads="1"/>
          </p:cNvSpPr>
          <p:nvPr/>
        </p:nvSpPr>
        <p:spPr bwMode="auto">
          <a:xfrm>
            <a:off x="5667375" y="4533900"/>
            <a:ext cx="287338"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71690" name="Rectangle 8"/>
          <p:cNvSpPr>
            <a:spLocks noChangeArrowheads="1"/>
          </p:cNvSpPr>
          <p:nvPr/>
        </p:nvSpPr>
        <p:spPr bwMode="auto">
          <a:xfrm>
            <a:off x="5667375" y="5373688"/>
            <a:ext cx="287338"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71691" name="Group 9"/>
          <p:cNvGrpSpPr>
            <a:grpSpLocks/>
          </p:cNvGrpSpPr>
          <p:nvPr/>
        </p:nvGrpSpPr>
        <p:grpSpPr bwMode="auto">
          <a:xfrm>
            <a:off x="5792788" y="4905375"/>
            <a:ext cx="36512" cy="395288"/>
            <a:chOff x="1814" y="2205"/>
            <a:chExt cx="23" cy="249"/>
          </a:xfrm>
        </p:grpSpPr>
        <p:sp>
          <p:nvSpPr>
            <p:cNvPr id="71715" name="Oval 10"/>
            <p:cNvSpPr>
              <a:spLocks noChangeArrowheads="1"/>
            </p:cNvSpPr>
            <p:nvPr/>
          </p:nvSpPr>
          <p:spPr bwMode="auto">
            <a:xfrm>
              <a:off x="1814" y="220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71716" name="Oval 11"/>
            <p:cNvSpPr>
              <a:spLocks noChangeArrowheads="1"/>
            </p:cNvSpPr>
            <p:nvPr/>
          </p:nvSpPr>
          <p:spPr bwMode="auto">
            <a:xfrm>
              <a:off x="1814" y="231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71717" name="Oval 12"/>
            <p:cNvSpPr>
              <a:spLocks noChangeArrowheads="1"/>
            </p:cNvSpPr>
            <p:nvPr/>
          </p:nvSpPr>
          <p:spPr bwMode="auto">
            <a:xfrm>
              <a:off x="1814" y="2431"/>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71692" name="AutoShape 13"/>
          <p:cNvCxnSpPr>
            <a:cxnSpLocks noChangeShapeType="1"/>
            <a:stCxn id="71686" idx="3"/>
            <a:endCxn id="71700" idx="1"/>
          </p:cNvCxnSpPr>
          <p:nvPr/>
        </p:nvCxnSpPr>
        <p:spPr bwMode="auto">
          <a:xfrm flipV="1">
            <a:off x="5954713" y="3303588"/>
            <a:ext cx="381000" cy="79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693" name="AutoShape 14"/>
          <p:cNvCxnSpPr>
            <a:cxnSpLocks noChangeShapeType="1"/>
            <a:stCxn id="71688" idx="3"/>
            <a:endCxn id="71695" idx="1"/>
          </p:cNvCxnSpPr>
          <p:nvPr/>
        </p:nvCxnSpPr>
        <p:spPr bwMode="auto">
          <a:xfrm>
            <a:off x="5954713" y="4391025"/>
            <a:ext cx="415925" cy="206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694" name="Text Box 15"/>
          <p:cNvSpPr txBox="1">
            <a:spLocks noChangeArrowheads="1"/>
          </p:cNvSpPr>
          <p:nvPr/>
        </p:nvSpPr>
        <p:spPr bwMode="auto">
          <a:xfrm>
            <a:off x="4751388" y="2708275"/>
            <a:ext cx="27368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latin typeface="Times New Roman" panose="02020603050405020304" pitchFamily="18" charset="0"/>
              </a:rPr>
              <a:t>Array of </a:t>
            </a:r>
            <a:r>
              <a:rPr kumimoji="0" lang="en-US" altLang="zh-TW" sz="2400" b="1" i="1">
                <a:solidFill>
                  <a:srgbClr val="663300"/>
                </a:solidFill>
                <a:latin typeface="Times New Roman" panose="02020603050405020304" pitchFamily="18" charset="0"/>
              </a:rPr>
              <a:t>M</a:t>
            </a:r>
            <a:r>
              <a:rPr kumimoji="0" lang="en-US" altLang="zh-TW" sz="2000">
                <a:latin typeface="Times New Roman" panose="02020603050405020304" pitchFamily="18" charset="0"/>
              </a:rPr>
              <a:t> elements</a:t>
            </a:r>
          </a:p>
        </p:txBody>
      </p:sp>
      <p:sp>
        <p:nvSpPr>
          <p:cNvPr id="71695" name="Text Box 16"/>
          <p:cNvSpPr txBox="1">
            <a:spLocks noChangeArrowheads="1"/>
          </p:cNvSpPr>
          <p:nvPr/>
        </p:nvSpPr>
        <p:spPr bwMode="auto">
          <a:xfrm>
            <a:off x="6370638" y="4113213"/>
            <a:ext cx="2160587" cy="5969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Prefixes with the same first 16 MSB bits </a:t>
            </a:r>
          </a:p>
        </p:txBody>
      </p:sp>
      <p:grpSp>
        <p:nvGrpSpPr>
          <p:cNvPr id="71696" name="Group 17"/>
          <p:cNvGrpSpPr>
            <a:grpSpLocks/>
          </p:cNvGrpSpPr>
          <p:nvPr/>
        </p:nvGrpSpPr>
        <p:grpSpPr bwMode="auto">
          <a:xfrm>
            <a:off x="5792788" y="3789363"/>
            <a:ext cx="36512" cy="395287"/>
            <a:chOff x="1814" y="2205"/>
            <a:chExt cx="23" cy="249"/>
          </a:xfrm>
        </p:grpSpPr>
        <p:sp>
          <p:nvSpPr>
            <p:cNvPr id="71712" name="Oval 18"/>
            <p:cNvSpPr>
              <a:spLocks noChangeArrowheads="1"/>
            </p:cNvSpPr>
            <p:nvPr/>
          </p:nvSpPr>
          <p:spPr bwMode="auto">
            <a:xfrm>
              <a:off x="1814" y="220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71713" name="Oval 19"/>
            <p:cNvSpPr>
              <a:spLocks noChangeArrowheads="1"/>
            </p:cNvSpPr>
            <p:nvPr/>
          </p:nvSpPr>
          <p:spPr bwMode="auto">
            <a:xfrm>
              <a:off x="1814" y="231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71714" name="Oval 20"/>
            <p:cNvSpPr>
              <a:spLocks noChangeArrowheads="1"/>
            </p:cNvSpPr>
            <p:nvPr/>
          </p:nvSpPr>
          <p:spPr bwMode="auto">
            <a:xfrm>
              <a:off x="1814" y="2431"/>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sp>
        <p:nvSpPr>
          <p:cNvPr id="71697" name="Text Box 21"/>
          <p:cNvSpPr txBox="1">
            <a:spLocks noChangeArrowheads="1"/>
          </p:cNvSpPr>
          <p:nvPr/>
        </p:nvSpPr>
        <p:spPr bwMode="auto">
          <a:xfrm>
            <a:off x="5451475" y="3140075"/>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400">
                <a:latin typeface="Arial" panose="020B0604020202020204" pitchFamily="34" charset="0"/>
              </a:rPr>
              <a:t>0</a:t>
            </a:r>
          </a:p>
        </p:txBody>
      </p:sp>
      <p:sp>
        <p:nvSpPr>
          <p:cNvPr id="71698" name="Text Box 22"/>
          <p:cNvSpPr txBox="1">
            <a:spLocks noChangeArrowheads="1"/>
          </p:cNvSpPr>
          <p:nvPr/>
        </p:nvSpPr>
        <p:spPr bwMode="auto">
          <a:xfrm>
            <a:off x="5451475" y="3429000"/>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400">
                <a:latin typeface="Arial" panose="020B0604020202020204" pitchFamily="34" charset="0"/>
              </a:rPr>
              <a:t>1</a:t>
            </a:r>
          </a:p>
        </p:txBody>
      </p:sp>
      <p:sp>
        <p:nvSpPr>
          <p:cNvPr id="71699" name="Text Box 23"/>
          <p:cNvSpPr txBox="1">
            <a:spLocks noChangeArrowheads="1"/>
          </p:cNvSpPr>
          <p:nvPr/>
        </p:nvSpPr>
        <p:spPr bwMode="auto">
          <a:xfrm>
            <a:off x="5183188" y="5421313"/>
            <a:ext cx="350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600" b="1">
                <a:latin typeface="Arial" panose="020B0604020202020204" pitchFamily="34" charset="0"/>
              </a:rPr>
              <a:t>M-1</a:t>
            </a:r>
          </a:p>
        </p:txBody>
      </p:sp>
      <p:sp>
        <p:nvSpPr>
          <p:cNvPr id="71700" name="Text Box 24"/>
          <p:cNvSpPr txBox="1">
            <a:spLocks noChangeArrowheads="1"/>
          </p:cNvSpPr>
          <p:nvPr/>
        </p:nvSpPr>
        <p:spPr bwMode="auto">
          <a:xfrm>
            <a:off x="6335713" y="3141663"/>
            <a:ext cx="1404937" cy="322262"/>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Prefix: 0.0.y.z </a:t>
            </a:r>
          </a:p>
        </p:txBody>
      </p:sp>
      <p:cxnSp>
        <p:nvCxnSpPr>
          <p:cNvPr id="71701" name="AutoShape 25"/>
          <p:cNvCxnSpPr>
            <a:cxnSpLocks noChangeShapeType="1"/>
            <a:stCxn id="71689" idx="3"/>
            <a:endCxn id="71702" idx="1"/>
          </p:cNvCxnSpPr>
          <p:nvPr/>
        </p:nvCxnSpPr>
        <p:spPr bwMode="auto">
          <a:xfrm>
            <a:off x="5954713" y="4678363"/>
            <a:ext cx="560387" cy="5683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02" name="Text Box 26"/>
          <p:cNvSpPr txBox="1">
            <a:spLocks noChangeArrowheads="1"/>
          </p:cNvSpPr>
          <p:nvPr/>
        </p:nvSpPr>
        <p:spPr bwMode="auto">
          <a:xfrm>
            <a:off x="6515100" y="5084763"/>
            <a:ext cx="1981200" cy="322262"/>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Must be non-</a:t>
            </a:r>
            <a:r>
              <a:rPr kumimoji="0" lang="en-US" altLang="zh-TW" sz="1800" b="1" i="1">
                <a:solidFill>
                  <a:srgbClr val="663300"/>
                </a:solidFill>
                <a:latin typeface="Times New Roman" panose="02020603050405020304" pitchFamily="18" charset="0"/>
              </a:rPr>
              <a:t>empty</a:t>
            </a:r>
            <a:endParaRPr kumimoji="0" lang="en-US" altLang="zh-TW" sz="1800">
              <a:latin typeface="Times New Roman" panose="02020603050405020304" pitchFamily="18" charset="0"/>
            </a:endParaRPr>
          </a:p>
        </p:txBody>
      </p:sp>
      <p:sp>
        <p:nvSpPr>
          <p:cNvPr id="71703" name="Text Box 27"/>
          <p:cNvSpPr txBox="1">
            <a:spLocks noChangeArrowheads="1"/>
          </p:cNvSpPr>
          <p:nvPr/>
        </p:nvSpPr>
        <p:spPr bwMode="auto">
          <a:xfrm>
            <a:off x="2484438" y="3249613"/>
            <a:ext cx="144462" cy="2774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400">
                <a:latin typeface="Arial" panose="020B0604020202020204" pitchFamily="34" charset="0"/>
              </a:rPr>
              <a:t>1</a:t>
            </a:r>
          </a:p>
          <a:p>
            <a:pPr algn="ctr" eaLnBrk="1" hangingPunct="1">
              <a:spcBef>
                <a:spcPct val="0"/>
              </a:spcBef>
              <a:buClrTx/>
              <a:buSzTx/>
              <a:buFontTx/>
              <a:buNone/>
            </a:pPr>
            <a:r>
              <a:rPr lang="en-US" altLang="zh-TW" sz="1400">
                <a:latin typeface="Arial" panose="020B0604020202020204" pitchFamily="34" charset="0"/>
              </a:rPr>
              <a:t>1</a:t>
            </a:r>
          </a:p>
          <a:p>
            <a:pPr algn="ctr" eaLnBrk="1" hangingPunct="1">
              <a:spcBef>
                <a:spcPct val="0"/>
              </a:spcBef>
              <a:buClrTx/>
              <a:buSzTx/>
              <a:buFontTx/>
              <a:buNone/>
            </a:pPr>
            <a:r>
              <a:rPr lang="en-US" altLang="zh-TW" sz="1400">
                <a:latin typeface="Arial" panose="020B0604020202020204" pitchFamily="34" charset="0"/>
              </a:rPr>
              <a:t>0</a:t>
            </a:r>
          </a:p>
          <a:p>
            <a:pPr algn="ctr" eaLnBrk="1" hangingPunct="1">
              <a:spcBef>
                <a:spcPct val="0"/>
              </a:spcBef>
              <a:buClrTx/>
              <a:buSzTx/>
              <a:buFontTx/>
              <a:buNone/>
            </a:pPr>
            <a:r>
              <a:rPr lang="en-US" altLang="zh-TW" sz="1400">
                <a:latin typeface="Arial" panose="020B0604020202020204" pitchFamily="34" charset="0"/>
              </a:rPr>
              <a:t>0</a:t>
            </a:r>
          </a:p>
          <a:p>
            <a:pPr algn="ctr" eaLnBrk="1" hangingPunct="1">
              <a:spcBef>
                <a:spcPct val="0"/>
              </a:spcBef>
              <a:buClrTx/>
              <a:buSzTx/>
              <a:buFontTx/>
              <a:buNone/>
            </a:pPr>
            <a:r>
              <a:rPr lang="en-US" altLang="zh-TW" sz="1400">
                <a:latin typeface="Arial" panose="020B0604020202020204" pitchFamily="34" charset="0"/>
              </a:rPr>
              <a:t>.</a:t>
            </a:r>
          </a:p>
          <a:p>
            <a:pPr algn="ctr" eaLnBrk="1" hangingPunct="1">
              <a:spcBef>
                <a:spcPct val="0"/>
              </a:spcBef>
              <a:buClrTx/>
              <a:buSzTx/>
              <a:buFontTx/>
              <a:buNone/>
            </a:pPr>
            <a:r>
              <a:rPr lang="en-US" altLang="zh-TW" sz="1400">
                <a:latin typeface="Arial" panose="020B0604020202020204" pitchFamily="34" charset="0"/>
              </a:rPr>
              <a:t>.</a:t>
            </a:r>
          </a:p>
          <a:p>
            <a:pPr algn="ctr" eaLnBrk="1" hangingPunct="1">
              <a:spcBef>
                <a:spcPct val="0"/>
              </a:spcBef>
              <a:buClrTx/>
              <a:buSzTx/>
              <a:buFontTx/>
              <a:buNone/>
            </a:pPr>
            <a:r>
              <a:rPr lang="en-US" altLang="zh-TW" sz="1400">
                <a:latin typeface="Arial" panose="020B0604020202020204" pitchFamily="34" charset="0"/>
              </a:rPr>
              <a:t>.</a:t>
            </a:r>
          </a:p>
          <a:p>
            <a:pPr algn="ctr" eaLnBrk="1" hangingPunct="1">
              <a:spcBef>
                <a:spcPct val="0"/>
              </a:spcBef>
              <a:buClrTx/>
              <a:buSzTx/>
              <a:buFontTx/>
              <a:buNone/>
            </a:pPr>
            <a:r>
              <a:rPr lang="en-US" altLang="zh-TW" sz="1400">
                <a:latin typeface="Arial" panose="020B0604020202020204" pitchFamily="34" charset="0"/>
              </a:rPr>
              <a:t>0</a:t>
            </a:r>
          </a:p>
          <a:p>
            <a:pPr algn="ctr" eaLnBrk="1" hangingPunct="1">
              <a:spcBef>
                <a:spcPct val="0"/>
              </a:spcBef>
              <a:buClrTx/>
              <a:buSzTx/>
              <a:buFontTx/>
              <a:buNone/>
            </a:pPr>
            <a:r>
              <a:rPr lang="en-US" altLang="zh-TW" sz="1400">
                <a:latin typeface="Arial" panose="020B0604020202020204" pitchFamily="34" charset="0"/>
              </a:rPr>
              <a:t>1</a:t>
            </a:r>
          </a:p>
          <a:p>
            <a:pPr algn="ctr" eaLnBrk="1" hangingPunct="1">
              <a:spcBef>
                <a:spcPct val="0"/>
              </a:spcBef>
              <a:buClrTx/>
              <a:buSzTx/>
              <a:buFontTx/>
              <a:buNone/>
            </a:pPr>
            <a:r>
              <a:rPr lang="en-US" altLang="zh-TW" sz="1400">
                <a:latin typeface="Arial" panose="020B0604020202020204" pitchFamily="34" charset="0"/>
              </a:rPr>
              <a:t>1</a:t>
            </a:r>
          </a:p>
          <a:p>
            <a:pPr algn="ctr" eaLnBrk="1" hangingPunct="1">
              <a:spcBef>
                <a:spcPct val="0"/>
              </a:spcBef>
              <a:buClrTx/>
              <a:buSzTx/>
              <a:buFontTx/>
              <a:buNone/>
            </a:pPr>
            <a:r>
              <a:rPr lang="en-US" altLang="zh-TW" sz="1400">
                <a:latin typeface="Arial" panose="020B0604020202020204" pitchFamily="34" charset="0"/>
              </a:rPr>
              <a:t>0</a:t>
            </a:r>
          </a:p>
          <a:p>
            <a:pPr algn="ctr" eaLnBrk="1" hangingPunct="1">
              <a:spcBef>
                <a:spcPct val="0"/>
              </a:spcBef>
              <a:buClrTx/>
              <a:buSzTx/>
              <a:buFontTx/>
              <a:buNone/>
            </a:pPr>
            <a:r>
              <a:rPr lang="en-US" altLang="zh-TW" sz="1400">
                <a:latin typeface="Arial" panose="020B0604020202020204" pitchFamily="34" charset="0"/>
              </a:rPr>
              <a:t>0</a:t>
            </a:r>
          </a:p>
          <a:p>
            <a:pPr algn="ctr" eaLnBrk="1" hangingPunct="1">
              <a:spcBef>
                <a:spcPct val="0"/>
              </a:spcBef>
              <a:buClrTx/>
              <a:buSzTx/>
              <a:buFontTx/>
              <a:buNone/>
            </a:pPr>
            <a:r>
              <a:rPr lang="en-US" altLang="zh-TW" sz="1400">
                <a:latin typeface="Arial" panose="020B0604020202020204" pitchFamily="34" charset="0"/>
              </a:rPr>
              <a:t>1</a:t>
            </a:r>
          </a:p>
        </p:txBody>
      </p:sp>
      <p:cxnSp>
        <p:nvCxnSpPr>
          <p:cNvPr id="71704" name="AutoShape 28"/>
          <p:cNvCxnSpPr>
            <a:cxnSpLocks noChangeShapeType="1"/>
            <a:stCxn id="71687" idx="3"/>
            <a:endCxn id="71705" idx="1"/>
          </p:cNvCxnSpPr>
          <p:nvPr/>
        </p:nvCxnSpPr>
        <p:spPr bwMode="auto">
          <a:xfrm>
            <a:off x="5954713" y="3598863"/>
            <a:ext cx="381000" cy="650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05" name="Text Box 29"/>
          <p:cNvSpPr txBox="1">
            <a:spLocks noChangeArrowheads="1"/>
          </p:cNvSpPr>
          <p:nvPr/>
        </p:nvSpPr>
        <p:spPr bwMode="auto">
          <a:xfrm>
            <a:off x="6335713" y="3502025"/>
            <a:ext cx="1404937" cy="322263"/>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Times New Roman" panose="02020603050405020304" pitchFamily="18" charset="0"/>
              </a:rPr>
              <a:t>Prefix: 0.1.y.z </a:t>
            </a:r>
          </a:p>
        </p:txBody>
      </p:sp>
      <p:sp>
        <p:nvSpPr>
          <p:cNvPr id="71706" name="Text Box 30"/>
          <p:cNvSpPr txBox="1">
            <a:spLocks noChangeArrowheads="1"/>
          </p:cNvSpPr>
          <p:nvPr/>
        </p:nvSpPr>
        <p:spPr bwMode="auto">
          <a:xfrm>
            <a:off x="935038" y="2673350"/>
            <a:ext cx="30972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latin typeface="Times New Roman" panose="02020603050405020304" pitchFamily="18" charset="0"/>
              </a:rPr>
              <a:t>2</a:t>
            </a:r>
            <a:r>
              <a:rPr kumimoji="0" lang="en-US" altLang="zh-TW" sz="2000" baseline="40000">
                <a:latin typeface="Times New Roman" panose="02020603050405020304" pitchFamily="18" charset="0"/>
              </a:rPr>
              <a:t>16</a:t>
            </a:r>
            <a:r>
              <a:rPr kumimoji="0" lang="en-US" altLang="zh-TW" sz="2000">
                <a:latin typeface="Times New Roman" panose="02020603050405020304" pitchFamily="18" charset="0"/>
              </a:rPr>
              <a:t>-Bitmap containing </a:t>
            </a:r>
            <a:r>
              <a:rPr kumimoji="0" lang="en-US" altLang="zh-TW" sz="2400" b="1" i="1">
                <a:solidFill>
                  <a:srgbClr val="663300"/>
                </a:solidFill>
                <a:latin typeface="Times New Roman" panose="02020603050405020304" pitchFamily="18" charset="0"/>
              </a:rPr>
              <a:t>M</a:t>
            </a:r>
            <a:r>
              <a:rPr kumimoji="0" lang="en-US" altLang="zh-TW" sz="2000">
                <a:latin typeface="Times New Roman" panose="02020603050405020304" pitchFamily="18" charset="0"/>
              </a:rPr>
              <a:t> 1’s</a:t>
            </a:r>
          </a:p>
        </p:txBody>
      </p:sp>
      <p:cxnSp>
        <p:nvCxnSpPr>
          <p:cNvPr id="71707" name="AutoShape 31"/>
          <p:cNvCxnSpPr>
            <a:cxnSpLocks noChangeShapeType="1"/>
          </p:cNvCxnSpPr>
          <p:nvPr/>
        </p:nvCxnSpPr>
        <p:spPr bwMode="auto">
          <a:xfrm>
            <a:off x="2700338" y="3357563"/>
            <a:ext cx="26638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08" name="AutoShape 32"/>
          <p:cNvCxnSpPr>
            <a:cxnSpLocks noChangeShapeType="1"/>
          </p:cNvCxnSpPr>
          <p:nvPr/>
        </p:nvCxnSpPr>
        <p:spPr bwMode="auto">
          <a:xfrm>
            <a:off x="2700338" y="3573463"/>
            <a:ext cx="26638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09" name="AutoShape 33"/>
          <p:cNvCxnSpPr>
            <a:cxnSpLocks noChangeShapeType="1"/>
          </p:cNvCxnSpPr>
          <p:nvPr/>
        </p:nvCxnSpPr>
        <p:spPr bwMode="auto">
          <a:xfrm flipV="1">
            <a:off x="2771775" y="4437063"/>
            <a:ext cx="2663825" cy="6477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10" name="AutoShape 34"/>
          <p:cNvCxnSpPr>
            <a:cxnSpLocks noChangeShapeType="1"/>
          </p:cNvCxnSpPr>
          <p:nvPr/>
        </p:nvCxnSpPr>
        <p:spPr bwMode="auto">
          <a:xfrm flipV="1">
            <a:off x="2735263" y="4689475"/>
            <a:ext cx="2665412" cy="5762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11" name="AutoShape 35"/>
          <p:cNvCxnSpPr>
            <a:cxnSpLocks noChangeShapeType="1"/>
            <a:endCxn id="71699" idx="1"/>
          </p:cNvCxnSpPr>
          <p:nvPr/>
        </p:nvCxnSpPr>
        <p:spPr bwMode="auto">
          <a:xfrm flipV="1">
            <a:off x="2771775" y="5543550"/>
            <a:ext cx="2411413" cy="298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7373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7D9DF904-071F-4BBC-85DC-94275E59F9FB}" type="slidenum">
              <a:rPr lang="zh-TW" altLang="en-US" sz="1200">
                <a:solidFill>
                  <a:srgbClr val="045C75"/>
                </a:solidFill>
                <a:latin typeface="Arial" panose="020B0604020202020204" pitchFamily="34" charset="0"/>
              </a:rPr>
              <a:pPr>
                <a:spcBef>
                  <a:spcPct val="0"/>
                </a:spcBef>
                <a:buClrTx/>
                <a:buSzTx/>
                <a:buFontTx/>
                <a:buNone/>
              </a:pPr>
              <a:t>34</a:t>
            </a:fld>
            <a:endParaRPr lang="zh-TW" altLang="en-US" sz="1200">
              <a:solidFill>
                <a:srgbClr val="045C75"/>
              </a:solidFill>
              <a:latin typeface="Arial" panose="020B0604020202020204" pitchFamily="34" charset="0"/>
            </a:endParaRPr>
          </a:p>
        </p:txBody>
      </p:sp>
      <p:sp>
        <p:nvSpPr>
          <p:cNvPr id="73732" name="Rectangle 2"/>
          <p:cNvSpPr>
            <a:spLocks noGrp="1"/>
          </p:cNvSpPr>
          <p:nvPr>
            <p:ph type="title"/>
          </p:nvPr>
        </p:nvSpPr>
        <p:spPr>
          <a:xfrm>
            <a:off x="330200" y="373063"/>
            <a:ext cx="8655050" cy="752475"/>
          </a:xfrm>
        </p:spPr>
        <p:txBody>
          <a:bodyPr/>
          <a:lstStyle/>
          <a:p>
            <a:r>
              <a:rPr lang="en-US" altLang="zh-TW" sz="4600" smtClean="0">
                <a:ea typeface="新細明體" panose="02020500000000000000" pitchFamily="18" charset="-120"/>
              </a:rPr>
              <a:t>Metrics for Lookup Algorithms</a:t>
            </a:r>
          </a:p>
        </p:txBody>
      </p:sp>
      <p:sp>
        <p:nvSpPr>
          <p:cNvPr id="73733" name="Rectangle 3"/>
          <p:cNvSpPr>
            <a:spLocks noGrp="1"/>
          </p:cNvSpPr>
          <p:nvPr>
            <p:ph type="body" idx="1"/>
          </p:nvPr>
        </p:nvSpPr>
        <p:spPr/>
        <p:txBody>
          <a:bodyPr/>
          <a:lstStyle/>
          <a:p>
            <a:r>
              <a:rPr lang="en-US" altLang="zh-TW" sz="3600" smtClean="0"/>
              <a:t>High Speed </a:t>
            </a:r>
            <a:r>
              <a:rPr lang="en-US" altLang="zh-TW" sz="2400" smtClean="0"/>
              <a:t>(</a:t>
            </a:r>
            <a:r>
              <a:rPr lang="en-US" altLang="zh-TW" sz="2400" smtClean="0">
                <a:solidFill>
                  <a:srgbClr val="FF9900"/>
                </a:solidFill>
              </a:rPr>
              <a:t>ex. 40 Gbps/40-byte=128m packets/sec</a:t>
            </a:r>
            <a:r>
              <a:rPr lang="en-US" altLang="zh-TW" sz="2400" smtClean="0"/>
              <a:t>)</a:t>
            </a:r>
          </a:p>
          <a:p>
            <a:r>
              <a:rPr lang="en-US" altLang="zh-TW" sz="3600" smtClean="0"/>
              <a:t>Small storage </a:t>
            </a:r>
            <a:r>
              <a:rPr lang="en-US" altLang="zh-TW" sz="2400" smtClean="0"/>
              <a:t>(</a:t>
            </a:r>
            <a:r>
              <a:rPr lang="en-US" altLang="zh-TW" sz="2400" smtClean="0">
                <a:solidFill>
                  <a:srgbClr val="FF9900"/>
                </a:solidFill>
              </a:rPr>
              <a:t>ex. Cache or On-Chip memory</a:t>
            </a:r>
            <a:r>
              <a:rPr lang="en-US" altLang="zh-TW" sz="2400" smtClean="0"/>
              <a:t>)</a:t>
            </a:r>
          </a:p>
          <a:p>
            <a:r>
              <a:rPr lang="en-US" altLang="zh-TW" sz="3600" smtClean="0"/>
              <a:t>Low update time</a:t>
            </a:r>
          </a:p>
          <a:p>
            <a:r>
              <a:rPr lang="en-US" altLang="zh-TW" sz="3600" smtClean="0"/>
              <a:t>Ability to handle large routing tables</a:t>
            </a:r>
          </a:p>
          <a:p>
            <a:r>
              <a:rPr lang="en-US" altLang="zh-TW" sz="3600" smtClean="0"/>
              <a:t>Flexibility in implementation</a:t>
            </a:r>
          </a:p>
          <a:p>
            <a:r>
              <a:rPr lang="en-US" altLang="zh-TW" sz="3600" smtClean="0"/>
              <a:t>Low preprocessing time</a:t>
            </a:r>
          </a:p>
          <a:p>
            <a:r>
              <a:rPr lang="en-US" altLang="zh-TW" sz="3600" smtClean="0"/>
              <a:t>IPv6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7577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E8933957-EB72-4AFE-8113-0870801B5568}" type="slidenum">
              <a:rPr lang="zh-TW" altLang="en-US" sz="1200">
                <a:solidFill>
                  <a:srgbClr val="045C75"/>
                </a:solidFill>
                <a:latin typeface="Arial" panose="020B0604020202020204" pitchFamily="34" charset="0"/>
              </a:rPr>
              <a:pPr>
                <a:spcBef>
                  <a:spcPct val="0"/>
                </a:spcBef>
                <a:buClrTx/>
                <a:buSzTx/>
                <a:buFontTx/>
                <a:buNone/>
              </a:pPr>
              <a:t>35</a:t>
            </a:fld>
            <a:endParaRPr lang="zh-TW" altLang="en-US" sz="1200">
              <a:solidFill>
                <a:srgbClr val="045C75"/>
              </a:solidFill>
              <a:latin typeface="Arial" panose="020B0604020202020204" pitchFamily="34" charset="0"/>
            </a:endParaRPr>
          </a:p>
        </p:txBody>
      </p:sp>
      <p:sp>
        <p:nvSpPr>
          <p:cNvPr id="75780" name="Rectangle 2"/>
          <p:cNvSpPr>
            <a:spLocks noGrp="1"/>
          </p:cNvSpPr>
          <p:nvPr>
            <p:ph type="title"/>
          </p:nvPr>
        </p:nvSpPr>
        <p:spPr/>
        <p:txBody>
          <a:bodyPr/>
          <a:lstStyle/>
          <a:p>
            <a:r>
              <a:rPr lang="en-US" altLang="zh-TW" sz="4600" smtClean="0"/>
              <a:t>Survey: IP Lookups</a:t>
            </a:r>
            <a:endParaRPr lang="zh-TW" altLang="en-US" sz="4600" smtClean="0"/>
          </a:p>
        </p:txBody>
      </p:sp>
      <p:sp>
        <p:nvSpPr>
          <p:cNvPr id="75781" name="Rectangle 3"/>
          <p:cNvSpPr>
            <a:spLocks noGrp="1"/>
          </p:cNvSpPr>
          <p:nvPr>
            <p:ph type="body" idx="1"/>
          </p:nvPr>
        </p:nvSpPr>
        <p:spPr>
          <a:xfrm>
            <a:off x="457200" y="1196975"/>
            <a:ext cx="8480425" cy="5202238"/>
          </a:xfrm>
          <a:noFill/>
        </p:spPr>
        <p:txBody>
          <a:bodyPr lIns="0" rIns="0"/>
          <a:lstStyle/>
          <a:p>
            <a:pPr>
              <a:lnSpc>
                <a:spcPct val="90000"/>
              </a:lnSpc>
            </a:pPr>
            <a:r>
              <a:rPr lang="en-US" altLang="en-US" smtClean="0">
                <a:ea typeface="新細明體" panose="02020500000000000000" pitchFamily="18" charset="-120"/>
              </a:rPr>
              <a:t>M. A. Ruiz-Sanchez, E. W. Biersack, and W. Dabbous, “</a:t>
            </a:r>
            <a:r>
              <a:rPr lang="en-US" altLang="en-US" smtClean="0">
                <a:solidFill>
                  <a:srgbClr val="CC6600"/>
                </a:solidFill>
                <a:ea typeface="新細明體" panose="02020500000000000000" pitchFamily="18" charset="-120"/>
              </a:rPr>
              <a:t>Survey and taxonomy of IP address lookup algorithms</a:t>
            </a:r>
            <a:r>
              <a:rPr lang="en-US" altLang="en-US" smtClean="0">
                <a:ea typeface="新細明體" panose="02020500000000000000" pitchFamily="18" charset="-120"/>
              </a:rPr>
              <a:t>,” </a:t>
            </a:r>
            <a:r>
              <a:rPr lang="en-US" altLang="en-US" smtClean="0">
                <a:solidFill>
                  <a:srgbClr val="CC6600"/>
                </a:solidFill>
                <a:ea typeface="新細明體" panose="02020500000000000000" pitchFamily="18" charset="-120"/>
              </a:rPr>
              <a:t>IEEE Network</a:t>
            </a:r>
            <a:r>
              <a:rPr lang="en-US" altLang="en-US" smtClean="0">
                <a:ea typeface="新細明體" panose="02020500000000000000" pitchFamily="18" charset="-120"/>
              </a:rPr>
              <a:t>, vol. 15, pp. 8–23, March </a:t>
            </a:r>
            <a:r>
              <a:rPr lang="en-US" altLang="en-US" smtClean="0">
                <a:solidFill>
                  <a:srgbClr val="CC6600"/>
                </a:solidFill>
                <a:ea typeface="新細明體" panose="02020500000000000000" pitchFamily="18" charset="-120"/>
              </a:rPr>
              <a:t>2001</a:t>
            </a:r>
            <a:r>
              <a:rPr lang="en-US" altLang="zh-TW" smtClean="0"/>
              <a:t>.</a:t>
            </a:r>
          </a:p>
          <a:p>
            <a:pPr>
              <a:lnSpc>
                <a:spcPct val="90000"/>
              </a:lnSpc>
            </a:pPr>
            <a:r>
              <a:rPr lang="en-US" altLang="zh-TW" sz="2800" b="1" smtClean="0"/>
              <a:t>Schemes for optimizing </a:t>
            </a:r>
            <a:r>
              <a:rPr lang="en-US" altLang="zh-TW" sz="2800" b="1" smtClean="0">
                <a:solidFill>
                  <a:schemeClr val="tx2"/>
                </a:solidFill>
              </a:rPr>
              <a:t>search speed</a:t>
            </a:r>
            <a:r>
              <a:rPr lang="en-US" altLang="zh-TW" smtClean="0"/>
              <a:t> </a:t>
            </a:r>
          </a:p>
          <a:p>
            <a:pPr lvl="1">
              <a:lnSpc>
                <a:spcPct val="90000"/>
              </a:lnSpc>
            </a:pPr>
            <a:r>
              <a:rPr lang="en-US" altLang="zh-TW" smtClean="0"/>
              <a:t>Multibit tries </a:t>
            </a:r>
          </a:p>
          <a:p>
            <a:pPr lvl="1">
              <a:lnSpc>
                <a:spcPct val="90000"/>
              </a:lnSpc>
            </a:pPr>
            <a:r>
              <a:rPr lang="en-US" altLang="zh-TW" smtClean="0"/>
              <a:t>Two-level multibit trie, 16-16, 24-8</a:t>
            </a:r>
          </a:p>
          <a:p>
            <a:pPr lvl="1">
              <a:lnSpc>
                <a:spcPct val="90000"/>
              </a:lnSpc>
            </a:pPr>
            <a:r>
              <a:rPr lang="en-US" altLang="zh-TW" smtClean="0"/>
              <a:t>Binary range search (endpoint)</a:t>
            </a:r>
          </a:p>
          <a:p>
            <a:pPr lvl="1">
              <a:lnSpc>
                <a:spcPct val="90000"/>
              </a:lnSpc>
            </a:pPr>
            <a:r>
              <a:rPr lang="en-US" altLang="zh-TW" smtClean="0"/>
              <a:t>Binary search on prefix length</a:t>
            </a:r>
          </a:p>
          <a:p>
            <a:pPr lvl="1">
              <a:lnSpc>
                <a:spcPct val="90000"/>
              </a:lnSpc>
            </a:pPr>
            <a:r>
              <a:rPr lang="en-US" altLang="zh-TW" b="1" smtClean="0">
                <a:solidFill>
                  <a:srgbClr val="CC6600"/>
                </a:solidFill>
              </a:rPr>
              <a:t>Binary prefix search</a:t>
            </a:r>
          </a:p>
          <a:p>
            <a:pPr lvl="1">
              <a:lnSpc>
                <a:spcPct val="90000"/>
              </a:lnSpc>
            </a:pPr>
            <a:r>
              <a:rPr lang="en-US" altLang="zh-TW" b="1" smtClean="0">
                <a:solidFill>
                  <a:srgbClr val="CC6600"/>
                </a:solidFill>
              </a:rPr>
              <a:t>Binomial Spanning tries based on Hamming and Golay perfect codes</a:t>
            </a:r>
            <a:r>
              <a:rPr lang="en-US" altLang="zh-TW" b="1" smtClean="0"/>
              <a:t> </a:t>
            </a:r>
          </a:p>
          <a:p>
            <a:pPr lvl="1">
              <a:lnSpc>
                <a:spcPct val="90000"/>
              </a:lnSpc>
            </a:pPr>
            <a:r>
              <a:rPr lang="en-US" altLang="zh-TW" b="1" smtClean="0"/>
              <a:t>FPGA pipelined implementation (over 100Gbps)</a:t>
            </a:r>
          </a:p>
          <a:p>
            <a:pPr>
              <a:lnSpc>
                <a:spcPct val="90000"/>
              </a:lnSpc>
            </a:pPr>
            <a:endParaRPr lang="zh-TW" altLang="en-US" b="1"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7782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64DAB3BD-3C88-467F-B30B-08ED701B45B2}" type="slidenum">
              <a:rPr lang="zh-TW" altLang="en-US" sz="1200">
                <a:solidFill>
                  <a:srgbClr val="045C75"/>
                </a:solidFill>
                <a:latin typeface="Arial" panose="020B0604020202020204" pitchFamily="34" charset="0"/>
              </a:rPr>
              <a:pPr>
                <a:spcBef>
                  <a:spcPct val="0"/>
                </a:spcBef>
                <a:buClrTx/>
                <a:buSzTx/>
                <a:buFontTx/>
                <a:buNone/>
              </a:pPr>
              <a:t>36</a:t>
            </a:fld>
            <a:endParaRPr lang="zh-TW" altLang="en-US" sz="1200">
              <a:solidFill>
                <a:srgbClr val="045C75"/>
              </a:solidFill>
              <a:latin typeface="Arial" panose="020B0604020202020204" pitchFamily="34" charset="0"/>
            </a:endParaRPr>
          </a:p>
        </p:txBody>
      </p:sp>
      <p:sp>
        <p:nvSpPr>
          <p:cNvPr id="77828" name="Rectangle 2"/>
          <p:cNvSpPr>
            <a:spLocks noGrp="1"/>
          </p:cNvSpPr>
          <p:nvPr>
            <p:ph type="title"/>
          </p:nvPr>
        </p:nvSpPr>
        <p:spPr/>
        <p:txBody>
          <a:bodyPr/>
          <a:lstStyle/>
          <a:p>
            <a:r>
              <a:rPr lang="en-US" altLang="zh-TW" sz="4600" smtClean="0"/>
              <a:t>Existing IP lookup schemes</a:t>
            </a:r>
          </a:p>
        </p:txBody>
      </p:sp>
      <p:sp>
        <p:nvSpPr>
          <p:cNvPr id="77829" name="Rectangle 3"/>
          <p:cNvSpPr>
            <a:spLocks noGrp="1"/>
          </p:cNvSpPr>
          <p:nvPr>
            <p:ph type="body" idx="1"/>
          </p:nvPr>
        </p:nvSpPr>
        <p:spPr>
          <a:noFill/>
        </p:spPr>
        <p:txBody>
          <a:bodyPr lIns="0" rIns="0"/>
          <a:lstStyle/>
          <a:p>
            <a:r>
              <a:rPr lang="en-US" altLang="zh-TW" sz="2800" b="1" smtClean="0"/>
              <a:t>Schemes for optimizing </a:t>
            </a:r>
            <a:r>
              <a:rPr lang="en-US" altLang="zh-TW" sz="2800" b="1" smtClean="0">
                <a:solidFill>
                  <a:schemeClr val="tx2"/>
                </a:solidFill>
              </a:rPr>
              <a:t>memory</a:t>
            </a:r>
            <a:r>
              <a:rPr lang="en-US" altLang="zh-TW" sz="2800" b="1" smtClean="0"/>
              <a:t> </a:t>
            </a:r>
            <a:r>
              <a:rPr lang="en-US" altLang="zh-TW" sz="2800" b="1" smtClean="0">
                <a:solidFill>
                  <a:schemeClr val="tx2"/>
                </a:solidFill>
              </a:rPr>
              <a:t>requirement</a:t>
            </a:r>
            <a:r>
              <a:rPr lang="en-US" altLang="zh-TW" sz="2800" smtClean="0"/>
              <a:t> </a:t>
            </a:r>
          </a:p>
          <a:p>
            <a:pPr lvl="1"/>
            <a:r>
              <a:rPr lang="en-US" altLang="zh-TW" smtClean="0"/>
              <a:t>Small forwarding table (SFT): compressed 16-8-8 trie</a:t>
            </a:r>
          </a:p>
          <a:p>
            <a:pPr lvl="1"/>
            <a:r>
              <a:rPr lang="en-US" altLang="zh-TW" smtClean="0"/>
              <a:t>Level compressed (LC) trie </a:t>
            </a:r>
          </a:p>
          <a:p>
            <a:pPr lvl="1"/>
            <a:r>
              <a:rPr lang="en-US" altLang="zh-TW" smtClean="0"/>
              <a:t>Huang ‘s compressed 16-x (C-16-x) </a:t>
            </a:r>
          </a:p>
          <a:p>
            <a:pPr lvl="1"/>
            <a:r>
              <a:rPr lang="en-US" altLang="zh-TW" b="1" smtClean="0">
                <a:solidFill>
                  <a:srgbClr val="CC6600"/>
                </a:solidFill>
              </a:rPr>
              <a:t>Compressed 8-8-8-8 trie using minimal perfect hashing function</a:t>
            </a:r>
          </a:p>
          <a:p>
            <a:pPr lvl="1"/>
            <a:r>
              <a:rPr lang="en-US" altLang="zh-TW" smtClean="0"/>
              <a:t>Hierarchical endpiont tree (01**</a:t>
            </a:r>
            <a:r>
              <a:rPr lang="en-US" altLang="zh-TW" smtClean="0">
                <a:sym typeface="Wingdings" panose="05000000000000000000" pitchFamily="2" charset="2"/>
              </a:rPr>
              <a:t>01</a:t>
            </a:r>
            <a:r>
              <a:rPr lang="en-US" altLang="zh-TW" u="sng" smtClean="0">
                <a:sym typeface="Wingdings" panose="05000000000000000000" pitchFamily="2" charset="2"/>
              </a:rPr>
              <a:t>00</a:t>
            </a:r>
            <a:r>
              <a:rPr lang="en-US" altLang="zh-TW" smtClean="0">
                <a:sym typeface="Wingdings" panose="05000000000000000000" pitchFamily="2" charset="2"/>
              </a:rPr>
              <a:t> and 10</a:t>
            </a:r>
            <a:r>
              <a:rPr lang="en-US" altLang="zh-TW" u="sng" smtClean="0">
                <a:sym typeface="Wingdings" panose="05000000000000000000" pitchFamily="2" charset="2"/>
              </a:rPr>
              <a:t>00</a:t>
            </a:r>
            <a:r>
              <a:rPr lang="en-US" altLang="zh-TW" smtClean="0"/>
              <a:t>)</a:t>
            </a:r>
          </a:p>
          <a:p>
            <a:pPr lvl="1"/>
            <a:r>
              <a:rPr lang="en-US" altLang="zh-TW" smtClean="0"/>
              <a:t>Tree bitmap (compressed 4-4-4-4-4-4-4-4 trie)</a:t>
            </a:r>
          </a:p>
          <a:p>
            <a:pPr lvl="1"/>
            <a:r>
              <a:rPr lang="en-US" altLang="zh-TW" smtClean="0"/>
              <a:t>Memory optimized multibit tries with dynamic programming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7987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23064DA-D7BD-4A3F-9DA9-42ACCB95DC32}" type="slidenum">
              <a:rPr lang="zh-TW" altLang="en-US" sz="1200">
                <a:solidFill>
                  <a:srgbClr val="045C75"/>
                </a:solidFill>
                <a:latin typeface="Arial" panose="020B0604020202020204" pitchFamily="34" charset="0"/>
              </a:rPr>
              <a:pPr>
                <a:spcBef>
                  <a:spcPct val="0"/>
                </a:spcBef>
                <a:buClrTx/>
                <a:buSzTx/>
                <a:buFontTx/>
                <a:buNone/>
              </a:pPr>
              <a:t>37</a:t>
            </a:fld>
            <a:endParaRPr lang="zh-TW" altLang="en-US" sz="1200">
              <a:solidFill>
                <a:srgbClr val="045C75"/>
              </a:solidFill>
              <a:latin typeface="Arial" panose="020B0604020202020204" pitchFamily="34" charset="0"/>
            </a:endParaRPr>
          </a:p>
        </p:txBody>
      </p:sp>
      <p:sp>
        <p:nvSpPr>
          <p:cNvPr id="79876" name="Rectangle 2"/>
          <p:cNvSpPr>
            <a:spLocks noGrp="1"/>
          </p:cNvSpPr>
          <p:nvPr>
            <p:ph type="title"/>
          </p:nvPr>
        </p:nvSpPr>
        <p:spPr>
          <a:xfrm>
            <a:off x="468313" y="333375"/>
            <a:ext cx="8229600" cy="779463"/>
          </a:xfrm>
        </p:spPr>
        <p:txBody>
          <a:bodyPr/>
          <a:lstStyle/>
          <a:p>
            <a:r>
              <a:rPr lang="en-US" altLang="zh-TW" sz="4600" smtClean="0"/>
              <a:t>Existing IP lookup schemes</a:t>
            </a:r>
          </a:p>
        </p:txBody>
      </p:sp>
      <p:sp>
        <p:nvSpPr>
          <p:cNvPr id="79877" name="Rectangle 3"/>
          <p:cNvSpPr>
            <a:spLocks noGrp="1"/>
          </p:cNvSpPr>
          <p:nvPr>
            <p:ph type="body" idx="1"/>
          </p:nvPr>
        </p:nvSpPr>
        <p:spPr>
          <a:xfrm>
            <a:off x="250825" y="1052513"/>
            <a:ext cx="8893175" cy="5346700"/>
          </a:xfrm>
        </p:spPr>
        <p:txBody>
          <a:bodyPr/>
          <a:lstStyle/>
          <a:p>
            <a:pPr>
              <a:lnSpc>
                <a:spcPct val="90000"/>
              </a:lnSpc>
            </a:pPr>
            <a:r>
              <a:rPr lang="en-US" altLang="zh-TW" sz="2800" b="1" smtClean="0"/>
              <a:t>Schemes for optimizing </a:t>
            </a:r>
            <a:r>
              <a:rPr lang="en-US" altLang="zh-TW" sz="2800" b="1" smtClean="0">
                <a:solidFill>
                  <a:schemeClr val="tx2"/>
                </a:solidFill>
              </a:rPr>
              <a:t>update speed</a:t>
            </a:r>
            <a:r>
              <a:rPr lang="en-US" altLang="zh-TW" sz="2800" smtClean="0"/>
              <a:t> (log N)</a:t>
            </a:r>
          </a:p>
          <a:p>
            <a:pPr lvl="1">
              <a:lnSpc>
                <a:spcPct val="90000"/>
              </a:lnSpc>
              <a:spcAft>
                <a:spcPct val="10000"/>
              </a:spcAft>
              <a:buFont typeface="Wingdings 2" panose="05020102010507070707" pitchFamily="18" charset="2"/>
              <a:buNone/>
            </a:pPr>
            <a:r>
              <a:rPr lang="en-US" altLang="zh-TW" sz="2800" b="1" u="sng" smtClean="0">
                <a:solidFill>
                  <a:srgbClr val="CC6600"/>
                </a:solidFill>
              </a:rPr>
              <a:t>Binary</a:t>
            </a:r>
          </a:p>
          <a:p>
            <a:pPr lvl="1">
              <a:lnSpc>
                <a:spcPct val="90000"/>
              </a:lnSpc>
            </a:pPr>
            <a:r>
              <a:rPr lang="en-US" altLang="zh-TW" smtClean="0"/>
              <a:t>Binary tree on binary tree scheme (PBOB), </a:t>
            </a:r>
          </a:p>
          <a:p>
            <a:pPr lvl="1">
              <a:lnSpc>
                <a:spcPct val="90000"/>
              </a:lnSpc>
            </a:pPr>
            <a:r>
              <a:rPr lang="en-US" altLang="zh-TW" smtClean="0"/>
              <a:t>Priority search tree scheme (PST), </a:t>
            </a:r>
          </a:p>
          <a:p>
            <a:pPr lvl="1">
              <a:lnSpc>
                <a:spcPct val="90000"/>
              </a:lnSpc>
            </a:pPr>
            <a:r>
              <a:rPr lang="en-US" altLang="zh-TW" smtClean="0"/>
              <a:t>Collection of red-black tree schemes (CRBT)</a:t>
            </a:r>
          </a:p>
          <a:p>
            <a:pPr lvl="1">
              <a:lnSpc>
                <a:spcPct val="90000"/>
              </a:lnSpc>
            </a:pPr>
            <a:r>
              <a:rPr lang="en-US" altLang="zh-TW" smtClean="0">
                <a:solidFill>
                  <a:srgbClr val="CC6600"/>
                </a:solidFill>
              </a:rPr>
              <a:t>Most Specific Prefix Tree (MSPT)</a:t>
            </a:r>
          </a:p>
          <a:p>
            <a:pPr lvl="1">
              <a:lnSpc>
                <a:spcPct val="90000"/>
              </a:lnSpc>
            </a:pPr>
            <a:r>
              <a:rPr lang="en-US" altLang="zh-TW" smtClean="0">
                <a:solidFill>
                  <a:srgbClr val="CC6600"/>
                </a:solidFill>
              </a:rPr>
              <a:t>Multigroup Most Specific Prefix Tree (MG-MSPT)</a:t>
            </a:r>
          </a:p>
          <a:p>
            <a:pPr lvl="1">
              <a:lnSpc>
                <a:spcPct val="90000"/>
              </a:lnSpc>
            </a:pPr>
            <a:r>
              <a:rPr lang="en-US" altLang="zh-TW" smtClean="0">
                <a:solidFill>
                  <a:srgbClr val="CC6600"/>
                </a:solidFill>
              </a:rPr>
              <a:t>Dynamic segment tree (DST), extending binary range search</a:t>
            </a:r>
          </a:p>
          <a:p>
            <a:pPr lvl="1">
              <a:lnSpc>
                <a:spcPct val="90000"/>
              </a:lnSpc>
              <a:spcAft>
                <a:spcPct val="10000"/>
              </a:spcAft>
              <a:buFont typeface="Wingdings 2" panose="05020102010507070707" pitchFamily="18" charset="2"/>
              <a:buNone/>
            </a:pPr>
            <a:r>
              <a:rPr lang="en-US" altLang="zh-TW" sz="2800" b="1" u="sng" smtClean="0">
                <a:solidFill>
                  <a:srgbClr val="CC6600"/>
                </a:solidFill>
              </a:rPr>
              <a:t>Multiway</a:t>
            </a:r>
            <a:r>
              <a:rPr lang="en-US" altLang="zh-TW" u="sng" smtClean="0">
                <a:solidFill>
                  <a:srgbClr val="CC6600"/>
                </a:solidFill>
              </a:rPr>
              <a:t> </a:t>
            </a:r>
          </a:p>
          <a:p>
            <a:pPr lvl="1">
              <a:lnSpc>
                <a:spcPct val="90000"/>
              </a:lnSpc>
            </a:pPr>
            <a:r>
              <a:rPr lang="en-US" altLang="zh-TW" smtClean="0"/>
              <a:t>Multiway range tree (MRT)</a:t>
            </a:r>
          </a:p>
          <a:p>
            <a:pPr lvl="1">
              <a:lnSpc>
                <a:spcPct val="90000"/>
              </a:lnSpc>
            </a:pPr>
            <a:r>
              <a:rPr lang="en-US" altLang="zh-TW" smtClean="0"/>
              <a:t>Prefix in B-Tree (PIBT)</a:t>
            </a:r>
          </a:p>
          <a:p>
            <a:pPr lvl="1">
              <a:lnSpc>
                <a:spcPct val="90000"/>
              </a:lnSpc>
            </a:pPr>
            <a:r>
              <a:rPr lang="en-US" altLang="zh-TW" smtClean="0">
                <a:solidFill>
                  <a:srgbClr val="CC6600"/>
                </a:solidFill>
              </a:rPr>
              <a:t>Dynamic Multiway Segment Tree (DMST)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8192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EBC10CC0-60F5-4C71-8474-85713E29C49F}" type="slidenum">
              <a:rPr lang="zh-TW" altLang="en-US" sz="1200">
                <a:solidFill>
                  <a:srgbClr val="045C75"/>
                </a:solidFill>
                <a:latin typeface="Arial" panose="020B0604020202020204" pitchFamily="34" charset="0"/>
              </a:rPr>
              <a:pPr>
                <a:spcBef>
                  <a:spcPct val="0"/>
                </a:spcBef>
                <a:buClrTx/>
                <a:buSzTx/>
                <a:buFontTx/>
                <a:buNone/>
              </a:pPr>
              <a:t>38</a:t>
            </a:fld>
            <a:endParaRPr lang="zh-TW" altLang="en-US" sz="1200">
              <a:solidFill>
                <a:srgbClr val="045C75"/>
              </a:solidFill>
              <a:latin typeface="Arial" panose="020B0604020202020204" pitchFamily="34" charset="0"/>
            </a:endParaRPr>
          </a:p>
        </p:txBody>
      </p:sp>
      <p:sp>
        <p:nvSpPr>
          <p:cNvPr id="81924" name="Rectangle 2"/>
          <p:cNvSpPr>
            <a:spLocks noGrp="1"/>
          </p:cNvSpPr>
          <p:nvPr>
            <p:ph type="title"/>
          </p:nvPr>
        </p:nvSpPr>
        <p:spPr>
          <a:xfrm>
            <a:off x="468313" y="333375"/>
            <a:ext cx="8229600" cy="779463"/>
          </a:xfrm>
        </p:spPr>
        <p:txBody>
          <a:bodyPr/>
          <a:lstStyle/>
          <a:p>
            <a:r>
              <a:rPr lang="en-US" altLang="zh-TW" sz="4800" smtClean="0"/>
              <a:t>Existing IP lookup schemes</a:t>
            </a:r>
          </a:p>
        </p:txBody>
      </p:sp>
      <p:sp>
        <p:nvSpPr>
          <p:cNvPr id="81925" name="Rectangle 3"/>
          <p:cNvSpPr>
            <a:spLocks noGrp="1"/>
          </p:cNvSpPr>
          <p:nvPr>
            <p:ph type="body" idx="1"/>
          </p:nvPr>
        </p:nvSpPr>
        <p:spPr>
          <a:xfrm>
            <a:off x="250825" y="1052513"/>
            <a:ext cx="8596313" cy="5472112"/>
          </a:xfrm>
        </p:spPr>
        <p:txBody>
          <a:bodyPr/>
          <a:lstStyle/>
          <a:p>
            <a:r>
              <a:rPr lang="en-US" altLang="zh-TW" sz="2800" b="1" smtClean="0"/>
              <a:t>Schemes for optimizing </a:t>
            </a:r>
            <a:r>
              <a:rPr lang="en-US" altLang="zh-TW" sz="2800" b="1" smtClean="0">
                <a:solidFill>
                  <a:schemeClr val="tx2"/>
                </a:solidFill>
              </a:rPr>
              <a:t>IPv6</a:t>
            </a:r>
            <a:endParaRPr lang="en-US" altLang="zh-TW" sz="2800" smtClean="0"/>
          </a:p>
          <a:p>
            <a:pPr lvl="1"/>
            <a:r>
              <a:rPr lang="en-US" altLang="zh-TW" sz="2800" smtClean="0"/>
              <a:t>Not really </a:t>
            </a:r>
          </a:p>
          <a:p>
            <a:pPr lvl="1"/>
            <a:r>
              <a:rPr lang="en-US" altLang="zh-TW" sz="2800" smtClean="0"/>
              <a:t>Some dual stack (IPv4/IPv6) papers</a:t>
            </a:r>
          </a:p>
          <a:p>
            <a:pPr lvl="1"/>
            <a:r>
              <a:rPr lang="en-US" altLang="zh-TW" sz="2800" smtClean="0"/>
              <a:t>128-bit IPv6 addresses</a:t>
            </a:r>
          </a:p>
          <a:p>
            <a:pPr lvl="1"/>
            <a:r>
              <a:rPr lang="en-US" altLang="zh-TW" sz="2800" smtClean="0"/>
              <a:t>32-bit vs. 64-bit CPUs or Memory bandwidth</a:t>
            </a:r>
          </a:p>
          <a:p>
            <a:pPr lvl="1"/>
            <a:r>
              <a:rPr lang="en-US" altLang="zh-TW" sz="2800" smtClean="0"/>
              <a:t>Initial results: binary search based schemes are better than trie based schemes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8397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FD7B046E-E256-437A-9410-78D5FF11C932}" type="slidenum">
              <a:rPr lang="zh-TW" altLang="en-US" sz="1200">
                <a:solidFill>
                  <a:srgbClr val="045C75"/>
                </a:solidFill>
                <a:latin typeface="Arial" panose="020B0604020202020204" pitchFamily="34" charset="0"/>
              </a:rPr>
              <a:pPr>
                <a:spcBef>
                  <a:spcPct val="0"/>
                </a:spcBef>
                <a:buClrTx/>
                <a:buSzTx/>
                <a:buFontTx/>
                <a:buNone/>
              </a:pPr>
              <a:t>39</a:t>
            </a:fld>
            <a:endParaRPr lang="zh-TW" altLang="en-US" sz="1200">
              <a:solidFill>
                <a:srgbClr val="045C75"/>
              </a:solidFill>
              <a:latin typeface="Arial" panose="020B0604020202020204" pitchFamily="34" charset="0"/>
            </a:endParaRPr>
          </a:p>
        </p:txBody>
      </p:sp>
      <p:sp>
        <p:nvSpPr>
          <p:cNvPr id="83972" name="Line 2"/>
          <p:cNvSpPr>
            <a:spLocks noChangeShapeType="1"/>
          </p:cNvSpPr>
          <p:nvPr/>
        </p:nvSpPr>
        <p:spPr bwMode="auto">
          <a:xfrm flipH="1">
            <a:off x="3635375" y="4432300"/>
            <a:ext cx="609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3973" name="Line 3"/>
          <p:cNvSpPr>
            <a:spLocks noChangeShapeType="1"/>
          </p:cNvSpPr>
          <p:nvPr/>
        </p:nvSpPr>
        <p:spPr bwMode="auto">
          <a:xfrm flipH="1">
            <a:off x="3482975" y="2755900"/>
            <a:ext cx="838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3974" name="Line 4"/>
          <p:cNvSpPr>
            <a:spLocks noChangeShapeType="1"/>
          </p:cNvSpPr>
          <p:nvPr/>
        </p:nvSpPr>
        <p:spPr bwMode="auto">
          <a:xfrm>
            <a:off x="3482975" y="2070100"/>
            <a:ext cx="29718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3975" name="Line 5"/>
          <p:cNvSpPr>
            <a:spLocks noChangeShapeType="1"/>
          </p:cNvSpPr>
          <p:nvPr/>
        </p:nvSpPr>
        <p:spPr bwMode="auto">
          <a:xfrm>
            <a:off x="3787775" y="5041900"/>
            <a:ext cx="685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3976" name="Line 6"/>
          <p:cNvSpPr>
            <a:spLocks noChangeShapeType="1"/>
          </p:cNvSpPr>
          <p:nvPr/>
        </p:nvSpPr>
        <p:spPr bwMode="auto">
          <a:xfrm>
            <a:off x="3482975" y="35941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9815" name="Rectangle 7"/>
          <p:cNvSpPr>
            <a:spLocks noGrp="1"/>
          </p:cNvSpPr>
          <p:nvPr>
            <p:ph type="title"/>
          </p:nvPr>
        </p:nvSpPr>
        <p:spPr>
          <a:xfrm>
            <a:off x="457200" y="452438"/>
            <a:ext cx="8229600" cy="779462"/>
          </a:xfrm>
          <a:extLst/>
        </p:spPr>
        <p:txBody>
          <a:bodyPr>
            <a:normAutofit fontScale="90000"/>
          </a:bodyPr>
          <a:lstStyle/>
          <a:p>
            <a:pPr>
              <a:defRPr/>
            </a:pPr>
            <a:r>
              <a:rPr lang="en-US" altLang="zh-TW" b="1" smtClean="0"/>
              <a:t>Binary Trie (Radix Trie)</a:t>
            </a:r>
          </a:p>
        </p:txBody>
      </p:sp>
      <p:sp>
        <p:nvSpPr>
          <p:cNvPr id="83978" name="Oval 8"/>
          <p:cNvSpPr>
            <a:spLocks noChangeArrowheads="1"/>
          </p:cNvSpPr>
          <p:nvPr/>
        </p:nvSpPr>
        <p:spPr bwMode="auto">
          <a:xfrm>
            <a:off x="2720975" y="1689100"/>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19817" name="Group 9"/>
          <p:cNvGraphicFramePr>
            <a:graphicFrameLocks noGrp="1"/>
          </p:cNvGraphicFramePr>
          <p:nvPr/>
        </p:nvGraphicFramePr>
        <p:xfrm>
          <a:off x="228600" y="2263775"/>
          <a:ext cx="2543175" cy="1584496"/>
        </p:xfrm>
        <a:graphic>
          <a:graphicData uri="http://schemas.openxmlformats.org/drawingml/2006/table">
            <a:tbl>
              <a:tblPr/>
              <a:tblGrid>
                <a:gridCol w="635000"/>
                <a:gridCol w="1062038"/>
                <a:gridCol w="846137"/>
              </a:tblGrid>
              <a:tr h="39608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P1</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111*</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H1</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39608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P2</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10*</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H2</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39608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P3</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1010*</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H3</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r h="396081">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P4</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10101</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altLang="zh-TW" sz="2000" b="0" i="0" u="none" strike="noStrike" cap="none" normalizeH="0" baseline="0" smtClean="0">
                          <a:ln>
                            <a:noFill/>
                          </a:ln>
                          <a:solidFill>
                            <a:srgbClr val="000000"/>
                          </a:solidFill>
                          <a:effectLst/>
                          <a:latin typeface="Constantia" pitchFamily="18" charset="0"/>
                          <a:ea typeface="新細明體" pitchFamily="18" charset="-120"/>
                        </a:rPr>
                        <a:t>H4</a:t>
                      </a:r>
                    </a:p>
                  </a:txBody>
                  <a:tcPr marT="45662" marB="45662" horzOverflow="overflow">
                    <a:lnL w="12700" cap="flat" cmpd="sng" algn="ctr">
                      <a:solidFill>
                        <a:srgbClr val="66FF33"/>
                      </a:solidFill>
                      <a:prstDash val="solid"/>
                      <a:round/>
                      <a:headEnd type="none" w="med" len="med"/>
                      <a:tailEnd type="none" w="med" len="med"/>
                    </a:lnL>
                    <a:lnR w="12700" cap="flat" cmpd="sng" algn="ctr">
                      <a:solidFill>
                        <a:srgbClr val="66FF33"/>
                      </a:solidFill>
                      <a:prstDash val="solid"/>
                      <a:round/>
                      <a:headEnd type="none" w="med" len="med"/>
                      <a:tailEnd type="none" w="med" len="med"/>
                    </a:lnR>
                    <a:lnT w="12700" cap="flat" cmpd="sng" algn="ctr">
                      <a:solidFill>
                        <a:srgbClr val="66FF33"/>
                      </a:solidFill>
                      <a:prstDash val="solid"/>
                      <a:round/>
                      <a:headEnd type="none" w="med" len="med"/>
                      <a:tailEnd type="none" w="med" len="med"/>
                    </a:lnT>
                    <a:lnB w="12700" cap="flat" cmpd="sng" algn="ctr">
                      <a:solidFill>
                        <a:srgbClr val="66FF33"/>
                      </a:solidFill>
                      <a:prstDash val="solid"/>
                      <a:round/>
                      <a:headEnd type="none" w="med" len="med"/>
                      <a:tailEnd type="none" w="med" len="med"/>
                    </a:lnB>
                    <a:lnTlToBr>
                      <a:noFill/>
                    </a:lnTlToBr>
                    <a:lnBlToTr>
                      <a:noFill/>
                    </a:lnBlToTr>
                    <a:solidFill>
                      <a:schemeClr val="bg1"/>
                    </a:solidFill>
                  </a:tcPr>
                </a:tc>
              </a:tr>
            </a:tbl>
          </a:graphicData>
        </a:graphic>
      </p:graphicFrame>
      <p:sp>
        <p:nvSpPr>
          <p:cNvPr id="84001" name="Oval 31"/>
          <p:cNvSpPr>
            <a:spLocks noChangeArrowheads="1"/>
          </p:cNvSpPr>
          <p:nvPr/>
        </p:nvSpPr>
        <p:spPr bwMode="auto">
          <a:xfrm>
            <a:off x="2873375" y="32893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P2</a:t>
            </a:r>
          </a:p>
        </p:txBody>
      </p:sp>
      <p:sp>
        <p:nvSpPr>
          <p:cNvPr id="84002" name="Oval 32"/>
          <p:cNvSpPr>
            <a:spLocks noChangeArrowheads="1"/>
          </p:cNvSpPr>
          <p:nvPr/>
        </p:nvSpPr>
        <p:spPr bwMode="auto">
          <a:xfrm>
            <a:off x="5083175" y="3213100"/>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84003" name="Oval 33"/>
          <p:cNvSpPr>
            <a:spLocks noChangeArrowheads="1"/>
          </p:cNvSpPr>
          <p:nvPr/>
        </p:nvSpPr>
        <p:spPr bwMode="auto">
          <a:xfrm>
            <a:off x="4016375" y="2451100"/>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84004" name="Oval 34"/>
          <p:cNvSpPr>
            <a:spLocks noChangeArrowheads="1"/>
          </p:cNvSpPr>
          <p:nvPr/>
        </p:nvSpPr>
        <p:spPr bwMode="auto">
          <a:xfrm>
            <a:off x="3025775" y="47371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P3</a:t>
            </a:r>
          </a:p>
        </p:txBody>
      </p:sp>
      <p:sp>
        <p:nvSpPr>
          <p:cNvPr id="84005" name="Oval 35"/>
          <p:cNvSpPr>
            <a:spLocks noChangeArrowheads="1"/>
          </p:cNvSpPr>
          <p:nvPr/>
        </p:nvSpPr>
        <p:spPr bwMode="auto">
          <a:xfrm>
            <a:off x="4168775" y="54991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P4</a:t>
            </a:r>
          </a:p>
        </p:txBody>
      </p:sp>
      <p:sp>
        <p:nvSpPr>
          <p:cNvPr id="84006" name="Oval 36"/>
          <p:cNvSpPr>
            <a:spLocks noChangeArrowheads="1"/>
          </p:cNvSpPr>
          <p:nvPr/>
        </p:nvSpPr>
        <p:spPr bwMode="auto">
          <a:xfrm>
            <a:off x="6149975" y="40513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solidFill>
                  <a:srgbClr val="FFFF00"/>
                </a:solidFill>
                <a:latin typeface="Comic Sans MS" panose="030F0702030302020204" pitchFamily="66" charset="0"/>
              </a:rPr>
              <a:t>P1</a:t>
            </a:r>
          </a:p>
        </p:txBody>
      </p:sp>
      <p:sp>
        <p:nvSpPr>
          <p:cNvPr id="84007" name="Text Box 37"/>
          <p:cNvSpPr txBox="1">
            <a:spLocks noChangeArrowheads="1"/>
          </p:cNvSpPr>
          <p:nvPr/>
        </p:nvSpPr>
        <p:spPr bwMode="auto">
          <a:xfrm>
            <a:off x="3406775" y="1384300"/>
            <a:ext cx="4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A</a:t>
            </a:r>
          </a:p>
        </p:txBody>
      </p:sp>
      <p:sp>
        <p:nvSpPr>
          <p:cNvPr id="84008" name="Text Box 38"/>
          <p:cNvSpPr txBox="1">
            <a:spLocks noChangeArrowheads="1"/>
          </p:cNvSpPr>
          <p:nvPr/>
        </p:nvSpPr>
        <p:spPr bwMode="auto">
          <a:xfrm>
            <a:off x="4549775" y="2070100"/>
            <a:ext cx="376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B</a:t>
            </a:r>
          </a:p>
        </p:txBody>
      </p:sp>
      <p:sp>
        <p:nvSpPr>
          <p:cNvPr id="84009" name="Text Box 39"/>
          <p:cNvSpPr txBox="1">
            <a:spLocks noChangeArrowheads="1"/>
          </p:cNvSpPr>
          <p:nvPr/>
        </p:nvSpPr>
        <p:spPr bwMode="auto">
          <a:xfrm>
            <a:off x="3330575" y="2908300"/>
            <a:ext cx="36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C</a:t>
            </a:r>
          </a:p>
        </p:txBody>
      </p:sp>
      <p:sp>
        <p:nvSpPr>
          <p:cNvPr id="84010" name="Text Box 40"/>
          <p:cNvSpPr txBox="1">
            <a:spLocks noChangeArrowheads="1"/>
          </p:cNvSpPr>
          <p:nvPr/>
        </p:nvSpPr>
        <p:spPr bwMode="auto">
          <a:xfrm>
            <a:off x="3482975" y="4356100"/>
            <a:ext cx="392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G</a:t>
            </a:r>
          </a:p>
        </p:txBody>
      </p:sp>
      <p:sp>
        <p:nvSpPr>
          <p:cNvPr id="84011" name="Text Box 41"/>
          <p:cNvSpPr txBox="1">
            <a:spLocks noChangeArrowheads="1"/>
          </p:cNvSpPr>
          <p:nvPr/>
        </p:nvSpPr>
        <p:spPr bwMode="auto">
          <a:xfrm>
            <a:off x="5692775" y="2908300"/>
            <a:ext cx="4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D</a:t>
            </a:r>
          </a:p>
        </p:txBody>
      </p:sp>
      <p:sp>
        <p:nvSpPr>
          <p:cNvPr id="84012" name="Text Box 42"/>
          <p:cNvSpPr txBox="1">
            <a:spLocks noChangeArrowheads="1"/>
          </p:cNvSpPr>
          <p:nvPr/>
        </p:nvSpPr>
        <p:spPr bwMode="auto">
          <a:xfrm>
            <a:off x="6683375" y="36703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F</a:t>
            </a:r>
          </a:p>
        </p:txBody>
      </p:sp>
      <p:sp>
        <p:nvSpPr>
          <p:cNvPr id="84013" name="Text Box 43"/>
          <p:cNvSpPr txBox="1">
            <a:spLocks noChangeArrowheads="1"/>
          </p:cNvSpPr>
          <p:nvPr/>
        </p:nvSpPr>
        <p:spPr bwMode="auto">
          <a:xfrm>
            <a:off x="4702175" y="5194300"/>
            <a:ext cx="41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H</a:t>
            </a:r>
          </a:p>
        </p:txBody>
      </p:sp>
      <p:sp>
        <p:nvSpPr>
          <p:cNvPr id="84014" name="Text Box 44"/>
          <p:cNvSpPr txBox="1">
            <a:spLocks noChangeArrowheads="1"/>
          </p:cNvSpPr>
          <p:nvPr/>
        </p:nvSpPr>
        <p:spPr bwMode="auto">
          <a:xfrm>
            <a:off x="4702175" y="3746500"/>
            <a:ext cx="37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E</a:t>
            </a:r>
          </a:p>
        </p:txBody>
      </p:sp>
      <p:sp>
        <p:nvSpPr>
          <p:cNvPr id="84015" name="Text Box 45"/>
          <p:cNvSpPr txBox="1">
            <a:spLocks noChangeArrowheads="1"/>
          </p:cNvSpPr>
          <p:nvPr/>
        </p:nvSpPr>
        <p:spPr bwMode="auto">
          <a:xfrm>
            <a:off x="3829050" y="20478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84016" name="Text Box 46"/>
          <p:cNvSpPr txBox="1">
            <a:spLocks noChangeArrowheads="1"/>
          </p:cNvSpPr>
          <p:nvPr/>
        </p:nvSpPr>
        <p:spPr bwMode="auto">
          <a:xfrm>
            <a:off x="3863975" y="42799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0</a:t>
            </a:r>
          </a:p>
        </p:txBody>
      </p:sp>
      <p:sp>
        <p:nvSpPr>
          <p:cNvPr id="84017" name="Text Box 47"/>
          <p:cNvSpPr txBox="1">
            <a:spLocks noChangeArrowheads="1"/>
          </p:cNvSpPr>
          <p:nvPr/>
        </p:nvSpPr>
        <p:spPr bwMode="auto">
          <a:xfrm>
            <a:off x="3863975" y="29845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0</a:t>
            </a:r>
          </a:p>
        </p:txBody>
      </p:sp>
      <p:sp>
        <p:nvSpPr>
          <p:cNvPr id="84018" name="Text Box 48"/>
          <p:cNvSpPr txBox="1">
            <a:spLocks noChangeArrowheads="1"/>
          </p:cNvSpPr>
          <p:nvPr/>
        </p:nvSpPr>
        <p:spPr bwMode="auto">
          <a:xfrm>
            <a:off x="3863975" y="35941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84019" name="Text Box 49"/>
          <p:cNvSpPr txBox="1">
            <a:spLocks noChangeArrowheads="1"/>
          </p:cNvSpPr>
          <p:nvPr/>
        </p:nvSpPr>
        <p:spPr bwMode="auto">
          <a:xfrm>
            <a:off x="6073775" y="35179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84020" name="Text Box 50"/>
          <p:cNvSpPr txBox="1">
            <a:spLocks noChangeArrowheads="1"/>
          </p:cNvSpPr>
          <p:nvPr/>
        </p:nvSpPr>
        <p:spPr bwMode="auto">
          <a:xfrm>
            <a:off x="3875088" y="5178425"/>
            <a:ext cx="287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84021" name="Text Box 51"/>
          <p:cNvSpPr txBox="1">
            <a:spLocks noChangeArrowheads="1"/>
          </p:cNvSpPr>
          <p:nvPr/>
        </p:nvSpPr>
        <p:spPr bwMode="auto">
          <a:xfrm>
            <a:off x="4930775" y="27559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1</a:t>
            </a:r>
          </a:p>
        </p:txBody>
      </p:sp>
      <p:sp>
        <p:nvSpPr>
          <p:cNvPr id="84022" name="Text Box 52"/>
          <p:cNvSpPr txBox="1">
            <a:spLocks noChangeArrowheads="1"/>
          </p:cNvSpPr>
          <p:nvPr/>
        </p:nvSpPr>
        <p:spPr bwMode="auto">
          <a:xfrm>
            <a:off x="454025" y="1319213"/>
            <a:ext cx="19827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rgbClr val="FF3300"/>
                </a:solidFill>
                <a:latin typeface="Comic Sans MS" panose="030F0702030302020204" pitchFamily="66" charset="0"/>
              </a:rPr>
              <a:t>Lookup 10111</a:t>
            </a:r>
          </a:p>
        </p:txBody>
      </p:sp>
      <p:sp>
        <p:nvSpPr>
          <p:cNvPr id="84023" name="Freeform 53"/>
          <p:cNvSpPr>
            <a:spLocks/>
          </p:cNvSpPr>
          <p:nvPr/>
        </p:nvSpPr>
        <p:spPr bwMode="auto">
          <a:xfrm>
            <a:off x="3406775" y="2070100"/>
            <a:ext cx="1066800" cy="2209800"/>
          </a:xfrm>
          <a:custGeom>
            <a:avLst/>
            <a:gdLst>
              <a:gd name="T0" fmla="*/ 0 w 672"/>
              <a:gd name="T1" fmla="*/ 0 h 1392"/>
              <a:gd name="T2" fmla="*/ 2147483646 w 672"/>
              <a:gd name="T3" fmla="*/ 2147483646 h 1392"/>
              <a:gd name="T4" fmla="*/ 0 w 672"/>
              <a:gd name="T5" fmla="*/ 2147483646 h 1392"/>
              <a:gd name="T6" fmla="*/ 2147483646 w 672"/>
              <a:gd name="T7" fmla="*/ 2147483646 h 1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1392">
                <a:moveTo>
                  <a:pt x="0" y="0"/>
                </a:moveTo>
                <a:lnTo>
                  <a:pt x="576" y="384"/>
                </a:lnTo>
                <a:lnTo>
                  <a:pt x="0" y="912"/>
                </a:lnTo>
                <a:lnTo>
                  <a:pt x="672" y="1392"/>
                </a:lnTo>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19862" name="Group 54"/>
          <p:cNvGrpSpPr>
            <a:grpSpLocks/>
          </p:cNvGrpSpPr>
          <p:nvPr/>
        </p:nvGrpSpPr>
        <p:grpSpPr bwMode="auto">
          <a:xfrm>
            <a:off x="5235575" y="2913063"/>
            <a:ext cx="3713163" cy="2357437"/>
            <a:chOff x="3312" y="2115"/>
            <a:chExt cx="2339" cy="1485"/>
          </a:xfrm>
        </p:grpSpPr>
        <p:sp>
          <p:nvSpPr>
            <p:cNvPr id="84033" name="Text Box 55"/>
            <p:cNvSpPr txBox="1">
              <a:spLocks noChangeArrowheads="1"/>
            </p:cNvSpPr>
            <p:nvPr/>
          </p:nvSpPr>
          <p:spPr bwMode="auto">
            <a:xfrm>
              <a:off x="4320" y="2115"/>
              <a:ext cx="1331"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rgbClr val="33CC33"/>
                  </a:solidFill>
                  <a:latin typeface="Comic Sans MS" panose="030F0702030302020204" pitchFamily="66" charset="0"/>
                </a:rPr>
                <a:t>Add P5=1110*</a:t>
              </a:r>
            </a:p>
          </p:txBody>
        </p:sp>
        <p:sp>
          <p:nvSpPr>
            <p:cNvPr id="84034" name="Line 56"/>
            <p:cNvSpPr>
              <a:spLocks noChangeShapeType="1"/>
            </p:cNvSpPr>
            <p:nvPr/>
          </p:nvSpPr>
          <p:spPr bwMode="auto">
            <a:xfrm flipH="1">
              <a:off x="3696" y="3120"/>
              <a:ext cx="384"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4035" name="Oval 57"/>
            <p:cNvSpPr>
              <a:spLocks noChangeArrowheads="1"/>
            </p:cNvSpPr>
            <p:nvPr/>
          </p:nvSpPr>
          <p:spPr bwMode="auto">
            <a:xfrm>
              <a:off x="3312" y="3312"/>
              <a:ext cx="52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endParaRPr kumimoji="0" lang="zh-TW" altLang="en-US" sz="2400">
                <a:solidFill>
                  <a:srgbClr val="FFFF00"/>
                </a:solidFill>
                <a:latin typeface="Comic Sans MS" panose="030F0702030302020204" pitchFamily="66" charset="0"/>
              </a:endParaRPr>
            </a:p>
          </p:txBody>
        </p:sp>
        <p:sp>
          <p:nvSpPr>
            <p:cNvPr id="84036" name="Text Box 58"/>
            <p:cNvSpPr txBox="1">
              <a:spLocks noChangeArrowheads="1"/>
            </p:cNvSpPr>
            <p:nvPr/>
          </p:nvSpPr>
          <p:spPr bwMode="auto">
            <a:xfrm>
              <a:off x="3888" y="3312"/>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latin typeface="Comic Sans MS" panose="030F0702030302020204" pitchFamily="66" charset="0"/>
                </a:rPr>
                <a:t>I</a:t>
              </a:r>
            </a:p>
          </p:txBody>
        </p:sp>
        <p:sp>
          <p:nvSpPr>
            <p:cNvPr id="84037" name="Text Box 59"/>
            <p:cNvSpPr txBox="1">
              <a:spLocks noChangeArrowheads="1"/>
            </p:cNvSpPr>
            <p:nvPr/>
          </p:nvSpPr>
          <p:spPr bwMode="auto">
            <a:xfrm>
              <a:off x="3840" y="3024"/>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a:latin typeface="Comic Sans MS" panose="030F0702030302020204" pitchFamily="66" charset="0"/>
                </a:rPr>
                <a:t>0</a:t>
              </a:r>
            </a:p>
          </p:txBody>
        </p:sp>
        <p:sp>
          <p:nvSpPr>
            <p:cNvPr id="84038" name="Text Box 60"/>
            <p:cNvSpPr txBox="1">
              <a:spLocks noChangeArrowheads="1"/>
            </p:cNvSpPr>
            <p:nvPr/>
          </p:nvSpPr>
          <p:spPr bwMode="auto">
            <a:xfrm>
              <a:off x="3408" y="3312"/>
              <a:ext cx="3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a:solidFill>
                    <a:srgbClr val="FFFF00"/>
                  </a:solidFill>
                  <a:latin typeface="Comic Sans MS" panose="030F0702030302020204" pitchFamily="66" charset="0"/>
                </a:rPr>
                <a:t>P5</a:t>
              </a:r>
            </a:p>
          </p:txBody>
        </p:sp>
      </p:grpSp>
      <p:sp>
        <p:nvSpPr>
          <p:cNvPr id="84025" name="Rectangle 61"/>
          <p:cNvSpPr>
            <a:spLocks noChangeArrowheads="1"/>
          </p:cNvSpPr>
          <p:nvPr/>
        </p:nvSpPr>
        <p:spPr bwMode="auto">
          <a:xfrm>
            <a:off x="5845175" y="1636713"/>
            <a:ext cx="30480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84026" name="Text Box 62"/>
          <p:cNvSpPr txBox="1">
            <a:spLocks noChangeArrowheads="1"/>
          </p:cNvSpPr>
          <p:nvPr/>
        </p:nvSpPr>
        <p:spPr bwMode="auto">
          <a:xfrm>
            <a:off x="5845175" y="1689100"/>
            <a:ext cx="301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solidFill>
                  <a:srgbClr val="000000"/>
                </a:solidFill>
                <a:latin typeface="Comic Sans MS" panose="030F0702030302020204" pitchFamily="66" charset="0"/>
              </a:rPr>
              <a:t>next-hop-ptr (if prefix)</a:t>
            </a:r>
          </a:p>
        </p:txBody>
      </p:sp>
      <p:sp>
        <p:nvSpPr>
          <p:cNvPr id="84027" name="Text Box 63"/>
          <p:cNvSpPr txBox="1">
            <a:spLocks noChangeArrowheads="1"/>
          </p:cNvSpPr>
          <p:nvPr/>
        </p:nvSpPr>
        <p:spPr bwMode="auto">
          <a:xfrm>
            <a:off x="5921375" y="2093913"/>
            <a:ext cx="1125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solidFill>
                  <a:srgbClr val="000000"/>
                </a:solidFill>
                <a:latin typeface="Comic Sans MS" panose="030F0702030302020204" pitchFamily="66" charset="0"/>
              </a:rPr>
              <a:t>left-ptr</a:t>
            </a:r>
          </a:p>
        </p:txBody>
      </p:sp>
      <p:sp>
        <p:nvSpPr>
          <p:cNvPr id="84028" name="Text Box 64"/>
          <p:cNvSpPr txBox="1">
            <a:spLocks noChangeArrowheads="1"/>
          </p:cNvSpPr>
          <p:nvPr/>
        </p:nvSpPr>
        <p:spPr bwMode="auto">
          <a:xfrm>
            <a:off x="7445375" y="2070100"/>
            <a:ext cx="1262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000">
                <a:solidFill>
                  <a:srgbClr val="000000"/>
                </a:solidFill>
                <a:latin typeface="Comic Sans MS" panose="030F0702030302020204" pitchFamily="66" charset="0"/>
              </a:rPr>
              <a:t>right-ptr</a:t>
            </a:r>
          </a:p>
        </p:txBody>
      </p:sp>
      <p:sp>
        <p:nvSpPr>
          <p:cNvPr id="84029" name="Line 65"/>
          <p:cNvSpPr>
            <a:spLocks noChangeShapeType="1"/>
          </p:cNvSpPr>
          <p:nvPr/>
        </p:nvSpPr>
        <p:spPr bwMode="auto">
          <a:xfrm>
            <a:off x="7216775" y="2093913"/>
            <a:ext cx="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4030" name="Text Box 66"/>
          <p:cNvSpPr txBox="1">
            <a:spLocks noChangeArrowheads="1"/>
          </p:cNvSpPr>
          <p:nvPr/>
        </p:nvSpPr>
        <p:spPr bwMode="auto">
          <a:xfrm>
            <a:off x="7200900" y="1125538"/>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2400" b="1">
                <a:solidFill>
                  <a:srgbClr val="FF9900"/>
                </a:solidFill>
                <a:latin typeface="Comic Sans MS" panose="030F0702030302020204" pitchFamily="66" charset="0"/>
              </a:rPr>
              <a:t>Trie node</a:t>
            </a:r>
          </a:p>
        </p:txBody>
      </p:sp>
      <p:sp>
        <p:nvSpPr>
          <p:cNvPr id="84031" name="Line 67"/>
          <p:cNvSpPr>
            <a:spLocks noChangeShapeType="1"/>
          </p:cNvSpPr>
          <p:nvPr/>
        </p:nvSpPr>
        <p:spPr bwMode="auto">
          <a:xfrm>
            <a:off x="5845175" y="2070100"/>
            <a:ext cx="3048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4032" name="Oval 68"/>
          <p:cNvSpPr>
            <a:spLocks noChangeArrowheads="1"/>
          </p:cNvSpPr>
          <p:nvPr/>
        </p:nvSpPr>
        <p:spPr bwMode="auto">
          <a:xfrm>
            <a:off x="4168775" y="4051300"/>
            <a:ext cx="8382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9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331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04CDD920-DD92-41B7-9882-CCF93F23E392}" type="slidenum">
              <a:rPr lang="zh-TW" altLang="en-US" sz="1200">
                <a:solidFill>
                  <a:srgbClr val="045C75"/>
                </a:solidFill>
                <a:latin typeface="Arial" panose="020B0604020202020204" pitchFamily="34" charset="0"/>
              </a:rPr>
              <a:pPr>
                <a:spcBef>
                  <a:spcPct val="0"/>
                </a:spcBef>
                <a:buClrTx/>
                <a:buSzTx/>
                <a:buFontTx/>
                <a:buNone/>
              </a:pPr>
              <a:t>4</a:t>
            </a:fld>
            <a:endParaRPr lang="zh-TW" altLang="en-US" sz="1200">
              <a:solidFill>
                <a:srgbClr val="045C75"/>
              </a:solidFill>
              <a:latin typeface="Arial" panose="020B0604020202020204" pitchFamily="34" charset="0"/>
            </a:endParaRPr>
          </a:p>
        </p:txBody>
      </p:sp>
      <p:sp>
        <p:nvSpPr>
          <p:cNvPr id="13316" name="Rectangle 2"/>
          <p:cNvSpPr>
            <a:spLocks noGrp="1"/>
          </p:cNvSpPr>
          <p:nvPr>
            <p:ph type="title"/>
          </p:nvPr>
        </p:nvSpPr>
        <p:spPr>
          <a:xfrm>
            <a:off x="468313" y="1052513"/>
            <a:ext cx="8229600" cy="779462"/>
          </a:xfrm>
        </p:spPr>
        <p:txBody>
          <a:bodyPr/>
          <a:lstStyle/>
          <a:p>
            <a:r>
              <a:rPr lang="en-US" altLang="zh-TW" sz="4600" smtClean="0">
                <a:ea typeface="新細明體" panose="02020500000000000000" pitchFamily="18" charset="-120"/>
              </a:rPr>
              <a:t>RFC 1812: Requirements for IPv4 Routers</a:t>
            </a:r>
            <a:endParaRPr lang="zh-TW" altLang="en-US" sz="4600" smtClean="0">
              <a:ea typeface="新細明體" panose="02020500000000000000" pitchFamily="18" charset="-120"/>
            </a:endParaRPr>
          </a:p>
        </p:txBody>
      </p:sp>
      <p:sp>
        <p:nvSpPr>
          <p:cNvPr id="13317" name="Rectangle 3"/>
          <p:cNvSpPr>
            <a:spLocks noGrp="1"/>
          </p:cNvSpPr>
          <p:nvPr>
            <p:ph type="body" idx="1"/>
          </p:nvPr>
        </p:nvSpPr>
        <p:spPr>
          <a:xfrm>
            <a:off x="457200" y="1989138"/>
            <a:ext cx="8229600" cy="4335462"/>
          </a:xfrm>
        </p:spPr>
        <p:txBody>
          <a:bodyPr/>
          <a:lstStyle/>
          <a:p>
            <a:r>
              <a:rPr lang="en-US" altLang="zh-TW" sz="3200" smtClean="0"/>
              <a:t>Must perform an IP datagram forwarding decision (called forwarding, </a:t>
            </a:r>
            <a:r>
              <a:rPr lang="en-US" altLang="zh-TW" sz="3200" b="1" i="1" smtClean="0">
                <a:solidFill>
                  <a:srgbClr val="FF9900"/>
                </a:solidFill>
              </a:rPr>
              <a:t>routing lookup</a:t>
            </a:r>
            <a:r>
              <a:rPr lang="en-US" altLang="zh-TW" sz="3200" smtClean="0"/>
              <a:t>, or </a:t>
            </a:r>
            <a:r>
              <a:rPr lang="en-US" altLang="zh-TW" sz="3200" b="1" i="1" smtClean="0">
                <a:solidFill>
                  <a:srgbClr val="FF9900"/>
                </a:solidFill>
              </a:rPr>
              <a:t>IP lookup</a:t>
            </a:r>
            <a:r>
              <a:rPr lang="en-US" altLang="zh-TW" sz="3200" smtClean="0"/>
              <a:t>, </a:t>
            </a:r>
            <a:r>
              <a:rPr lang="en-US" altLang="zh-TW" sz="3200" b="1" i="1" smtClean="0">
                <a:solidFill>
                  <a:srgbClr val="FF9900"/>
                </a:solidFill>
              </a:rPr>
              <a:t>longest prefix match)</a:t>
            </a:r>
          </a:p>
          <a:p>
            <a:r>
              <a:rPr lang="en-US" altLang="zh-TW" sz="3200" smtClean="0"/>
              <a:t>Must send the datagram out to the appropriate interface (called switching)</a:t>
            </a:r>
          </a:p>
          <a:p>
            <a:endParaRPr lang="zh-TW" altLang="en-US" sz="3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8601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5940F3B4-9C14-4941-B2DC-0232880CB39B}" type="slidenum">
              <a:rPr lang="zh-TW" altLang="en-US" sz="1200">
                <a:solidFill>
                  <a:srgbClr val="045C75"/>
                </a:solidFill>
                <a:latin typeface="Arial" panose="020B0604020202020204" pitchFamily="34" charset="0"/>
              </a:rPr>
              <a:pPr>
                <a:spcBef>
                  <a:spcPct val="0"/>
                </a:spcBef>
                <a:buClrTx/>
                <a:buSzTx/>
                <a:buFontTx/>
                <a:buNone/>
              </a:pPr>
              <a:t>40</a:t>
            </a:fld>
            <a:endParaRPr lang="zh-TW" altLang="en-US" sz="1200">
              <a:solidFill>
                <a:srgbClr val="045C75"/>
              </a:solidFill>
              <a:latin typeface="Arial" panose="020B0604020202020204" pitchFamily="34" charset="0"/>
            </a:endParaRPr>
          </a:p>
        </p:txBody>
      </p:sp>
      <p:sp>
        <p:nvSpPr>
          <p:cNvPr id="86020" name="Rectangle 2"/>
          <p:cNvSpPr>
            <a:spLocks noGrp="1"/>
          </p:cNvSpPr>
          <p:nvPr>
            <p:ph type="title"/>
          </p:nvPr>
        </p:nvSpPr>
        <p:spPr/>
        <p:txBody>
          <a:bodyPr/>
          <a:lstStyle/>
          <a:p>
            <a:r>
              <a:rPr lang="en-US" altLang="zh-TW" sz="4800" smtClean="0"/>
              <a:t>Existing Binary Range Search</a:t>
            </a:r>
          </a:p>
        </p:txBody>
      </p:sp>
      <p:pic>
        <p:nvPicPr>
          <p:cNvPr id="86021" name="Picture 4">
            <a:hlinkClick r:id="rId3" action="ppaction://hlinkpres?slideindex=51&amp;slidetitle=投影片 51"/>
          </p:cNvPr>
          <p:cNvPicPr>
            <a:picLocks noChangeAspect="1" noChangeArrowheads="1"/>
          </p:cNvPicPr>
          <p:nvPr/>
        </p:nvPicPr>
        <p:blipFill>
          <a:blip r:embed="rId4">
            <a:extLst>
              <a:ext uri="{28A0092B-C50C-407E-A947-70E740481C1C}">
                <a14:useLocalDpi xmlns:a14="http://schemas.microsoft.com/office/drawing/2010/main" val="0"/>
              </a:ext>
            </a:extLst>
          </a:blip>
          <a:srcRect t="8769" b="3482"/>
          <a:stretch>
            <a:fillRect/>
          </a:stretch>
        </p:blipFill>
        <p:spPr bwMode="auto">
          <a:xfrm>
            <a:off x="522288" y="1763713"/>
            <a:ext cx="76327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8" y="4284663"/>
            <a:ext cx="78851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Text Box 6"/>
          <p:cNvSpPr txBox="1">
            <a:spLocks noChangeArrowheads="1"/>
          </p:cNvSpPr>
          <p:nvPr/>
        </p:nvSpPr>
        <p:spPr bwMode="auto">
          <a:xfrm>
            <a:off x="611188" y="1179513"/>
            <a:ext cx="6832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3000" b="1">
                <a:latin typeface="Arial" panose="020B0604020202020204" pitchFamily="34" charset="0"/>
              </a:rPr>
              <a:t>Traditional Endpoint: </a:t>
            </a:r>
            <a:r>
              <a:rPr lang="en-US" altLang="zh-TW" sz="3000">
                <a:latin typeface="Arial" panose="020B0604020202020204" pitchFamily="34" charset="0"/>
              </a:rPr>
              <a:t>[e, f] </a:t>
            </a:r>
            <a:r>
              <a:rPr lang="en-US" altLang="zh-TW" sz="3000">
                <a:latin typeface="Arial" panose="020B0604020202020204" pitchFamily="34" charset="0"/>
                <a:sym typeface="Wingdings" panose="05000000000000000000" pitchFamily="2" charset="2"/>
              </a:rPr>
              <a:t></a:t>
            </a:r>
            <a:r>
              <a:rPr lang="en-US" altLang="zh-TW" sz="3000">
                <a:latin typeface="Arial" panose="020B0604020202020204" pitchFamily="34" charset="0"/>
              </a:rPr>
              <a:t> </a:t>
            </a:r>
            <a:r>
              <a:rPr lang="en-US" altLang="zh-TW" sz="3000" i="1">
                <a:solidFill>
                  <a:srgbClr val="CC6600"/>
                </a:solidFill>
                <a:latin typeface="Arial" panose="020B0604020202020204" pitchFamily="34" charset="0"/>
              </a:rPr>
              <a:t>e </a:t>
            </a:r>
            <a:r>
              <a:rPr lang="en-US" altLang="zh-TW" sz="3000">
                <a:latin typeface="Arial" panose="020B0604020202020204" pitchFamily="34" charset="0"/>
              </a:rPr>
              <a:t>and </a:t>
            </a:r>
            <a:r>
              <a:rPr lang="en-US" altLang="zh-TW" sz="3000" i="1">
                <a:solidFill>
                  <a:srgbClr val="CC6600"/>
                </a:solidFill>
                <a:latin typeface="Arial" panose="020B0604020202020204" pitchFamily="34" charset="0"/>
              </a:rPr>
              <a:t>f</a:t>
            </a:r>
            <a:r>
              <a:rPr lang="en-US" altLang="zh-TW" sz="3000">
                <a:latin typeface="Arial" panose="020B0604020202020204" pitchFamily="34" charset="0"/>
              </a:rPr>
              <a:t>. </a:t>
            </a:r>
            <a:endParaRPr lang="zh-TW" altLang="en-US" sz="3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8806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C0457EBE-F59B-4CD1-BBC4-9ACED2CFA469}" type="slidenum">
              <a:rPr lang="zh-TW" altLang="en-US" sz="1200">
                <a:solidFill>
                  <a:srgbClr val="045C75"/>
                </a:solidFill>
                <a:latin typeface="Arial" panose="020B0604020202020204" pitchFamily="34" charset="0"/>
              </a:rPr>
              <a:pPr>
                <a:spcBef>
                  <a:spcPct val="0"/>
                </a:spcBef>
                <a:buClrTx/>
                <a:buSzTx/>
                <a:buFontTx/>
                <a:buNone/>
              </a:pPr>
              <a:t>41</a:t>
            </a:fld>
            <a:endParaRPr lang="zh-TW" altLang="en-US" sz="1200">
              <a:solidFill>
                <a:srgbClr val="045C75"/>
              </a:solidFill>
              <a:latin typeface="Arial" panose="020B0604020202020204" pitchFamily="34" charset="0"/>
            </a:endParaRPr>
          </a:p>
        </p:txBody>
      </p:sp>
      <p:sp>
        <p:nvSpPr>
          <p:cNvPr id="88068" name="Rectangle 2"/>
          <p:cNvSpPr>
            <a:spLocks noGrp="1"/>
          </p:cNvSpPr>
          <p:nvPr>
            <p:ph type="title"/>
          </p:nvPr>
        </p:nvSpPr>
        <p:spPr/>
        <p:txBody>
          <a:bodyPr/>
          <a:lstStyle/>
          <a:p>
            <a:r>
              <a:rPr lang="en-US" altLang="zh-TW" sz="4800" smtClean="0"/>
              <a:t>Proposed Binary Range Search</a:t>
            </a:r>
          </a:p>
        </p:txBody>
      </p:sp>
      <p:pic>
        <p:nvPicPr>
          <p:cNvPr id="880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2889250"/>
            <a:ext cx="792162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6"/>
          <p:cNvSpPr txBox="1">
            <a:spLocks noChangeArrowheads="1"/>
          </p:cNvSpPr>
          <p:nvPr/>
        </p:nvSpPr>
        <p:spPr bwMode="auto">
          <a:xfrm>
            <a:off x="684213" y="1341438"/>
            <a:ext cx="6978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3000" b="1">
                <a:latin typeface="Arial" panose="020B0604020202020204" pitchFamily="34" charset="0"/>
              </a:rPr>
              <a:t>Proposed Endpoint: </a:t>
            </a:r>
            <a:r>
              <a:rPr lang="en-US" altLang="zh-TW" sz="3000">
                <a:latin typeface="Arial" panose="020B0604020202020204" pitchFamily="34" charset="0"/>
              </a:rPr>
              <a:t>minus-1-endpoint </a:t>
            </a:r>
          </a:p>
          <a:p>
            <a:pPr eaLnBrk="1" hangingPunct="1">
              <a:spcBef>
                <a:spcPct val="0"/>
              </a:spcBef>
              <a:buClrTx/>
              <a:buSzTx/>
              <a:buFontTx/>
              <a:buNone/>
            </a:pPr>
            <a:r>
              <a:rPr lang="en-US" altLang="zh-TW" sz="3000">
                <a:latin typeface="Arial" panose="020B0604020202020204" pitchFamily="34" charset="0"/>
              </a:rPr>
              <a:t>range [e, f] </a:t>
            </a:r>
            <a:r>
              <a:rPr lang="en-US" altLang="zh-TW" sz="3000">
                <a:latin typeface="Arial" panose="020B0604020202020204" pitchFamily="34" charset="0"/>
                <a:sym typeface="Wingdings" panose="05000000000000000000" pitchFamily="2" charset="2"/>
              </a:rPr>
              <a:t></a:t>
            </a:r>
            <a:r>
              <a:rPr lang="en-US" altLang="zh-TW" sz="3000">
                <a:latin typeface="Arial" panose="020B0604020202020204" pitchFamily="34" charset="0"/>
              </a:rPr>
              <a:t> </a:t>
            </a:r>
            <a:r>
              <a:rPr lang="en-US" altLang="zh-TW" sz="3000" i="1">
                <a:solidFill>
                  <a:srgbClr val="CC6600"/>
                </a:solidFill>
                <a:latin typeface="Arial" panose="020B0604020202020204" pitchFamily="34" charset="0"/>
              </a:rPr>
              <a:t>e – 1</a:t>
            </a:r>
            <a:r>
              <a:rPr lang="en-US" altLang="zh-TW" sz="3000">
                <a:latin typeface="Arial" panose="020B0604020202020204" pitchFamily="34" charset="0"/>
              </a:rPr>
              <a:t> and </a:t>
            </a:r>
            <a:r>
              <a:rPr lang="en-US" altLang="zh-TW" sz="3000" i="1">
                <a:solidFill>
                  <a:srgbClr val="CC6600"/>
                </a:solidFill>
                <a:latin typeface="Arial" panose="020B0604020202020204" pitchFamily="34" charset="0"/>
              </a:rPr>
              <a:t>f</a:t>
            </a:r>
            <a:r>
              <a:rPr lang="en-US" altLang="zh-TW" sz="3000">
                <a:latin typeface="Arial" panose="020B0604020202020204" pitchFamily="34" charset="0"/>
              </a:rPr>
              <a:t>. </a:t>
            </a:r>
            <a:endParaRPr lang="zh-TW" altLang="en-US" sz="3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9011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13A64DEA-D024-442F-87F7-8EAC01CE9612}" type="slidenum">
              <a:rPr lang="zh-TW" altLang="en-US" sz="1200">
                <a:solidFill>
                  <a:srgbClr val="045C75"/>
                </a:solidFill>
                <a:latin typeface="Arial" panose="020B0604020202020204" pitchFamily="34" charset="0"/>
              </a:rPr>
              <a:pPr>
                <a:spcBef>
                  <a:spcPct val="0"/>
                </a:spcBef>
                <a:buClrTx/>
                <a:buSzTx/>
                <a:buFontTx/>
                <a:buNone/>
              </a:pPr>
              <a:t>42</a:t>
            </a:fld>
            <a:endParaRPr lang="zh-TW" altLang="en-US" sz="1200">
              <a:solidFill>
                <a:srgbClr val="045C75"/>
              </a:solidFill>
              <a:latin typeface="Arial" panose="020B0604020202020204" pitchFamily="34" charset="0"/>
            </a:endParaRPr>
          </a:p>
        </p:txBody>
      </p:sp>
      <p:sp>
        <p:nvSpPr>
          <p:cNvPr id="90116" name="Rectangle 2"/>
          <p:cNvSpPr>
            <a:spLocks noGrp="1"/>
          </p:cNvSpPr>
          <p:nvPr>
            <p:ph type="title"/>
          </p:nvPr>
        </p:nvSpPr>
        <p:spPr/>
        <p:txBody>
          <a:bodyPr/>
          <a:lstStyle/>
          <a:p>
            <a:r>
              <a:rPr lang="en-US" altLang="zh-TW" sz="4800" smtClean="0"/>
              <a:t>Binary prefix search</a:t>
            </a:r>
          </a:p>
        </p:txBody>
      </p:sp>
      <p:sp>
        <p:nvSpPr>
          <p:cNvPr id="90117" name="Rectangle 3"/>
          <p:cNvSpPr>
            <a:spLocks noGrp="1"/>
          </p:cNvSpPr>
          <p:nvPr>
            <p:ph type="body" idx="1"/>
          </p:nvPr>
        </p:nvSpPr>
        <p:spPr/>
        <p:txBody>
          <a:bodyPr/>
          <a:lstStyle/>
          <a:p>
            <a:r>
              <a:rPr lang="en-US" altLang="zh-TW" sz="2800" smtClean="0">
                <a:solidFill>
                  <a:srgbClr val="0099FF"/>
                </a:solidFill>
              </a:rPr>
              <a:t>Definition 1 (Prefix comparison):</a:t>
            </a:r>
          </a:p>
          <a:p>
            <a:pPr>
              <a:buFont typeface="Wingdings 2" panose="05020102010507070707" pitchFamily="18" charset="2"/>
              <a:buNone/>
            </a:pPr>
            <a:r>
              <a:rPr lang="en-US" altLang="zh-TW" sz="2000" smtClean="0"/>
              <a:t>	</a:t>
            </a:r>
            <a:r>
              <a:rPr lang="en-US" altLang="zh-TW" sz="2800" smtClean="0"/>
              <a:t>The inequality </a:t>
            </a:r>
            <a:r>
              <a:rPr lang="en-US" altLang="zh-TW" sz="2800" b="1" smtClean="0">
                <a:solidFill>
                  <a:srgbClr val="CC6600"/>
                </a:solidFill>
                <a:latin typeface="Times New Roman" panose="02020603050405020304" pitchFamily="18" charset="0"/>
              </a:rPr>
              <a:t>0 &lt; * &lt; 1</a:t>
            </a:r>
            <a:r>
              <a:rPr lang="en-US" altLang="zh-TW" sz="2800" smtClean="0"/>
              <a:t> is used to compare two prefixes in the ternary format.</a:t>
            </a:r>
            <a:endParaRPr lang="zh-TW" altLang="en-US" sz="2000" smtClean="0"/>
          </a:p>
        </p:txBody>
      </p:sp>
      <p:pic>
        <p:nvPicPr>
          <p:cNvPr id="901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068638"/>
            <a:ext cx="7634288"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9216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643E4CF8-190D-497B-9241-792DA987D394}" type="slidenum">
              <a:rPr lang="zh-TW" altLang="en-US" sz="1200">
                <a:solidFill>
                  <a:srgbClr val="045C75"/>
                </a:solidFill>
                <a:latin typeface="Arial" panose="020B0604020202020204" pitchFamily="34" charset="0"/>
              </a:rPr>
              <a:pPr>
                <a:spcBef>
                  <a:spcPct val="0"/>
                </a:spcBef>
                <a:buClrTx/>
                <a:buSzTx/>
                <a:buFontTx/>
                <a:buNone/>
              </a:pPr>
              <a:t>43</a:t>
            </a:fld>
            <a:endParaRPr lang="zh-TW" altLang="en-US" sz="1200">
              <a:solidFill>
                <a:srgbClr val="045C75"/>
              </a:solidFill>
              <a:latin typeface="Arial" panose="020B0604020202020204" pitchFamily="34" charset="0"/>
            </a:endParaRPr>
          </a:p>
        </p:txBody>
      </p:sp>
      <p:pic>
        <p:nvPicPr>
          <p:cNvPr id="9216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2636838"/>
            <a:ext cx="7634287"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Rectangle 2"/>
          <p:cNvSpPr>
            <a:spLocks noGrp="1"/>
          </p:cNvSpPr>
          <p:nvPr>
            <p:ph type="title"/>
          </p:nvPr>
        </p:nvSpPr>
        <p:spPr/>
        <p:txBody>
          <a:bodyPr/>
          <a:lstStyle/>
          <a:p>
            <a:r>
              <a:rPr lang="en-US" altLang="zh-TW" sz="4800" smtClean="0"/>
              <a:t>Binary prefix search</a:t>
            </a:r>
          </a:p>
        </p:txBody>
      </p:sp>
      <p:sp>
        <p:nvSpPr>
          <p:cNvPr id="92166" name="Rectangle 3"/>
          <p:cNvSpPr>
            <a:spLocks noGrp="1"/>
          </p:cNvSpPr>
          <p:nvPr>
            <p:ph type="body" idx="1"/>
          </p:nvPr>
        </p:nvSpPr>
        <p:spPr>
          <a:xfrm>
            <a:off x="457200" y="1196975"/>
            <a:ext cx="8229600" cy="719138"/>
          </a:xfrm>
        </p:spPr>
        <p:txBody>
          <a:bodyPr/>
          <a:lstStyle/>
          <a:p>
            <a:r>
              <a:rPr lang="en-US" altLang="zh-TW" sz="2400" smtClean="0"/>
              <a:t>Directly performing a binary search on the list of sorted prefixes may encounter a failure:   Dst = </a:t>
            </a:r>
            <a:r>
              <a:rPr lang="en-US" altLang="zh-TW" sz="2800" b="1" smtClean="0">
                <a:solidFill>
                  <a:srgbClr val="CC6600"/>
                </a:solidFill>
                <a:latin typeface="Times New Roman" panose="02020603050405020304" pitchFamily="18" charset="0"/>
              </a:rPr>
              <a:t>01011000</a:t>
            </a:r>
          </a:p>
          <a:p>
            <a:endParaRPr lang="zh-TW" altLang="en-US" sz="2400" smtClean="0"/>
          </a:p>
        </p:txBody>
      </p:sp>
      <p:sp>
        <p:nvSpPr>
          <p:cNvPr id="92167" name="Text Box 5"/>
          <p:cNvSpPr txBox="1">
            <a:spLocks noChangeArrowheads="1"/>
          </p:cNvSpPr>
          <p:nvPr/>
        </p:nvSpPr>
        <p:spPr bwMode="auto">
          <a:xfrm>
            <a:off x="4714875" y="2271713"/>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50000"/>
              </a:spcBef>
              <a:buClrTx/>
              <a:buSzTx/>
              <a:buFontTx/>
              <a:buNone/>
            </a:pPr>
            <a:r>
              <a:rPr lang="en-US" altLang="zh-TW" sz="2400" b="1">
                <a:solidFill>
                  <a:srgbClr val="CC0000"/>
                </a:solidFill>
                <a:latin typeface="Arial" panose="020B0604020202020204" pitchFamily="34" charset="0"/>
              </a:rPr>
              <a:t>1</a:t>
            </a:r>
          </a:p>
        </p:txBody>
      </p:sp>
      <p:sp>
        <p:nvSpPr>
          <p:cNvPr id="92168" name="Text Box 6"/>
          <p:cNvSpPr txBox="1">
            <a:spLocks noChangeArrowheads="1"/>
          </p:cNvSpPr>
          <p:nvPr/>
        </p:nvSpPr>
        <p:spPr bwMode="auto">
          <a:xfrm>
            <a:off x="2986088" y="2271713"/>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50000"/>
              </a:spcBef>
              <a:buClrTx/>
              <a:buSzTx/>
              <a:buFontTx/>
              <a:buNone/>
            </a:pPr>
            <a:r>
              <a:rPr lang="en-US" altLang="zh-TW" sz="2400" b="1">
                <a:solidFill>
                  <a:srgbClr val="CC0000"/>
                </a:solidFill>
                <a:latin typeface="Arial" panose="020B0604020202020204" pitchFamily="34" charset="0"/>
              </a:rPr>
              <a:t>2</a:t>
            </a:r>
          </a:p>
        </p:txBody>
      </p:sp>
      <p:sp>
        <p:nvSpPr>
          <p:cNvPr id="92169" name="Text Box 7"/>
          <p:cNvSpPr txBox="1">
            <a:spLocks noChangeArrowheads="1"/>
          </p:cNvSpPr>
          <p:nvPr/>
        </p:nvSpPr>
        <p:spPr bwMode="auto">
          <a:xfrm>
            <a:off x="3854450" y="2271713"/>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50000"/>
              </a:spcBef>
              <a:buClrTx/>
              <a:buSzTx/>
              <a:buFontTx/>
              <a:buNone/>
            </a:pPr>
            <a:r>
              <a:rPr lang="en-US" altLang="zh-TW" sz="2400" b="1">
                <a:solidFill>
                  <a:srgbClr val="CC0000"/>
                </a:solidFill>
                <a:latin typeface="Arial" panose="020B0604020202020204" pitchFamily="34" charset="0"/>
              </a:rPr>
              <a:t>3</a:t>
            </a:r>
          </a:p>
        </p:txBody>
      </p:sp>
      <p:sp>
        <p:nvSpPr>
          <p:cNvPr id="92170" name="Text Box 9"/>
          <p:cNvSpPr txBox="1">
            <a:spLocks noChangeArrowheads="1"/>
          </p:cNvSpPr>
          <p:nvPr/>
        </p:nvSpPr>
        <p:spPr bwMode="auto">
          <a:xfrm>
            <a:off x="2339975" y="5516563"/>
            <a:ext cx="209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400">
                <a:solidFill>
                  <a:srgbClr val="2FFD39"/>
                </a:solidFill>
                <a:latin typeface="Arial" panose="020B0604020202020204" pitchFamily="34" charset="0"/>
              </a:rPr>
              <a:t>Correct match</a:t>
            </a:r>
          </a:p>
        </p:txBody>
      </p:sp>
      <p:sp>
        <p:nvSpPr>
          <p:cNvPr id="92171" name="Line 10"/>
          <p:cNvSpPr>
            <a:spLocks noChangeShapeType="1"/>
          </p:cNvSpPr>
          <p:nvPr/>
        </p:nvSpPr>
        <p:spPr bwMode="auto">
          <a:xfrm flipV="1">
            <a:off x="4211638" y="5084763"/>
            <a:ext cx="2159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172" name="Text Box 11"/>
          <p:cNvSpPr txBox="1">
            <a:spLocks noChangeArrowheads="1"/>
          </p:cNvSpPr>
          <p:nvPr/>
        </p:nvSpPr>
        <p:spPr bwMode="auto">
          <a:xfrm>
            <a:off x="4932363" y="5516563"/>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400">
                <a:solidFill>
                  <a:srgbClr val="FF0000"/>
                </a:solidFill>
                <a:latin typeface="Arial" panose="020B0604020202020204" pitchFamily="34" charset="0"/>
              </a:rPr>
              <a:t>Failed match</a:t>
            </a:r>
          </a:p>
        </p:txBody>
      </p:sp>
      <p:sp>
        <p:nvSpPr>
          <p:cNvPr id="92173" name="Line 12"/>
          <p:cNvSpPr>
            <a:spLocks noChangeShapeType="1"/>
          </p:cNvSpPr>
          <p:nvPr/>
        </p:nvSpPr>
        <p:spPr bwMode="auto">
          <a:xfrm flipH="1" flipV="1">
            <a:off x="5076825" y="4365625"/>
            <a:ext cx="358775" cy="1150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174" name="Text Box 14"/>
          <p:cNvSpPr txBox="1">
            <a:spLocks noChangeArrowheads="1"/>
          </p:cNvSpPr>
          <p:nvPr/>
        </p:nvSpPr>
        <p:spPr bwMode="auto">
          <a:xfrm>
            <a:off x="3419475" y="2276475"/>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50000"/>
              </a:spcBef>
              <a:buClrTx/>
              <a:buSzTx/>
              <a:buFontTx/>
              <a:buNone/>
            </a:pPr>
            <a:r>
              <a:rPr lang="en-US" altLang="zh-TW" sz="2400" b="1">
                <a:solidFill>
                  <a:srgbClr val="CC0000"/>
                </a:solidFill>
                <a:latin typeface="Arial" panose="020B0604020202020204" pitchFamily="34" charset="0"/>
              </a:rPr>
              <a:t>4</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9421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CB45A740-6100-4AAC-B2ED-8E04E3F8C62F}" type="slidenum">
              <a:rPr lang="zh-TW" altLang="en-US" sz="1200">
                <a:solidFill>
                  <a:srgbClr val="045C75"/>
                </a:solidFill>
                <a:latin typeface="Arial" panose="020B0604020202020204" pitchFamily="34" charset="0"/>
              </a:rPr>
              <a:pPr>
                <a:spcBef>
                  <a:spcPct val="0"/>
                </a:spcBef>
                <a:buClrTx/>
                <a:buSzTx/>
                <a:buFontTx/>
                <a:buNone/>
              </a:pPr>
              <a:t>44</a:t>
            </a:fld>
            <a:endParaRPr lang="zh-TW" altLang="en-US" sz="1200">
              <a:solidFill>
                <a:srgbClr val="045C75"/>
              </a:solidFill>
              <a:latin typeface="Arial" panose="020B0604020202020204" pitchFamily="34" charset="0"/>
            </a:endParaRPr>
          </a:p>
        </p:txBody>
      </p:sp>
      <p:sp>
        <p:nvSpPr>
          <p:cNvPr id="94212" name="Rectangle 2"/>
          <p:cNvSpPr>
            <a:spLocks noGrp="1"/>
          </p:cNvSpPr>
          <p:nvPr>
            <p:ph type="title"/>
          </p:nvPr>
        </p:nvSpPr>
        <p:spPr/>
        <p:txBody>
          <a:bodyPr/>
          <a:lstStyle/>
          <a:p>
            <a:r>
              <a:rPr lang="en-US" altLang="zh-TW" sz="4800" smtClean="0"/>
              <a:t>Binary prefix search</a:t>
            </a:r>
          </a:p>
        </p:txBody>
      </p:sp>
      <p:sp>
        <p:nvSpPr>
          <p:cNvPr id="94213" name="Rectangle 3"/>
          <p:cNvSpPr>
            <a:spLocks noGrp="1"/>
          </p:cNvSpPr>
          <p:nvPr>
            <p:ph type="body" idx="1"/>
          </p:nvPr>
        </p:nvSpPr>
        <p:spPr/>
        <p:txBody>
          <a:bodyPr/>
          <a:lstStyle/>
          <a:p>
            <a:r>
              <a:rPr lang="en-US" altLang="zh-TW" sz="2800" smtClean="0">
                <a:solidFill>
                  <a:schemeClr val="accent2"/>
                </a:solidFill>
              </a:rPr>
              <a:t>Enclosure relationship</a:t>
            </a:r>
            <a:r>
              <a:rPr lang="en-US" altLang="zh-TW" sz="2800" smtClean="0"/>
              <a:t> between prefixes results in the search failure</a:t>
            </a:r>
          </a:p>
          <a:p>
            <a:r>
              <a:rPr lang="en-US" altLang="zh-TW" sz="2800" smtClean="0"/>
              <a:t>Generate some </a:t>
            </a:r>
            <a:r>
              <a:rPr lang="en-US" altLang="zh-TW" sz="2800" b="1" smtClean="0">
                <a:solidFill>
                  <a:srgbClr val="0099FF"/>
                </a:solidFill>
              </a:rPr>
              <a:t>auxiliary</a:t>
            </a:r>
            <a:r>
              <a:rPr lang="en-US" altLang="zh-TW" sz="2800" smtClean="0">
                <a:solidFill>
                  <a:srgbClr val="0099FF"/>
                </a:solidFill>
              </a:rPr>
              <a:t> prefixes</a:t>
            </a:r>
            <a:r>
              <a:rPr lang="en-US" altLang="zh-TW" sz="2800" smtClean="0"/>
              <a:t> that inherit the routing information of the original LPM (e.g., F) and put them where the binary search operations can find them. ex. </a:t>
            </a:r>
            <a:r>
              <a:rPr lang="en-US" altLang="zh-TW" sz="2800" b="1" i="1" smtClean="0">
                <a:solidFill>
                  <a:schemeClr val="accent2"/>
                </a:solidFill>
              </a:rPr>
              <a:t>auxiliary prefix </a:t>
            </a:r>
            <a:r>
              <a:rPr lang="en-US" altLang="zh-TW" sz="2800" b="1" i="1" smtClean="0">
                <a:solidFill>
                  <a:schemeClr val="accent2"/>
                </a:solidFill>
                <a:latin typeface="Times New Roman" panose="02020603050405020304" pitchFamily="18" charset="0"/>
              </a:rPr>
              <a:t>01011000</a:t>
            </a:r>
            <a:r>
              <a:rPr lang="en-US" altLang="zh-TW" sz="2800" smtClean="0"/>
              <a:t>.</a:t>
            </a:r>
          </a:p>
          <a:p>
            <a:r>
              <a:rPr lang="en-US" altLang="zh-TW" sz="2800" smtClean="0"/>
              <a:t>Therefore, it is feasible to split prefix F into two parts such that both sides of prefix O are covered. </a:t>
            </a:r>
          </a:p>
          <a:p>
            <a:endParaRPr lang="en-US" altLang="zh-TW" sz="2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9625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A86F4660-02FC-4D49-BAF5-75A8C08C859D}" type="slidenum">
              <a:rPr lang="zh-TW" altLang="en-US" sz="1200">
                <a:solidFill>
                  <a:srgbClr val="045C75"/>
                </a:solidFill>
                <a:latin typeface="Arial" panose="020B0604020202020204" pitchFamily="34" charset="0"/>
              </a:rPr>
              <a:pPr>
                <a:spcBef>
                  <a:spcPct val="0"/>
                </a:spcBef>
                <a:buClrTx/>
                <a:buSzTx/>
                <a:buFontTx/>
                <a:buNone/>
              </a:pPr>
              <a:t>45</a:t>
            </a:fld>
            <a:endParaRPr lang="zh-TW" altLang="en-US" sz="1200">
              <a:solidFill>
                <a:srgbClr val="045C75"/>
              </a:solidFill>
              <a:latin typeface="Arial" panose="020B0604020202020204" pitchFamily="34" charset="0"/>
            </a:endParaRPr>
          </a:p>
        </p:txBody>
      </p:sp>
      <p:sp>
        <p:nvSpPr>
          <p:cNvPr id="96260" name="Rectangle 2"/>
          <p:cNvSpPr>
            <a:spLocks noGrp="1"/>
          </p:cNvSpPr>
          <p:nvPr>
            <p:ph type="title"/>
          </p:nvPr>
        </p:nvSpPr>
        <p:spPr/>
        <p:txBody>
          <a:bodyPr/>
          <a:lstStyle/>
          <a:p>
            <a:r>
              <a:rPr lang="en-US" altLang="zh-TW" sz="4800" smtClean="0"/>
              <a:t>Binary prefix search</a:t>
            </a:r>
          </a:p>
        </p:txBody>
      </p:sp>
      <p:sp>
        <p:nvSpPr>
          <p:cNvPr id="96261" name="Rectangle 3"/>
          <p:cNvSpPr>
            <a:spLocks noGrp="1"/>
          </p:cNvSpPr>
          <p:nvPr>
            <p:ph type="body" idx="1"/>
          </p:nvPr>
        </p:nvSpPr>
        <p:spPr/>
        <p:txBody>
          <a:bodyPr/>
          <a:lstStyle/>
          <a:p>
            <a:pPr>
              <a:lnSpc>
                <a:spcPct val="80000"/>
              </a:lnSpc>
            </a:pPr>
            <a:r>
              <a:rPr lang="en-US" altLang="zh-TW" sz="2800" smtClean="0">
                <a:solidFill>
                  <a:srgbClr val="0099FF"/>
                </a:solidFill>
              </a:rPr>
              <a:t>The full tree expansion.</a:t>
            </a:r>
            <a:r>
              <a:rPr lang="en-US" altLang="zh-TW" sz="2800" smtClean="0"/>
              <a:t> </a:t>
            </a:r>
          </a:p>
          <a:p>
            <a:pPr>
              <a:lnSpc>
                <a:spcPct val="80000"/>
              </a:lnSpc>
              <a:buFont typeface="Wingdings 2" panose="05020102010507070707" pitchFamily="18" charset="2"/>
              <a:buNone/>
            </a:pPr>
            <a:r>
              <a:rPr lang="en-US" altLang="zh-TW" sz="2800" smtClean="0"/>
              <a:t>   The full tree expansion splits the enclosure prefixes into many longer prefixes (</a:t>
            </a:r>
            <a:r>
              <a:rPr lang="en-US" altLang="zh-TW" sz="2800" b="1" smtClean="0">
                <a:solidFill>
                  <a:srgbClr val="CC6600"/>
                </a:solidFill>
              </a:rPr>
              <a:t>leaf pushing</a:t>
            </a:r>
            <a:r>
              <a:rPr lang="en-US" altLang="zh-TW" sz="2800" smtClean="0"/>
              <a:t>).</a:t>
            </a:r>
          </a:p>
          <a:p>
            <a:pPr>
              <a:lnSpc>
                <a:spcPct val="80000"/>
              </a:lnSpc>
            </a:pPr>
            <a:r>
              <a:rPr lang="en-US" altLang="zh-TW" sz="2800" smtClean="0">
                <a:solidFill>
                  <a:srgbClr val="0099FF"/>
                </a:solidFill>
              </a:rPr>
              <a:t>Auxiliary prefix merges</a:t>
            </a:r>
            <a:r>
              <a:rPr lang="en-US" altLang="zh-TW" sz="2800" smtClean="0"/>
              <a:t> </a:t>
            </a:r>
          </a:p>
          <a:p>
            <a:pPr>
              <a:lnSpc>
                <a:spcPct val="80000"/>
              </a:lnSpc>
              <a:buFont typeface="Wingdings 2" panose="05020102010507070707" pitchFamily="18" charset="2"/>
              <a:buNone/>
            </a:pPr>
            <a:r>
              <a:rPr lang="en-US" altLang="zh-TW" sz="2800" smtClean="0"/>
              <a:t>   Many auxiliary prefixes may inherit the same routing information of a common enclosure prefix. These prefixes can be </a:t>
            </a:r>
            <a:r>
              <a:rPr lang="en-US" altLang="zh-TW" sz="2800" smtClean="0">
                <a:solidFill>
                  <a:srgbClr val="0099FF"/>
                </a:solidFill>
              </a:rPr>
              <a:t>merged into one</a:t>
            </a:r>
            <a:r>
              <a:rPr lang="en-US" altLang="zh-TW" sz="2800" smtClean="0"/>
              <a:t>. The merge operation is defined as follows.</a:t>
            </a:r>
          </a:p>
          <a:p>
            <a:pPr>
              <a:lnSpc>
                <a:spcPct val="80000"/>
              </a:lnSpc>
            </a:pPr>
            <a:r>
              <a:rPr lang="en-US" altLang="zh-TW" sz="2800" smtClean="0">
                <a:solidFill>
                  <a:srgbClr val="0099FF"/>
                </a:solidFill>
              </a:rPr>
              <a:t>Prefix merge:</a:t>
            </a:r>
          </a:p>
          <a:p>
            <a:pPr>
              <a:lnSpc>
                <a:spcPct val="80000"/>
              </a:lnSpc>
              <a:buFont typeface="Wingdings 2" panose="05020102010507070707" pitchFamily="18" charset="2"/>
              <a:buNone/>
            </a:pPr>
            <a:r>
              <a:rPr lang="en-US" altLang="zh-TW" sz="2800" smtClean="0"/>
              <a:t>   The prefix obtained by merging a set of consecutive prefixes is the longest common ancestor (LCA) of these consecutive prefixes in the binary trie.</a:t>
            </a:r>
          </a:p>
          <a:p>
            <a:pPr>
              <a:lnSpc>
                <a:spcPct val="80000"/>
              </a:lnSpc>
              <a:buFont typeface="Wingdings 2" panose="05020102010507070707" pitchFamily="18" charset="2"/>
              <a:buNone/>
            </a:pPr>
            <a:endParaRPr lang="en-US" altLang="zh-TW" sz="28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9830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05F7B5E0-4DEC-480D-AB8C-5FFEEC44FB68}" type="slidenum">
              <a:rPr lang="zh-TW" altLang="en-US" sz="1200">
                <a:solidFill>
                  <a:srgbClr val="045C75"/>
                </a:solidFill>
                <a:latin typeface="Arial" panose="020B0604020202020204" pitchFamily="34" charset="0"/>
              </a:rPr>
              <a:pPr>
                <a:spcBef>
                  <a:spcPct val="0"/>
                </a:spcBef>
                <a:buClrTx/>
                <a:buSzTx/>
                <a:buFontTx/>
                <a:buNone/>
              </a:pPr>
              <a:t>46</a:t>
            </a:fld>
            <a:endParaRPr lang="zh-TW" altLang="en-US" sz="1200">
              <a:solidFill>
                <a:srgbClr val="045C75"/>
              </a:solidFill>
              <a:latin typeface="Arial" panose="020B0604020202020204" pitchFamily="34" charset="0"/>
            </a:endParaRPr>
          </a:p>
        </p:txBody>
      </p:sp>
      <p:sp>
        <p:nvSpPr>
          <p:cNvPr id="98308" name="Rectangle 2"/>
          <p:cNvSpPr>
            <a:spLocks noGrp="1"/>
          </p:cNvSpPr>
          <p:nvPr>
            <p:ph type="title"/>
          </p:nvPr>
        </p:nvSpPr>
        <p:spPr/>
        <p:txBody>
          <a:bodyPr/>
          <a:lstStyle/>
          <a:p>
            <a:r>
              <a:rPr lang="en-US" altLang="zh-TW" sz="4800" smtClean="0"/>
              <a:t>Binary prefix search</a:t>
            </a:r>
          </a:p>
        </p:txBody>
      </p:sp>
      <p:sp>
        <p:nvSpPr>
          <p:cNvPr id="98309" name="Rectangle 3"/>
          <p:cNvSpPr>
            <a:spLocks noGrp="1"/>
          </p:cNvSpPr>
          <p:nvPr>
            <p:ph type="body" idx="1"/>
          </p:nvPr>
        </p:nvSpPr>
        <p:spPr>
          <a:xfrm>
            <a:off x="457200" y="1196975"/>
            <a:ext cx="8229600" cy="503238"/>
          </a:xfrm>
          <a:noFill/>
        </p:spPr>
        <p:txBody>
          <a:bodyPr/>
          <a:lstStyle/>
          <a:p>
            <a:r>
              <a:rPr lang="en-US" altLang="zh-TW" sz="2800" smtClean="0">
                <a:solidFill>
                  <a:srgbClr val="0099FF"/>
                </a:solidFill>
              </a:rPr>
              <a:t>The full tree expansion</a:t>
            </a:r>
          </a:p>
        </p:txBody>
      </p:sp>
      <p:pic>
        <p:nvPicPr>
          <p:cNvPr id="98310"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789113"/>
            <a:ext cx="7775575"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11" name="Oval 7"/>
          <p:cNvSpPr>
            <a:spLocks noChangeArrowheads="1"/>
          </p:cNvSpPr>
          <p:nvPr/>
        </p:nvSpPr>
        <p:spPr bwMode="auto">
          <a:xfrm>
            <a:off x="3762375" y="4652963"/>
            <a:ext cx="314325" cy="39687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98312" name="Oval 8"/>
          <p:cNvSpPr>
            <a:spLocks noChangeArrowheads="1"/>
          </p:cNvSpPr>
          <p:nvPr/>
        </p:nvSpPr>
        <p:spPr bwMode="auto">
          <a:xfrm>
            <a:off x="3581400" y="5281613"/>
            <a:ext cx="269875" cy="3524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98313" name="Text Box 9"/>
          <p:cNvSpPr txBox="1">
            <a:spLocks noChangeArrowheads="1"/>
          </p:cNvSpPr>
          <p:nvPr/>
        </p:nvSpPr>
        <p:spPr bwMode="auto">
          <a:xfrm>
            <a:off x="3581400" y="5634038"/>
            <a:ext cx="22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50000"/>
              </a:spcBef>
              <a:buClrTx/>
              <a:buSzTx/>
              <a:buFontTx/>
              <a:buNone/>
            </a:pPr>
            <a:r>
              <a:rPr lang="en-US" altLang="zh-TW" sz="2400" b="1">
                <a:solidFill>
                  <a:srgbClr val="000099"/>
                </a:solidFill>
                <a:latin typeface="Arial" panose="020B0604020202020204" pitchFamily="34" charset="0"/>
              </a:rPr>
              <a:t>F3=01011000</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0035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C5340D28-0A0E-49EA-89A0-61C1324E866F}" type="slidenum">
              <a:rPr lang="zh-TW" altLang="en-US" sz="1200">
                <a:solidFill>
                  <a:srgbClr val="045C75"/>
                </a:solidFill>
                <a:latin typeface="Arial" panose="020B0604020202020204" pitchFamily="34" charset="0"/>
              </a:rPr>
              <a:pPr>
                <a:spcBef>
                  <a:spcPct val="0"/>
                </a:spcBef>
                <a:buClrTx/>
                <a:buSzTx/>
                <a:buFontTx/>
                <a:buNone/>
              </a:pPr>
              <a:t>47</a:t>
            </a:fld>
            <a:endParaRPr lang="zh-TW" altLang="en-US" sz="1200">
              <a:solidFill>
                <a:srgbClr val="045C75"/>
              </a:solidFill>
              <a:latin typeface="Arial" panose="020B0604020202020204" pitchFamily="34" charset="0"/>
            </a:endParaRPr>
          </a:p>
        </p:txBody>
      </p:sp>
      <p:sp>
        <p:nvSpPr>
          <p:cNvPr id="100356" name="Rectangle 2"/>
          <p:cNvSpPr>
            <a:spLocks noGrp="1"/>
          </p:cNvSpPr>
          <p:nvPr>
            <p:ph type="title"/>
          </p:nvPr>
        </p:nvSpPr>
        <p:spPr/>
        <p:txBody>
          <a:bodyPr/>
          <a:lstStyle/>
          <a:p>
            <a:r>
              <a:rPr lang="en-US" altLang="zh-TW" sz="4800" smtClean="0"/>
              <a:t>Binary prefix search</a:t>
            </a:r>
          </a:p>
        </p:txBody>
      </p:sp>
      <p:sp>
        <p:nvSpPr>
          <p:cNvPr id="100357" name="Rectangle 3"/>
          <p:cNvSpPr>
            <a:spLocks noGrp="1"/>
          </p:cNvSpPr>
          <p:nvPr>
            <p:ph type="body" idx="1"/>
          </p:nvPr>
        </p:nvSpPr>
        <p:spPr>
          <a:xfrm>
            <a:off x="457200" y="1196975"/>
            <a:ext cx="8229600" cy="503238"/>
          </a:xfrm>
        </p:spPr>
        <p:txBody>
          <a:bodyPr/>
          <a:lstStyle/>
          <a:p>
            <a:r>
              <a:rPr lang="en-US" altLang="zh-TW" sz="2800" smtClean="0">
                <a:solidFill>
                  <a:srgbClr val="0099FF"/>
                </a:solidFill>
              </a:rPr>
              <a:t>The full tree after the merge operations</a:t>
            </a:r>
          </a:p>
        </p:txBody>
      </p:sp>
      <p:pic>
        <p:nvPicPr>
          <p:cNvPr id="1003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7200900" cy="48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9" name="Text Box 6"/>
          <p:cNvSpPr txBox="1">
            <a:spLocks noChangeArrowheads="1"/>
          </p:cNvSpPr>
          <p:nvPr/>
        </p:nvSpPr>
        <p:spPr bwMode="auto">
          <a:xfrm>
            <a:off x="3940175" y="5897563"/>
            <a:ext cx="22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50000"/>
              </a:spcBef>
              <a:buClrTx/>
              <a:buSzTx/>
              <a:buFontTx/>
              <a:buNone/>
            </a:pPr>
            <a:r>
              <a:rPr lang="en-US" altLang="zh-TW" sz="2400" b="1">
                <a:solidFill>
                  <a:srgbClr val="000099"/>
                </a:solidFill>
                <a:latin typeface="Arial" panose="020B0604020202020204" pitchFamily="34" charset="0"/>
              </a:rPr>
              <a:t>F3=01011000</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0240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BE823F29-4689-42E1-909D-6A60EA4BECFE}" type="slidenum">
              <a:rPr lang="zh-TW" altLang="en-US" sz="1200">
                <a:solidFill>
                  <a:srgbClr val="045C75"/>
                </a:solidFill>
                <a:latin typeface="Arial" panose="020B0604020202020204" pitchFamily="34" charset="0"/>
              </a:rPr>
              <a:pPr>
                <a:spcBef>
                  <a:spcPct val="0"/>
                </a:spcBef>
                <a:buClrTx/>
                <a:buSzTx/>
                <a:buFontTx/>
                <a:buNone/>
              </a:pPr>
              <a:t>48</a:t>
            </a:fld>
            <a:endParaRPr lang="zh-TW" altLang="en-US" sz="1200">
              <a:solidFill>
                <a:srgbClr val="045C75"/>
              </a:solidFill>
              <a:latin typeface="Arial" panose="020B0604020202020204" pitchFamily="34" charset="0"/>
            </a:endParaRPr>
          </a:p>
        </p:txBody>
      </p:sp>
      <p:pic>
        <p:nvPicPr>
          <p:cNvPr id="102404" name="Picture 3" descr="f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7488"/>
            <a:ext cx="91440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Rectangle 2"/>
          <p:cNvSpPr>
            <a:spLocks noGrp="1"/>
          </p:cNvSpPr>
          <p:nvPr>
            <p:ph type="title"/>
          </p:nvPr>
        </p:nvSpPr>
        <p:spPr/>
        <p:txBody>
          <a:bodyPr/>
          <a:lstStyle/>
          <a:p>
            <a:r>
              <a:rPr lang="en-US" altLang="zh-TW" smtClean="0"/>
              <a:t>Performance: Search Speed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0445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07EF1DFD-F32E-46DD-8981-40193C08A204}" type="slidenum">
              <a:rPr lang="zh-TW" altLang="en-US" sz="1200">
                <a:solidFill>
                  <a:srgbClr val="045C75"/>
                </a:solidFill>
                <a:latin typeface="Arial" panose="020B0604020202020204" pitchFamily="34" charset="0"/>
              </a:rPr>
              <a:pPr>
                <a:spcBef>
                  <a:spcPct val="0"/>
                </a:spcBef>
                <a:buClrTx/>
                <a:buSzTx/>
                <a:buFontTx/>
                <a:buNone/>
              </a:pPr>
              <a:t>49</a:t>
            </a:fld>
            <a:endParaRPr lang="zh-TW" altLang="en-US" sz="1200">
              <a:solidFill>
                <a:srgbClr val="045C75"/>
              </a:solidFill>
              <a:latin typeface="Arial" panose="020B0604020202020204" pitchFamily="34" charset="0"/>
            </a:endParaRPr>
          </a:p>
        </p:txBody>
      </p:sp>
      <p:pic>
        <p:nvPicPr>
          <p:cNvPr id="104452" name="Picture 2" descr="f1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3"/>
          <p:cNvSpPr>
            <a:spLocks noGrp="1"/>
          </p:cNvSpPr>
          <p:nvPr>
            <p:ph type="title"/>
          </p:nvPr>
        </p:nvSpPr>
        <p:spPr/>
        <p:txBody>
          <a:bodyPr/>
          <a:lstStyle/>
          <a:p>
            <a:r>
              <a:rPr lang="en-US" altLang="zh-TW" smtClean="0"/>
              <a:t>Performance: Search Speed</a:t>
            </a:r>
            <a:endParaRPr lang="zh-TW"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536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7EE17E50-B0AC-4DC6-88A6-5EDFE5C63CD1}" type="slidenum">
              <a:rPr lang="zh-TW" altLang="en-US" sz="1200">
                <a:solidFill>
                  <a:srgbClr val="045C75"/>
                </a:solidFill>
                <a:latin typeface="Arial" panose="020B0604020202020204" pitchFamily="34" charset="0"/>
              </a:rPr>
              <a:pPr>
                <a:spcBef>
                  <a:spcPct val="0"/>
                </a:spcBef>
                <a:buClrTx/>
                <a:buSzTx/>
                <a:buFontTx/>
                <a:buNone/>
              </a:pPr>
              <a:t>5</a:t>
            </a:fld>
            <a:endParaRPr lang="zh-TW" altLang="en-US" sz="1200">
              <a:solidFill>
                <a:srgbClr val="045C75"/>
              </a:solidFill>
              <a:latin typeface="Arial" panose="020B0604020202020204" pitchFamily="34" charset="0"/>
            </a:endParaRPr>
          </a:p>
        </p:txBody>
      </p:sp>
      <p:sp>
        <p:nvSpPr>
          <p:cNvPr id="15364" name="Rectangle 2"/>
          <p:cNvSpPr>
            <a:spLocks noGrp="1"/>
          </p:cNvSpPr>
          <p:nvPr>
            <p:ph type="title"/>
          </p:nvPr>
        </p:nvSpPr>
        <p:spPr>
          <a:xfrm>
            <a:off x="685800" y="152400"/>
            <a:ext cx="7772400" cy="1143000"/>
          </a:xfrm>
        </p:spPr>
        <p:txBody>
          <a:bodyPr/>
          <a:lstStyle/>
          <a:p>
            <a:r>
              <a:rPr lang="en-US" altLang="zh-TW" smtClean="0">
                <a:ea typeface="新細明體" panose="02020500000000000000" pitchFamily="18" charset="-120"/>
              </a:rPr>
              <a:t>IP Router</a:t>
            </a:r>
          </a:p>
        </p:txBody>
      </p:sp>
      <p:pic>
        <p:nvPicPr>
          <p:cNvPr id="15365"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35088"/>
            <a:ext cx="820737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0649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2D399FFE-8E19-4C2B-9D8C-1CAD74BF3546}" type="slidenum">
              <a:rPr lang="zh-TW" altLang="en-US" sz="1200">
                <a:solidFill>
                  <a:srgbClr val="045C75"/>
                </a:solidFill>
                <a:latin typeface="Arial" panose="020B0604020202020204" pitchFamily="34" charset="0"/>
              </a:rPr>
              <a:pPr>
                <a:spcBef>
                  <a:spcPct val="0"/>
                </a:spcBef>
                <a:buClrTx/>
                <a:buSzTx/>
                <a:buFontTx/>
                <a:buNone/>
              </a:pPr>
              <a:t>50</a:t>
            </a:fld>
            <a:endParaRPr lang="zh-TW" altLang="en-US" sz="1200">
              <a:solidFill>
                <a:srgbClr val="045C75"/>
              </a:solidFill>
              <a:latin typeface="Arial" panose="020B0604020202020204" pitchFamily="34" charset="0"/>
            </a:endParaRPr>
          </a:p>
        </p:txBody>
      </p:sp>
      <p:sp>
        <p:nvSpPr>
          <p:cNvPr id="106512" name="Text Box 15"/>
          <p:cNvSpPr txBox="1">
            <a:spLocks noChangeArrowheads="1"/>
          </p:cNvSpPr>
          <p:nvPr/>
        </p:nvSpPr>
        <p:spPr bwMode="auto">
          <a:xfrm>
            <a:off x="395288" y="152636"/>
            <a:ext cx="82248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marL="0" lvl="1" algn="ctr" eaLnBrk="1" hangingPunct="1">
              <a:lnSpc>
                <a:spcPct val="88000"/>
              </a:lnSpc>
              <a:spcBef>
                <a:spcPct val="0"/>
              </a:spcBef>
              <a:buClrTx/>
              <a:buSzTx/>
              <a:buFontTx/>
              <a:buNone/>
            </a:pPr>
            <a:r>
              <a:rPr lang="en-US" altLang="zh-TW" sz="2000" b="1" dirty="0">
                <a:solidFill>
                  <a:schemeClr val="bg2">
                    <a:lumMod val="10000"/>
                  </a:schemeClr>
                </a:solidFill>
                <a:latin typeface="Times New Roman" panose="02020603050405020304" pitchFamily="18" charset="0"/>
              </a:rPr>
              <a:t>Table 3: </a:t>
            </a:r>
            <a:r>
              <a:rPr lang="en-US" altLang="zh-TW" sz="2000" b="1" dirty="0" smtClean="0">
                <a:solidFill>
                  <a:schemeClr val="bg2">
                    <a:lumMod val="10000"/>
                  </a:schemeClr>
                </a:solidFill>
                <a:latin typeface="Times New Roman" panose="02020603050405020304" pitchFamily="18" charset="0"/>
              </a:rPr>
              <a:t>For 120,635 prefixes and multiway assumes 64-byte cache block.</a:t>
            </a:r>
            <a:endParaRPr lang="en-US" altLang="zh-TW" sz="2000" b="1" dirty="0">
              <a:solidFill>
                <a:schemeClr val="bg2">
                  <a:lumMod val="10000"/>
                </a:schemeClr>
              </a:solidFill>
              <a:latin typeface="Arial" panose="020B0604020202020204" pitchFamily="34" charset="0"/>
            </a:endParaRPr>
          </a:p>
        </p:txBody>
      </p:sp>
      <p:grpSp>
        <p:nvGrpSpPr>
          <p:cNvPr id="2" name="群組 1"/>
          <p:cNvGrpSpPr/>
          <p:nvPr/>
        </p:nvGrpSpPr>
        <p:grpSpPr>
          <a:xfrm>
            <a:off x="395288" y="487449"/>
            <a:ext cx="8239125" cy="5857875"/>
            <a:chOff x="395288" y="312738"/>
            <a:chExt cx="8239125" cy="5857875"/>
          </a:xfrm>
        </p:grpSpPr>
        <p:sp>
          <p:nvSpPr>
            <p:cNvPr id="106502" name="Text Box 5"/>
            <p:cNvSpPr txBox="1">
              <a:spLocks noChangeArrowheads="1"/>
            </p:cNvSpPr>
            <p:nvPr/>
          </p:nvSpPr>
          <p:spPr bwMode="auto">
            <a:xfrm>
              <a:off x="3403600" y="4614863"/>
              <a:ext cx="3836988"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spcAft>
                  <a:spcPts val="100"/>
                </a:spcAft>
                <a:buClrTx/>
                <a:buSzTx/>
                <a:buFontTx/>
                <a:buNone/>
              </a:pPr>
              <a:r>
                <a:rPr lang="en-US" altLang="zh-TW" sz="1800">
                  <a:latin typeface="Times New Roman" panose="02020603050405020304" pitchFamily="18" charset="0"/>
                </a:rPr>
                <a:t># of prefixes: 232,887 (6 bytes each)</a:t>
              </a:r>
              <a:endParaRPr lang="en-US" altLang="zh-TW" sz="1800">
                <a:latin typeface="Arial" panose="020B0604020202020204" pitchFamily="34" charset="0"/>
              </a:endParaRPr>
            </a:p>
          </p:txBody>
        </p:sp>
        <p:sp>
          <p:nvSpPr>
            <p:cNvPr id="106503" name="Text Box 6"/>
            <p:cNvSpPr txBox="1">
              <a:spLocks noChangeArrowheads="1"/>
            </p:cNvSpPr>
            <p:nvPr/>
          </p:nvSpPr>
          <p:spPr bwMode="auto">
            <a:xfrm>
              <a:off x="3403600" y="4875213"/>
              <a:ext cx="3836988"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spcAft>
                  <a:spcPts val="100"/>
                </a:spcAft>
                <a:buClrTx/>
                <a:buSzTx/>
                <a:buFontTx/>
                <a:buNone/>
              </a:pPr>
              <a:r>
                <a:rPr lang="en-US" altLang="zh-TW" sz="1800">
                  <a:latin typeface="Times New Roman" panose="02020603050405020304" pitchFamily="18" charset="0"/>
                </a:rPr>
                <a:t># of prefixes: 217,146 (4 bytes each)</a:t>
              </a:r>
              <a:endParaRPr lang="en-US" altLang="zh-TW" sz="1800">
                <a:latin typeface="Arial" panose="020B0604020202020204" pitchFamily="34" charset="0"/>
              </a:endParaRPr>
            </a:p>
          </p:txBody>
        </p:sp>
        <p:sp>
          <p:nvSpPr>
            <p:cNvPr id="106504" name="Text Box 7"/>
            <p:cNvSpPr txBox="1">
              <a:spLocks noChangeArrowheads="1"/>
            </p:cNvSpPr>
            <p:nvPr/>
          </p:nvSpPr>
          <p:spPr bwMode="auto">
            <a:xfrm>
              <a:off x="3403600" y="312738"/>
              <a:ext cx="3836988" cy="311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2000">
                  <a:latin typeface="Times New Roman" panose="02020603050405020304" pitchFamily="18" charset="0"/>
                </a:rPr>
                <a:t>Statistics</a:t>
              </a:r>
              <a:endParaRPr lang="en-US" altLang="zh-TW" sz="2000">
                <a:latin typeface="Arial" panose="020B0604020202020204" pitchFamily="34" charset="0"/>
              </a:endParaRPr>
            </a:p>
          </p:txBody>
        </p:sp>
        <p:sp>
          <p:nvSpPr>
            <p:cNvPr id="106505" name="Text Box 8"/>
            <p:cNvSpPr txBox="1">
              <a:spLocks noChangeArrowheads="1"/>
            </p:cNvSpPr>
            <p:nvPr/>
          </p:nvSpPr>
          <p:spPr bwMode="auto">
            <a:xfrm>
              <a:off x="7240588" y="4614863"/>
              <a:ext cx="447675"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1/6</a:t>
              </a:r>
              <a:endParaRPr lang="en-US" altLang="zh-TW" sz="1800">
                <a:latin typeface="Arial" panose="020B0604020202020204" pitchFamily="34" charset="0"/>
              </a:endParaRPr>
            </a:p>
          </p:txBody>
        </p:sp>
        <p:sp>
          <p:nvSpPr>
            <p:cNvPr id="106506" name="Text Box 9"/>
            <p:cNvSpPr txBox="1">
              <a:spLocks noChangeArrowheads="1"/>
            </p:cNvSpPr>
            <p:nvPr/>
          </p:nvSpPr>
          <p:spPr bwMode="auto">
            <a:xfrm>
              <a:off x="7240588" y="4875213"/>
              <a:ext cx="447675"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1/4</a:t>
              </a:r>
              <a:endParaRPr lang="en-US" altLang="zh-TW" sz="1800">
                <a:latin typeface="Arial" panose="020B0604020202020204" pitchFamily="34" charset="0"/>
              </a:endParaRPr>
            </a:p>
          </p:txBody>
        </p:sp>
        <p:sp>
          <p:nvSpPr>
            <p:cNvPr id="106507" name="Text Box 10"/>
            <p:cNvSpPr txBox="1">
              <a:spLocks noChangeArrowheads="1"/>
            </p:cNvSpPr>
            <p:nvPr/>
          </p:nvSpPr>
          <p:spPr bwMode="auto">
            <a:xfrm>
              <a:off x="7240588" y="312738"/>
              <a:ext cx="447675" cy="311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2000">
                  <a:latin typeface="Times New Roman" panose="02020603050405020304" pitchFamily="18" charset="0"/>
                </a:rPr>
                <a:t>Ref</a:t>
              </a:r>
              <a:r>
                <a:rPr lang="en-US" altLang="zh-TW" sz="1100">
                  <a:latin typeface="Times New Roman" panose="02020603050405020304" pitchFamily="18" charset="0"/>
                </a:rPr>
                <a:t>.</a:t>
              </a:r>
              <a:endParaRPr lang="en-US" altLang="zh-TW" sz="1800">
                <a:latin typeface="Arial" panose="020B0604020202020204" pitchFamily="34" charset="0"/>
              </a:endParaRPr>
            </a:p>
          </p:txBody>
        </p:sp>
        <p:sp>
          <p:nvSpPr>
            <p:cNvPr id="106508" name="Text Box 11"/>
            <p:cNvSpPr txBox="1">
              <a:spLocks noChangeArrowheads="1"/>
            </p:cNvSpPr>
            <p:nvPr/>
          </p:nvSpPr>
          <p:spPr bwMode="auto">
            <a:xfrm>
              <a:off x="1743075" y="312738"/>
              <a:ext cx="1660525" cy="311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2000">
                  <a:latin typeface="Times New Roman" panose="02020603050405020304" pitchFamily="18" charset="0"/>
                </a:rPr>
                <a:t>Segmentation</a:t>
              </a:r>
              <a:endParaRPr lang="en-US" altLang="zh-TW" sz="2000">
                <a:latin typeface="Arial" panose="020B0604020202020204" pitchFamily="34" charset="0"/>
              </a:endParaRPr>
            </a:p>
          </p:txBody>
        </p:sp>
        <p:sp>
          <p:nvSpPr>
            <p:cNvPr id="106509" name="Text Box 12"/>
            <p:cNvSpPr txBox="1">
              <a:spLocks noChangeArrowheads="1"/>
            </p:cNvSpPr>
            <p:nvPr/>
          </p:nvSpPr>
          <p:spPr bwMode="auto">
            <a:xfrm>
              <a:off x="395288" y="4614863"/>
              <a:ext cx="1347787"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Binary range</a:t>
              </a:r>
              <a:endParaRPr lang="en-US" altLang="zh-TW" sz="1800">
                <a:latin typeface="Arial" panose="020B0604020202020204" pitchFamily="34" charset="0"/>
              </a:endParaRPr>
            </a:p>
          </p:txBody>
        </p:sp>
        <p:sp>
          <p:nvSpPr>
            <p:cNvPr id="106510" name="Text Box 13"/>
            <p:cNvSpPr txBox="1">
              <a:spLocks noChangeArrowheads="1"/>
            </p:cNvSpPr>
            <p:nvPr/>
          </p:nvSpPr>
          <p:spPr bwMode="auto">
            <a:xfrm>
              <a:off x="395288" y="4875213"/>
              <a:ext cx="1347787"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Binary range</a:t>
              </a:r>
              <a:endParaRPr lang="en-US" altLang="zh-TW" sz="1800">
                <a:latin typeface="Arial" panose="020B0604020202020204" pitchFamily="34" charset="0"/>
              </a:endParaRPr>
            </a:p>
          </p:txBody>
        </p:sp>
        <p:sp>
          <p:nvSpPr>
            <p:cNvPr id="106511" name="Text Box 14"/>
            <p:cNvSpPr txBox="1">
              <a:spLocks noChangeArrowheads="1"/>
            </p:cNvSpPr>
            <p:nvPr/>
          </p:nvSpPr>
          <p:spPr bwMode="auto">
            <a:xfrm>
              <a:off x="395288" y="312738"/>
              <a:ext cx="1347787" cy="311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2000">
                  <a:latin typeface="Times New Roman" panose="02020603050405020304" pitchFamily="18" charset="0"/>
                </a:rPr>
                <a:t>Scheme</a:t>
              </a:r>
              <a:endParaRPr lang="en-US" altLang="zh-TW" sz="2000">
                <a:latin typeface="Arial" panose="020B0604020202020204" pitchFamily="34" charset="0"/>
              </a:endParaRPr>
            </a:p>
          </p:txBody>
        </p:sp>
        <p:sp>
          <p:nvSpPr>
            <p:cNvPr id="106513" name="Text Box 16"/>
            <p:cNvSpPr txBox="1">
              <a:spLocks noChangeArrowheads="1"/>
            </p:cNvSpPr>
            <p:nvPr/>
          </p:nvSpPr>
          <p:spPr bwMode="auto">
            <a:xfrm>
              <a:off x="3403600" y="3060700"/>
              <a:ext cx="3836988" cy="1554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600">
                  <a:latin typeface="Times New Roman" panose="02020603050405020304" pitchFamily="18" charset="0"/>
                </a:rPr>
                <a:t># of segments (avg # of prefixes per segment)</a:t>
              </a:r>
            </a:p>
            <a:p>
              <a:pPr algn="ctr" eaLnBrk="1" hangingPunct="1">
                <a:lnSpc>
                  <a:spcPct val="88000"/>
                </a:lnSpc>
                <a:spcBef>
                  <a:spcPts val="100"/>
                </a:spcBef>
                <a:buClrTx/>
                <a:buSzTx/>
                <a:buFontTx/>
                <a:buNone/>
              </a:pPr>
              <a:r>
                <a:rPr lang="en-US" altLang="zh-TW" sz="1600">
                  <a:latin typeface="Times New Roman" panose="02020603050405020304" pitchFamily="18" charset="0"/>
                </a:rPr>
                <a:t>Sparse: 2,765 (2.9)</a:t>
              </a:r>
            </a:p>
            <a:p>
              <a:pPr algn="ctr" eaLnBrk="1" hangingPunct="1">
                <a:lnSpc>
                  <a:spcPct val="88000"/>
                </a:lnSpc>
                <a:spcBef>
                  <a:spcPts val="100"/>
                </a:spcBef>
                <a:buClrTx/>
                <a:buSzTx/>
                <a:buFontTx/>
                <a:buNone/>
              </a:pPr>
              <a:r>
                <a:rPr lang="en-US" altLang="zh-TW" sz="1600">
                  <a:latin typeface="Times New Roman" panose="02020603050405020304" pitchFamily="18" charset="0"/>
                </a:rPr>
                <a:t>Dense: 4,300 (25.5)</a:t>
              </a:r>
            </a:p>
            <a:p>
              <a:pPr algn="ctr" eaLnBrk="1" hangingPunct="1">
                <a:lnSpc>
                  <a:spcPct val="88000"/>
                </a:lnSpc>
                <a:spcBef>
                  <a:spcPts val="100"/>
                </a:spcBef>
                <a:buClrTx/>
                <a:buSzTx/>
                <a:buFontTx/>
                <a:buNone/>
              </a:pPr>
              <a:r>
                <a:rPr lang="en-US" altLang="zh-TW" sz="1600">
                  <a:latin typeface="Times New Roman" panose="02020603050405020304" pitchFamily="18" charset="0"/>
                </a:rPr>
                <a:t>Very dense: 586 (91.7)</a:t>
              </a:r>
            </a:p>
            <a:p>
              <a:pPr algn="ctr" eaLnBrk="1" hangingPunct="1">
                <a:lnSpc>
                  <a:spcPct val="88000"/>
                </a:lnSpc>
                <a:spcBef>
                  <a:spcPts val="100"/>
                </a:spcBef>
                <a:spcAft>
                  <a:spcPts val="100"/>
                </a:spcAft>
                <a:buClrTx/>
                <a:buSzTx/>
                <a:buFontTx/>
                <a:buNone/>
              </a:pPr>
              <a:r>
                <a:rPr lang="en-US" altLang="zh-TW" sz="1600">
                  <a:latin typeface="Times New Roman" panose="02020603050405020304" pitchFamily="18" charset="0"/>
                </a:rPr>
                <a:t>Maptable: 5.3K</a:t>
              </a:r>
            </a:p>
            <a:p>
              <a:pPr algn="ctr" eaLnBrk="1" hangingPunct="1">
                <a:lnSpc>
                  <a:spcPct val="88000"/>
                </a:lnSpc>
                <a:spcBef>
                  <a:spcPts val="100"/>
                </a:spcBef>
                <a:buClrTx/>
                <a:buSzTx/>
                <a:buFontTx/>
                <a:buNone/>
              </a:pPr>
              <a:r>
                <a:rPr lang="en-US" altLang="zh-TW" sz="1600">
                  <a:latin typeface="Times New Roman" panose="02020603050405020304" pitchFamily="18" charset="0"/>
                </a:rPr>
                <a:t>Base array: 2K</a:t>
              </a:r>
            </a:p>
            <a:p>
              <a:pPr algn="ctr" eaLnBrk="1" hangingPunct="1">
                <a:lnSpc>
                  <a:spcPct val="88000"/>
                </a:lnSpc>
                <a:spcBef>
                  <a:spcPct val="0"/>
                </a:spcBef>
                <a:buClrTx/>
                <a:buSzTx/>
                <a:buFontTx/>
                <a:buNone/>
              </a:pPr>
              <a:r>
                <a:rPr lang="en-US" altLang="zh-TW" sz="1600">
                  <a:latin typeface="Times New Roman" panose="02020603050405020304" pitchFamily="18" charset="0"/>
                </a:rPr>
                <a:t>Code Word array: 8K</a:t>
              </a:r>
              <a:endParaRPr lang="en-US" altLang="zh-TW" sz="1600">
                <a:latin typeface="Arial" panose="020B0604020202020204" pitchFamily="34" charset="0"/>
              </a:endParaRPr>
            </a:p>
          </p:txBody>
        </p:sp>
        <p:sp>
          <p:nvSpPr>
            <p:cNvPr id="106514" name="Text Box 17"/>
            <p:cNvSpPr txBox="1">
              <a:spLocks noChangeArrowheads="1"/>
            </p:cNvSpPr>
            <p:nvPr/>
          </p:nvSpPr>
          <p:spPr bwMode="auto">
            <a:xfrm>
              <a:off x="3403600" y="2127250"/>
              <a:ext cx="3838575" cy="93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spcAft>
                  <a:spcPts val="100"/>
                </a:spcAft>
                <a:buClrTx/>
                <a:buSzTx/>
                <a:buFontTx/>
                <a:buNone/>
              </a:pPr>
              <a:r>
                <a:rPr lang="en-US" altLang="zh-TW" sz="1600">
                  <a:latin typeface="Times New Roman" panose="02020603050405020304" pitchFamily="18" charset="0"/>
                </a:rPr>
                <a:t># of nodes: 259,371 (4 bytes each)</a:t>
              </a:r>
            </a:p>
            <a:p>
              <a:pPr algn="ctr" eaLnBrk="1" hangingPunct="1">
                <a:lnSpc>
                  <a:spcPct val="88000"/>
                </a:lnSpc>
                <a:spcBef>
                  <a:spcPts val="100"/>
                </a:spcBef>
                <a:spcAft>
                  <a:spcPts val="100"/>
                </a:spcAft>
                <a:buClrTx/>
                <a:buSzTx/>
                <a:buFontTx/>
                <a:buNone/>
              </a:pPr>
              <a:r>
                <a:rPr lang="en-US" altLang="zh-TW" sz="1600">
                  <a:latin typeface="Times New Roman" panose="02020603050405020304" pitchFamily="18" charset="0"/>
                </a:rPr>
                <a:t>Base vector: 110,679 (16 bytes each)</a:t>
              </a:r>
            </a:p>
            <a:p>
              <a:pPr algn="ctr" eaLnBrk="1" hangingPunct="1">
                <a:lnSpc>
                  <a:spcPct val="88000"/>
                </a:lnSpc>
                <a:spcBef>
                  <a:spcPts val="100"/>
                </a:spcBef>
                <a:spcAft>
                  <a:spcPts val="100"/>
                </a:spcAft>
                <a:buClrTx/>
                <a:buSzTx/>
                <a:buFontTx/>
                <a:buNone/>
              </a:pPr>
              <a:r>
                <a:rPr lang="en-US" altLang="zh-TW" sz="1600">
                  <a:latin typeface="Times New Roman" panose="02020603050405020304" pitchFamily="18" charset="0"/>
                </a:rPr>
                <a:t>Prefix vector: 9,927 (12 bytes each)</a:t>
              </a:r>
            </a:p>
            <a:p>
              <a:pPr algn="ctr" eaLnBrk="1" hangingPunct="1">
                <a:lnSpc>
                  <a:spcPct val="88000"/>
                </a:lnSpc>
                <a:spcBef>
                  <a:spcPts val="100"/>
                </a:spcBef>
                <a:spcAft>
                  <a:spcPts val="100"/>
                </a:spcAft>
                <a:buClrTx/>
                <a:buSzTx/>
                <a:buFontTx/>
                <a:buNone/>
              </a:pPr>
              <a:r>
                <a:rPr lang="en-US" altLang="zh-TW" sz="1600">
                  <a:latin typeface="Times New Roman" panose="02020603050405020304" pitchFamily="18" charset="0"/>
                </a:rPr>
                <a:t>Next Hop vector: 255 (4 bytes each)</a:t>
              </a:r>
              <a:endParaRPr lang="en-US" altLang="zh-TW" sz="1600">
                <a:latin typeface="Arial" panose="020B0604020202020204" pitchFamily="34" charset="0"/>
              </a:endParaRPr>
            </a:p>
          </p:txBody>
        </p:sp>
        <p:sp>
          <p:nvSpPr>
            <p:cNvPr id="106515" name="Text Box 18"/>
            <p:cNvSpPr txBox="1">
              <a:spLocks noChangeArrowheads="1"/>
            </p:cNvSpPr>
            <p:nvPr/>
          </p:nvSpPr>
          <p:spPr bwMode="auto">
            <a:xfrm>
              <a:off x="3403600" y="1401763"/>
              <a:ext cx="3836988" cy="725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Base array: 427 KB</a:t>
              </a:r>
            </a:p>
            <a:p>
              <a:pPr algn="ctr" eaLnBrk="1" hangingPunct="1">
                <a:lnSpc>
                  <a:spcPct val="88000"/>
                </a:lnSpc>
                <a:spcBef>
                  <a:spcPts val="100"/>
                </a:spcBef>
                <a:buClrTx/>
                <a:buSzTx/>
                <a:buFontTx/>
                <a:buNone/>
              </a:pPr>
              <a:r>
                <a:rPr lang="en-US" altLang="zh-TW" sz="1800">
                  <a:latin typeface="Times New Roman" panose="02020603050405020304" pitchFamily="18" charset="0"/>
                </a:rPr>
                <a:t>Compressed Bit-map: 427 KB</a:t>
              </a:r>
            </a:p>
            <a:p>
              <a:pPr algn="ctr" eaLnBrk="1" hangingPunct="1">
                <a:lnSpc>
                  <a:spcPct val="88000"/>
                </a:lnSpc>
                <a:spcBef>
                  <a:spcPts val="100"/>
                </a:spcBef>
                <a:buClrTx/>
                <a:buSzTx/>
                <a:buFontTx/>
                <a:buNone/>
              </a:pPr>
              <a:r>
                <a:rPr lang="en-US" altLang="zh-TW" sz="1800">
                  <a:latin typeface="Times New Roman" panose="02020603050405020304" pitchFamily="18" charset="0"/>
                </a:rPr>
                <a:t>CNHA: 37.9 KB</a:t>
              </a:r>
              <a:endParaRPr lang="en-US" altLang="zh-TW" sz="1800">
                <a:latin typeface="Arial" panose="020B0604020202020204" pitchFamily="34" charset="0"/>
              </a:endParaRPr>
            </a:p>
          </p:txBody>
        </p:sp>
        <p:sp>
          <p:nvSpPr>
            <p:cNvPr id="106516" name="Text Box 19"/>
            <p:cNvSpPr txBox="1">
              <a:spLocks noChangeArrowheads="1"/>
            </p:cNvSpPr>
            <p:nvPr/>
          </p:nvSpPr>
          <p:spPr bwMode="auto">
            <a:xfrm>
              <a:off x="3403600" y="882650"/>
              <a:ext cx="3836988"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 of nodes: 320,478 (7 bytes each)</a:t>
              </a:r>
              <a:endParaRPr lang="en-US" altLang="zh-TW" sz="1800">
                <a:latin typeface="Arial" panose="020B0604020202020204" pitchFamily="34" charset="0"/>
              </a:endParaRPr>
            </a:p>
          </p:txBody>
        </p:sp>
        <p:sp>
          <p:nvSpPr>
            <p:cNvPr id="106517" name="Text Box 20"/>
            <p:cNvSpPr txBox="1">
              <a:spLocks noChangeArrowheads="1"/>
            </p:cNvSpPr>
            <p:nvPr/>
          </p:nvSpPr>
          <p:spPr bwMode="auto">
            <a:xfrm>
              <a:off x="3403600" y="1143000"/>
              <a:ext cx="3836988"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 of nodes: 222,334 (8 bytes each)</a:t>
              </a:r>
              <a:endParaRPr lang="en-US" altLang="zh-TW" sz="1800">
                <a:latin typeface="Arial" panose="020B0604020202020204" pitchFamily="34" charset="0"/>
              </a:endParaRPr>
            </a:p>
          </p:txBody>
        </p:sp>
        <p:sp>
          <p:nvSpPr>
            <p:cNvPr id="106518" name="Text Box 21"/>
            <p:cNvSpPr txBox="1">
              <a:spLocks noChangeArrowheads="1"/>
            </p:cNvSpPr>
            <p:nvPr/>
          </p:nvSpPr>
          <p:spPr bwMode="auto">
            <a:xfrm>
              <a:off x="7240588" y="3060700"/>
              <a:ext cx="447675" cy="1554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r>
                <a:rPr lang="en-US" altLang="zh-TW" sz="1800">
                  <a:latin typeface="Times New Roman" panose="02020603050405020304" pitchFamily="18" charset="0"/>
                </a:rPr>
                <a:t>1/12</a:t>
              </a:r>
              <a:endParaRPr lang="en-US" altLang="zh-TW" sz="1800">
                <a:latin typeface="Arial" panose="020B0604020202020204" pitchFamily="34" charset="0"/>
              </a:endParaRPr>
            </a:p>
          </p:txBody>
        </p:sp>
        <p:sp>
          <p:nvSpPr>
            <p:cNvPr id="106519" name="Text Box 22"/>
            <p:cNvSpPr txBox="1">
              <a:spLocks noChangeArrowheads="1"/>
            </p:cNvSpPr>
            <p:nvPr/>
          </p:nvSpPr>
          <p:spPr bwMode="auto">
            <a:xfrm>
              <a:off x="7240588" y="2127250"/>
              <a:ext cx="447675" cy="93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r>
                <a:rPr lang="en-US" altLang="zh-TW" sz="1800">
                  <a:latin typeface="Times New Roman" panose="02020603050405020304" pitchFamily="18" charset="0"/>
                </a:rPr>
                <a:t>1/5</a:t>
              </a:r>
              <a:endParaRPr lang="en-US" altLang="zh-TW" sz="1800">
                <a:latin typeface="Arial" panose="020B0604020202020204" pitchFamily="34" charset="0"/>
              </a:endParaRPr>
            </a:p>
          </p:txBody>
        </p:sp>
        <p:sp>
          <p:nvSpPr>
            <p:cNvPr id="106520" name="Text Box 23"/>
            <p:cNvSpPr txBox="1">
              <a:spLocks noChangeArrowheads="1"/>
            </p:cNvSpPr>
            <p:nvPr/>
          </p:nvSpPr>
          <p:spPr bwMode="auto">
            <a:xfrm>
              <a:off x="7240588" y="1401763"/>
              <a:ext cx="447675" cy="725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r>
                <a:rPr lang="en-US" altLang="zh-TW" sz="1800">
                  <a:latin typeface="Times New Roman" panose="02020603050405020304" pitchFamily="18" charset="0"/>
                </a:rPr>
                <a:t>1/3</a:t>
              </a:r>
              <a:endParaRPr lang="en-US" altLang="zh-TW" sz="1800">
                <a:latin typeface="Arial" panose="020B0604020202020204" pitchFamily="34" charset="0"/>
              </a:endParaRPr>
            </a:p>
          </p:txBody>
        </p:sp>
        <p:sp>
          <p:nvSpPr>
            <p:cNvPr id="106521" name="Text Box 24"/>
            <p:cNvSpPr txBox="1">
              <a:spLocks noChangeArrowheads="1"/>
            </p:cNvSpPr>
            <p:nvPr/>
          </p:nvSpPr>
          <p:spPr bwMode="auto">
            <a:xfrm>
              <a:off x="7240588" y="882650"/>
              <a:ext cx="447675"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8/32</a:t>
              </a:r>
              <a:endParaRPr lang="en-US" altLang="zh-TW" sz="1800">
                <a:latin typeface="Arial" panose="020B0604020202020204" pitchFamily="34" charset="0"/>
              </a:endParaRPr>
            </a:p>
          </p:txBody>
        </p:sp>
        <p:sp>
          <p:nvSpPr>
            <p:cNvPr id="106522" name="Text Box 25"/>
            <p:cNvSpPr txBox="1">
              <a:spLocks noChangeArrowheads="1"/>
            </p:cNvSpPr>
            <p:nvPr/>
          </p:nvSpPr>
          <p:spPr bwMode="auto">
            <a:xfrm>
              <a:off x="7240588" y="1143000"/>
              <a:ext cx="447675"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8/26</a:t>
              </a:r>
              <a:endParaRPr lang="en-US" altLang="zh-TW" sz="1800">
                <a:latin typeface="Arial" panose="020B0604020202020204" pitchFamily="34" charset="0"/>
              </a:endParaRPr>
            </a:p>
          </p:txBody>
        </p:sp>
        <p:sp>
          <p:nvSpPr>
            <p:cNvPr id="106523" name="Text Box 26"/>
            <p:cNvSpPr txBox="1">
              <a:spLocks noChangeArrowheads="1"/>
            </p:cNvSpPr>
            <p:nvPr/>
          </p:nvSpPr>
          <p:spPr bwMode="auto">
            <a:xfrm>
              <a:off x="1743075" y="3060700"/>
              <a:ext cx="1660525" cy="1554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spcAft>
                  <a:spcPts val="100"/>
                </a:spcAft>
                <a:buClrTx/>
                <a:buSzTx/>
                <a:buFontTx/>
                <a:buNone/>
              </a:pPr>
              <a:endParaRPr lang="zh-TW" altLang="en-US" sz="1100">
                <a:latin typeface="Times New Roman" panose="02020603050405020304" pitchFamily="18" charset="0"/>
              </a:endParaRPr>
            </a:p>
            <a:p>
              <a:pPr algn="ctr" eaLnBrk="1" hangingPunct="1">
                <a:lnSpc>
                  <a:spcPct val="88000"/>
                </a:lnSpc>
                <a:spcBef>
                  <a:spcPts val="100"/>
                </a:spcBef>
                <a:spcAft>
                  <a:spcPts val="100"/>
                </a:spcAft>
                <a:buClrTx/>
                <a:buSzTx/>
                <a:buFontTx/>
                <a:buNone/>
              </a:pPr>
              <a:r>
                <a:rPr lang="en-US" altLang="zh-TW" sz="1800">
                  <a:latin typeface="Times New Roman" panose="02020603050405020304" pitchFamily="18" charset="0"/>
                </a:rPr>
                <a:t>level-1 pointers:</a:t>
              </a:r>
            </a:p>
            <a:p>
              <a:pPr algn="ctr" eaLnBrk="1" hangingPunct="1">
                <a:lnSpc>
                  <a:spcPct val="88000"/>
                </a:lnSpc>
                <a:spcBef>
                  <a:spcPts val="100"/>
                </a:spcBef>
                <a:spcAft>
                  <a:spcPts val="100"/>
                </a:spcAft>
                <a:buClrTx/>
                <a:buSzTx/>
                <a:buFontTx/>
                <a:buNone/>
              </a:pPr>
              <a:r>
                <a:rPr lang="en-US" altLang="zh-TW" sz="1800">
                  <a:latin typeface="Times New Roman" panose="02020603050405020304" pitchFamily="18" charset="0"/>
                </a:rPr>
                <a:t>13,317</a:t>
              </a:r>
            </a:p>
            <a:p>
              <a:pPr algn="ctr" eaLnBrk="1" hangingPunct="1">
                <a:lnSpc>
                  <a:spcPct val="88000"/>
                </a:lnSpc>
                <a:spcBef>
                  <a:spcPts val="100"/>
                </a:spcBef>
                <a:spcAft>
                  <a:spcPts val="100"/>
                </a:spcAft>
                <a:buClrTx/>
                <a:buSzTx/>
                <a:buFontTx/>
                <a:buNone/>
              </a:pPr>
              <a:r>
                <a:rPr lang="en-US" altLang="zh-TW" sz="1800">
                  <a:latin typeface="Times New Roman" panose="02020603050405020304" pitchFamily="18" charset="0"/>
                </a:rPr>
                <a:t>level-2 pointers:</a:t>
              </a:r>
            </a:p>
            <a:p>
              <a:pPr algn="ctr" eaLnBrk="1" hangingPunct="1">
                <a:lnSpc>
                  <a:spcPct val="88000"/>
                </a:lnSpc>
                <a:spcBef>
                  <a:spcPts val="100"/>
                </a:spcBef>
                <a:spcAft>
                  <a:spcPts val="100"/>
                </a:spcAft>
                <a:buClrTx/>
                <a:buSzTx/>
                <a:buFontTx/>
                <a:buNone/>
              </a:pPr>
              <a:r>
                <a:rPr lang="en-US" altLang="zh-TW" sz="1800">
                  <a:latin typeface="Times New Roman" panose="02020603050405020304" pitchFamily="18" charset="0"/>
                </a:rPr>
                <a:t>461</a:t>
              </a:r>
            </a:p>
            <a:p>
              <a:pPr algn="ctr" eaLnBrk="1" hangingPunct="1">
                <a:lnSpc>
                  <a:spcPct val="88000"/>
                </a:lnSpc>
                <a:spcBef>
                  <a:spcPts val="100"/>
                </a:spcBef>
                <a:spcAft>
                  <a:spcPts val="100"/>
                </a:spcAft>
                <a:buClrTx/>
                <a:buSzTx/>
                <a:buFontTx/>
                <a:buNone/>
              </a:pPr>
              <a:r>
                <a:rPr lang="en-US" altLang="zh-TW" sz="1800">
                  <a:latin typeface="Times New Roman" panose="02020603050405020304" pitchFamily="18" charset="0"/>
                </a:rPr>
                <a:t>(4 bytes each)</a:t>
              </a:r>
              <a:endParaRPr lang="en-US" altLang="zh-TW" sz="1800">
                <a:latin typeface="Arial" panose="020B0604020202020204" pitchFamily="34" charset="0"/>
              </a:endParaRPr>
            </a:p>
          </p:txBody>
        </p:sp>
        <p:sp>
          <p:nvSpPr>
            <p:cNvPr id="106524" name="Text Box 27"/>
            <p:cNvSpPr txBox="1">
              <a:spLocks noChangeArrowheads="1"/>
            </p:cNvSpPr>
            <p:nvPr/>
          </p:nvSpPr>
          <p:spPr bwMode="auto">
            <a:xfrm>
              <a:off x="1743075" y="2127250"/>
              <a:ext cx="1660525" cy="93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spcAft>
                  <a:spcPts val="100"/>
                </a:spcAft>
                <a:buClrTx/>
                <a:buSzTx/>
                <a:buFontTx/>
                <a:buNone/>
              </a:pPr>
              <a:endParaRPr lang="zh-TW" altLang="en-US" sz="1100">
                <a:latin typeface="Times New Roman" panose="02020603050405020304" pitchFamily="18" charset="0"/>
              </a:endParaRPr>
            </a:p>
            <a:p>
              <a:pPr algn="ctr" eaLnBrk="1" hangingPunct="1">
                <a:lnSpc>
                  <a:spcPct val="88000"/>
                </a:lnSpc>
                <a:spcBef>
                  <a:spcPts val="100"/>
                </a:spcBef>
                <a:spcAft>
                  <a:spcPts val="100"/>
                </a:spcAft>
                <a:buClrTx/>
                <a:buSzTx/>
                <a:buFontTx/>
                <a:buNone/>
              </a:pPr>
              <a:r>
                <a:rPr lang="en-US" altLang="zh-TW" sz="1800">
                  <a:latin typeface="Times New Roman" panose="02020603050405020304" pitchFamily="18" charset="0"/>
                </a:rPr>
                <a:t>Branch factor: 16</a:t>
              </a:r>
            </a:p>
            <a:p>
              <a:pPr algn="ctr" eaLnBrk="1" hangingPunct="1">
                <a:lnSpc>
                  <a:spcPct val="88000"/>
                </a:lnSpc>
                <a:spcBef>
                  <a:spcPts val="100"/>
                </a:spcBef>
                <a:spcAft>
                  <a:spcPts val="100"/>
                </a:spcAft>
                <a:buClrTx/>
                <a:buSzTx/>
                <a:buFontTx/>
                <a:buNone/>
              </a:pPr>
              <a:r>
                <a:rPr lang="en-US" altLang="zh-TW" sz="1800">
                  <a:latin typeface="Times New Roman" panose="02020603050405020304" pitchFamily="18" charset="0"/>
                </a:rPr>
                <a:t>Fill factor: 0.5</a:t>
              </a:r>
              <a:endParaRPr lang="en-US" altLang="zh-TW" sz="1800">
                <a:latin typeface="Arial" panose="020B0604020202020204" pitchFamily="34" charset="0"/>
              </a:endParaRPr>
            </a:p>
          </p:txBody>
        </p:sp>
        <p:sp>
          <p:nvSpPr>
            <p:cNvPr id="106525" name="Text Box 28"/>
            <p:cNvSpPr txBox="1">
              <a:spLocks noChangeArrowheads="1"/>
            </p:cNvSpPr>
            <p:nvPr/>
          </p:nvSpPr>
          <p:spPr bwMode="auto">
            <a:xfrm>
              <a:off x="1743075" y="882650"/>
              <a:ext cx="1660525" cy="1244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r>
                <a:rPr lang="en-US" altLang="zh-TW" sz="1800">
                  <a:latin typeface="Times New Roman" panose="02020603050405020304" pitchFamily="18" charset="0"/>
                </a:rPr>
                <a:t>16-bit segmentation </a:t>
              </a:r>
            </a:p>
            <a:p>
              <a:pPr algn="ctr" eaLnBrk="1" hangingPunct="1">
                <a:lnSpc>
                  <a:spcPct val="88000"/>
                </a:lnSpc>
                <a:spcBef>
                  <a:spcPts val="100"/>
                </a:spcBef>
                <a:buClrTx/>
                <a:buSzTx/>
                <a:buFontTx/>
                <a:buNone/>
              </a:pPr>
              <a:r>
                <a:rPr lang="en-US" altLang="zh-TW" sz="1800">
                  <a:latin typeface="Times New Roman" panose="02020603050405020304" pitchFamily="18" charset="0"/>
                </a:rPr>
                <a:t>65535 entries</a:t>
              </a:r>
            </a:p>
            <a:p>
              <a:pPr algn="ctr" eaLnBrk="1" hangingPunct="1">
                <a:lnSpc>
                  <a:spcPct val="88000"/>
                </a:lnSpc>
                <a:spcBef>
                  <a:spcPts val="100"/>
                </a:spcBef>
                <a:buClrTx/>
                <a:buSzTx/>
                <a:buFontTx/>
                <a:buNone/>
              </a:pPr>
              <a:r>
                <a:rPr lang="en-US" altLang="zh-TW" sz="1800">
                  <a:latin typeface="Times New Roman" panose="02020603050405020304" pitchFamily="18" charset="0"/>
                </a:rPr>
                <a:t>(4 byte each)</a:t>
              </a:r>
              <a:endParaRPr lang="en-US" altLang="zh-TW" sz="1800">
                <a:latin typeface="Arial" panose="020B0604020202020204" pitchFamily="34" charset="0"/>
              </a:endParaRPr>
            </a:p>
          </p:txBody>
        </p:sp>
        <p:sp>
          <p:nvSpPr>
            <p:cNvPr id="106526" name="Text Box 29"/>
            <p:cNvSpPr txBox="1">
              <a:spLocks noChangeArrowheads="1"/>
            </p:cNvSpPr>
            <p:nvPr/>
          </p:nvSpPr>
          <p:spPr bwMode="auto">
            <a:xfrm>
              <a:off x="395288" y="3060700"/>
              <a:ext cx="1347787" cy="1554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100">
                <a:latin typeface="Times New Roman" panose="02020603050405020304" pitchFamily="18" charset="0"/>
              </a:endParaRPr>
            </a:p>
            <a:p>
              <a:pPr eaLnBrk="1" hangingPunct="1">
                <a:spcBef>
                  <a:spcPct val="0"/>
                </a:spcBef>
                <a:buClrTx/>
                <a:buSzTx/>
                <a:buFontTx/>
                <a:buNone/>
              </a:pPr>
              <a:endParaRPr lang="zh-TW" altLang="en-US" sz="1100">
                <a:latin typeface="Times New Roman" panose="02020603050405020304" pitchFamily="18" charset="0"/>
              </a:endParaRPr>
            </a:p>
            <a:p>
              <a:pPr algn="ctr" eaLnBrk="1" hangingPunct="1">
                <a:spcBef>
                  <a:spcPct val="0"/>
                </a:spcBef>
                <a:buClrTx/>
                <a:buSzTx/>
                <a:buFontTx/>
                <a:buNone/>
              </a:pPr>
              <a:r>
                <a:rPr lang="en-US" altLang="zh-TW" sz="1800">
                  <a:latin typeface="Times New Roman" panose="02020603050405020304" pitchFamily="18" charset="0"/>
                </a:rPr>
                <a:t>SFT</a:t>
              </a:r>
              <a:endParaRPr lang="en-US" altLang="zh-TW" sz="1800">
                <a:latin typeface="Arial" panose="020B0604020202020204" pitchFamily="34" charset="0"/>
              </a:endParaRPr>
            </a:p>
          </p:txBody>
        </p:sp>
        <p:sp>
          <p:nvSpPr>
            <p:cNvPr id="106527" name="Text Box 30"/>
            <p:cNvSpPr txBox="1">
              <a:spLocks noChangeArrowheads="1"/>
            </p:cNvSpPr>
            <p:nvPr/>
          </p:nvSpPr>
          <p:spPr bwMode="auto">
            <a:xfrm>
              <a:off x="395288" y="2127250"/>
              <a:ext cx="1347787" cy="93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r>
                <a:rPr lang="en-US" altLang="zh-TW" sz="1800">
                  <a:latin typeface="Times New Roman" panose="02020603050405020304" pitchFamily="18" charset="0"/>
                </a:rPr>
                <a:t>LC trie</a:t>
              </a:r>
              <a:endParaRPr lang="en-US" altLang="zh-TW" sz="1800">
                <a:latin typeface="Arial" panose="020B0604020202020204" pitchFamily="34" charset="0"/>
              </a:endParaRPr>
            </a:p>
          </p:txBody>
        </p:sp>
        <p:sp>
          <p:nvSpPr>
            <p:cNvPr id="106528" name="Text Box 31"/>
            <p:cNvSpPr txBox="1">
              <a:spLocks noChangeArrowheads="1"/>
            </p:cNvSpPr>
            <p:nvPr/>
          </p:nvSpPr>
          <p:spPr bwMode="auto">
            <a:xfrm>
              <a:off x="395288" y="1401763"/>
              <a:ext cx="1347787" cy="725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600"/>
                </a:spcBef>
                <a:buClrTx/>
                <a:buSzTx/>
                <a:buFontTx/>
                <a:buNone/>
              </a:pPr>
              <a:r>
                <a:rPr lang="en-US" altLang="zh-TW" sz="1800">
                  <a:latin typeface="Times New Roman" panose="02020603050405020304" pitchFamily="18" charset="0"/>
                </a:rPr>
                <a:t>Compressed</a:t>
              </a:r>
            </a:p>
            <a:p>
              <a:pPr algn="ctr" eaLnBrk="1" hangingPunct="1">
                <a:lnSpc>
                  <a:spcPct val="88000"/>
                </a:lnSpc>
                <a:spcBef>
                  <a:spcPts val="100"/>
                </a:spcBef>
                <a:buClrTx/>
                <a:buSzTx/>
                <a:buFontTx/>
                <a:buNone/>
              </a:pPr>
              <a:r>
                <a:rPr lang="en-US" altLang="zh-TW" sz="1800">
                  <a:latin typeface="Times New Roman" panose="02020603050405020304" pitchFamily="18" charset="0"/>
                </a:rPr>
                <a:t>16-x</a:t>
              </a:r>
              <a:endParaRPr lang="en-US" altLang="zh-TW" sz="1800">
                <a:latin typeface="Arial" panose="020B0604020202020204" pitchFamily="34" charset="0"/>
              </a:endParaRPr>
            </a:p>
          </p:txBody>
        </p:sp>
        <p:sp>
          <p:nvSpPr>
            <p:cNvPr id="106529" name="Text Box 32"/>
            <p:cNvSpPr txBox="1">
              <a:spLocks noChangeArrowheads="1"/>
            </p:cNvSpPr>
            <p:nvPr/>
          </p:nvSpPr>
          <p:spPr bwMode="auto">
            <a:xfrm>
              <a:off x="395288" y="882650"/>
              <a:ext cx="1347787"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Binary trie</a:t>
              </a:r>
              <a:endParaRPr lang="en-US" altLang="zh-TW" sz="1800">
                <a:latin typeface="Arial" panose="020B0604020202020204" pitchFamily="34" charset="0"/>
              </a:endParaRPr>
            </a:p>
          </p:txBody>
        </p:sp>
        <p:sp>
          <p:nvSpPr>
            <p:cNvPr id="106530" name="Text Box 33"/>
            <p:cNvSpPr txBox="1">
              <a:spLocks noChangeArrowheads="1"/>
            </p:cNvSpPr>
            <p:nvPr/>
          </p:nvSpPr>
          <p:spPr bwMode="auto">
            <a:xfrm>
              <a:off x="395288" y="1143000"/>
              <a:ext cx="1347787"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BSD trie</a:t>
              </a:r>
              <a:endParaRPr lang="en-US" altLang="zh-TW" sz="1800">
                <a:latin typeface="Arial" panose="020B0604020202020204" pitchFamily="34" charset="0"/>
              </a:endParaRPr>
            </a:p>
          </p:txBody>
        </p:sp>
        <p:sp>
          <p:nvSpPr>
            <p:cNvPr id="106531" name="Text Box 34"/>
            <p:cNvSpPr txBox="1">
              <a:spLocks noChangeArrowheads="1"/>
            </p:cNvSpPr>
            <p:nvPr/>
          </p:nvSpPr>
          <p:spPr bwMode="auto">
            <a:xfrm>
              <a:off x="7688263" y="3060700"/>
              <a:ext cx="931862" cy="1554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r>
                <a:rPr lang="en-US" altLang="zh-TW" sz="1800">
                  <a:latin typeface="Times New Roman" panose="02020603050405020304" pitchFamily="18" charset="0"/>
                </a:rPr>
                <a:t>649.9 KB</a:t>
              </a:r>
              <a:endParaRPr lang="en-US" altLang="zh-TW" sz="1800">
                <a:latin typeface="Arial" panose="020B0604020202020204" pitchFamily="34" charset="0"/>
              </a:endParaRPr>
            </a:p>
          </p:txBody>
        </p:sp>
        <p:sp>
          <p:nvSpPr>
            <p:cNvPr id="106532" name="Text Box 35"/>
            <p:cNvSpPr txBox="1">
              <a:spLocks noChangeArrowheads="1"/>
            </p:cNvSpPr>
            <p:nvPr/>
          </p:nvSpPr>
          <p:spPr bwMode="auto">
            <a:xfrm>
              <a:off x="7688263" y="2127250"/>
              <a:ext cx="931862" cy="93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r>
                <a:rPr lang="en-US" altLang="zh-TW" sz="1800">
                  <a:latin typeface="Times New Roman" panose="02020603050405020304" pitchFamily="18" charset="0"/>
                </a:rPr>
                <a:t>2,859 KB</a:t>
              </a:r>
              <a:endParaRPr lang="en-US" altLang="zh-TW" sz="1800">
                <a:latin typeface="Arial" panose="020B0604020202020204" pitchFamily="34" charset="0"/>
              </a:endParaRPr>
            </a:p>
          </p:txBody>
        </p:sp>
        <p:sp>
          <p:nvSpPr>
            <p:cNvPr id="106533" name="Text Box 36"/>
            <p:cNvSpPr txBox="1">
              <a:spLocks noChangeArrowheads="1"/>
            </p:cNvSpPr>
            <p:nvPr/>
          </p:nvSpPr>
          <p:spPr bwMode="auto">
            <a:xfrm>
              <a:off x="7688263" y="1401763"/>
              <a:ext cx="931862" cy="725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endParaRPr lang="zh-TW" altLang="en-US" sz="1100">
                <a:latin typeface="Times New Roman" panose="02020603050405020304" pitchFamily="18" charset="0"/>
              </a:endParaRPr>
            </a:p>
            <a:p>
              <a:pPr algn="ctr" eaLnBrk="1" hangingPunct="1">
                <a:lnSpc>
                  <a:spcPct val="88000"/>
                </a:lnSpc>
                <a:spcBef>
                  <a:spcPts val="100"/>
                </a:spcBef>
                <a:buClrTx/>
                <a:buSzTx/>
                <a:buFontTx/>
                <a:buNone/>
              </a:pPr>
              <a:r>
                <a:rPr lang="en-US" altLang="zh-TW" sz="1800">
                  <a:latin typeface="Times New Roman" panose="02020603050405020304" pitchFamily="18" charset="0"/>
                </a:rPr>
                <a:t>1,147 KB</a:t>
              </a:r>
              <a:endParaRPr lang="en-US" altLang="zh-TW" sz="1800">
                <a:latin typeface="Arial" panose="020B0604020202020204" pitchFamily="34" charset="0"/>
              </a:endParaRPr>
            </a:p>
          </p:txBody>
        </p:sp>
        <p:sp>
          <p:nvSpPr>
            <p:cNvPr id="106534" name="Text Box 37"/>
            <p:cNvSpPr txBox="1">
              <a:spLocks noChangeArrowheads="1"/>
            </p:cNvSpPr>
            <p:nvPr/>
          </p:nvSpPr>
          <p:spPr bwMode="auto">
            <a:xfrm>
              <a:off x="7688263" y="882650"/>
              <a:ext cx="931862"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2,447 KB</a:t>
              </a:r>
              <a:endParaRPr lang="en-US" altLang="zh-TW" sz="1800">
                <a:latin typeface="Arial" panose="020B0604020202020204" pitchFamily="34" charset="0"/>
              </a:endParaRPr>
            </a:p>
          </p:txBody>
        </p:sp>
        <p:sp>
          <p:nvSpPr>
            <p:cNvPr id="106535" name="Text Box 38"/>
            <p:cNvSpPr txBox="1">
              <a:spLocks noChangeArrowheads="1"/>
            </p:cNvSpPr>
            <p:nvPr/>
          </p:nvSpPr>
          <p:spPr bwMode="auto">
            <a:xfrm>
              <a:off x="7688263" y="1143000"/>
              <a:ext cx="931862"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1,993 KB</a:t>
              </a:r>
              <a:endParaRPr lang="en-US" altLang="zh-TW" sz="1800">
                <a:latin typeface="Arial" panose="020B0604020202020204" pitchFamily="34" charset="0"/>
              </a:endParaRPr>
            </a:p>
          </p:txBody>
        </p:sp>
        <p:sp>
          <p:nvSpPr>
            <p:cNvPr id="106536" name="Text Box 39"/>
            <p:cNvSpPr txBox="1">
              <a:spLocks noChangeArrowheads="1"/>
            </p:cNvSpPr>
            <p:nvPr/>
          </p:nvSpPr>
          <p:spPr bwMode="auto">
            <a:xfrm>
              <a:off x="7688263" y="4614863"/>
              <a:ext cx="931862"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1,365 KB</a:t>
              </a:r>
              <a:endParaRPr lang="en-US" altLang="zh-TW" sz="1800">
                <a:latin typeface="Arial" panose="020B0604020202020204" pitchFamily="34" charset="0"/>
              </a:endParaRPr>
            </a:p>
          </p:txBody>
        </p:sp>
        <p:sp>
          <p:nvSpPr>
            <p:cNvPr id="106537" name="Text Box 40"/>
            <p:cNvSpPr txBox="1">
              <a:spLocks noChangeArrowheads="1"/>
            </p:cNvSpPr>
            <p:nvPr/>
          </p:nvSpPr>
          <p:spPr bwMode="auto">
            <a:xfrm>
              <a:off x="7688263" y="4875213"/>
              <a:ext cx="931862"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1,104 KB</a:t>
              </a:r>
            </a:p>
            <a:p>
              <a:pPr eaLnBrk="1" hangingPunct="1">
                <a:spcBef>
                  <a:spcPct val="0"/>
                </a:spcBef>
                <a:buClrTx/>
                <a:buSzTx/>
                <a:buFontTx/>
                <a:buNone/>
              </a:pPr>
              <a:endParaRPr lang="en-US" altLang="zh-TW" sz="1800">
                <a:latin typeface="Arial" panose="020B0604020202020204" pitchFamily="34" charset="0"/>
              </a:endParaRPr>
            </a:p>
          </p:txBody>
        </p:sp>
        <p:sp>
          <p:nvSpPr>
            <p:cNvPr id="106538" name="Text Box 41"/>
            <p:cNvSpPr txBox="1">
              <a:spLocks noChangeArrowheads="1"/>
            </p:cNvSpPr>
            <p:nvPr/>
          </p:nvSpPr>
          <p:spPr bwMode="auto">
            <a:xfrm>
              <a:off x="7688263" y="312738"/>
              <a:ext cx="931862" cy="311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2000">
                  <a:latin typeface="Times New Roman" panose="02020603050405020304" pitchFamily="18" charset="0"/>
                </a:rPr>
                <a:t>Memory</a:t>
              </a:r>
              <a:endParaRPr lang="en-US" altLang="zh-TW" sz="2000">
                <a:latin typeface="Arial" panose="020B0604020202020204" pitchFamily="34" charset="0"/>
              </a:endParaRPr>
            </a:p>
          </p:txBody>
        </p:sp>
        <p:sp>
          <p:nvSpPr>
            <p:cNvPr id="106539" name="Text Box 42"/>
            <p:cNvSpPr txBox="1">
              <a:spLocks noChangeArrowheads="1"/>
            </p:cNvSpPr>
            <p:nvPr/>
          </p:nvSpPr>
          <p:spPr bwMode="auto">
            <a:xfrm>
              <a:off x="3403600" y="5394325"/>
              <a:ext cx="3836988"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 of prefixes: 145,737 (5 bytes each)</a:t>
              </a:r>
              <a:endParaRPr lang="en-US" altLang="zh-TW" sz="1800">
                <a:latin typeface="Arial" panose="020B0604020202020204" pitchFamily="34" charset="0"/>
              </a:endParaRPr>
            </a:p>
          </p:txBody>
        </p:sp>
        <p:sp>
          <p:nvSpPr>
            <p:cNvPr id="106540" name="Text Box 43"/>
            <p:cNvSpPr txBox="1">
              <a:spLocks noChangeArrowheads="1"/>
            </p:cNvSpPr>
            <p:nvPr/>
          </p:nvSpPr>
          <p:spPr bwMode="auto">
            <a:xfrm>
              <a:off x="7240588" y="5394325"/>
              <a:ext cx="447675"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1/5</a:t>
              </a:r>
              <a:endParaRPr lang="en-US" altLang="zh-TW" sz="1800">
                <a:latin typeface="Arial" panose="020B0604020202020204" pitchFamily="34" charset="0"/>
              </a:endParaRPr>
            </a:p>
          </p:txBody>
        </p:sp>
        <p:sp>
          <p:nvSpPr>
            <p:cNvPr id="106541" name="Text Box 44"/>
            <p:cNvSpPr txBox="1">
              <a:spLocks noChangeArrowheads="1"/>
            </p:cNvSpPr>
            <p:nvPr/>
          </p:nvSpPr>
          <p:spPr bwMode="auto">
            <a:xfrm>
              <a:off x="1743075" y="5394325"/>
              <a:ext cx="1660525"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No segmentation</a:t>
              </a:r>
              <a:endParaRPr lang="en-US" altLang="zh-TW" sz="1800">
                <a:latin typeface="Arial" panose="020B0604020202020204" pitchFamily="34" charset="0"/>
              </a:endParaRPr>
            </a:p>
          </p:txBody>
        </p:sp>
        <p:sp>
          <p:nvSpPr>
            <p:cNvPr id="106542" name="Text Box 45"/>
            <p:cNvSpPr txBox="1">
              <a:spLocks noChangeArrowheads="1"/>
            </p:cNvSpPr>
            <p:nvPr/>
          </p:nvSpPr>
          <p:spPr bwMode="auto">
            <a:xfrm>
              <a:off x="395288" y="5394325"/>
              <a:ext cx="1347787"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Binary prefix</a:t>
              </a:r>
            </a:p>
            <a:p>
              <a:pPr eaLnBrk="1" hangingPunct="1">
                <a:spcBef>
                  <a:spcPct val="0"/>
                </a:spcBef>
                <a:buClrTx/>
                <a:buSzTx/>
                <a:buFontTx/>
                <a:buNone/>
              </a:pPr>
              <a:endParaRPr lang="en-US" altLang="zh-TW" sz="1800">
                <a:latin typeface="Arial" panose="020B0604020202020204" pitchFamily="34" charset="0"/>
              </a:endParaRPr>
            </a:p>
          </p:txBody>
        </p:sp>
        <p:sp>
          <p:nvSpPr>
            <p:cNvPr id="106543" name="Text Box 46"/>
            <p:cNvSpPr txBox="1">
              <a:spLocks noChangeArrowheads="1"/>
            </p:cNvSpPr>
            <p:nvPr/>
          </p:nvSpPr>
          <p:spPr bwMode="auto">
            <a:xfrm>
              <a:off x="3403600" y="5653088"/>
              <a:ext cx="3836988"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 of prefixes: 117,968 (3 bytes each)</a:t>
              </a:r>
              <a:endParaRPr lang="en-US" altLang="zh-TW" sz="1800">
                <a:latin typeface="Arial" panose="020B0604020202020204" pitchFamily="34" charset="0"/>
              </a:endParaRPr>
            </a:p>
          </p:txBody>
        </p:sp>
        <p:sp>
          <p:nvSpPr>
            <p:cNvPr id="106544" name="Text Box 47"/>
            <p:cNvSpPr txBox="1">
              <a:spLocks noChangeArrowheads="1"/>
            </p:cNvSpPr>
            <p:nvPr/>
          </p:nvSpPr>
          <p:spPr bwMode="auto">
            <a:xfrm>
              <a:off x="7240588" y="5653088"/>
              <a:ext cx="447675"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1/4</a:t>
              </a:r>
              <a:endParaRPr lang="en-US" altLang="zh-TW" sz="1800">
                <a:latin typeface="Arial" panose="020B0604020202020204" pitchFamily="34" charset="0"/>
              </a:endParaRPr>
            </a:p>
          </p:txBody>
        </p:sp>
        <p:sp>
          <p:nvSpPr>
            <p:cNvPr id="106545" name="Text Box 48"/>
            <p:cNvSpPr txBox="1">
              <a:spLocks noChangeArrowheads="1"/>
            </p:cNvSpPr>
            <p:nvPr/>
          </p:nvSpPr>
          <p:spPr bwMode="auto">
            <a:xfrm>
              <a:off x="1743075" y="5653088"/>
              <a:ext cx="1660525"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600">
                  <a:latin typeface="Times New Roman" panose="02020603050405020304" pitchFamily="18" charset="0"/>
                </a:rPr>
                <a:t>16-bit segmentation </a:t>
              </a:r>
            </a:p>
            <a:p>
              <a:pPr eaLnBrk="1" hangingPunct="1">
                <a:spcBef>
                  <a:spcPct val="0"/>
                </a:spcBef>
                <a:buClrTx/>
                <a:buSzTx/>
                <a:buFontTx/>
                <a:buNone/>
              </a:pPr>
              <a:endParaRPr lang="en-US" altLang="zh-TW" sz="1600">
                <a:latin typeface="Arial" panose="020B0604020202020204" pitchFamily="34" charset="0"/>
              </a:endParaRPr>
            </a:p>
          </p:txBody>
        </p:sp>
        <p:sp>
          <p:nvSpPr>
            <p:cNvPr id="106546" name="Text Box 49"/>
            <p:cNvSpPr txBox="1">
              <a:spLocks noChangeArrowheads="1"/>
            </p:cNvSpPr>
            <p:nvPr/>
          </p:nvSpPr>
          <p:spPr bwMode="auto">
            <a:xfrm>
              <a:off x="395288" y="5653088"/>
              <a:ext cx="1347787"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Binary prefix</a:t>
              </a:r>
            </a:p>
            <a:p>
              <a:pPr eaLnBrk="1" hangingPunct="1">
                <a:spcBef>
                  <a:spcPct val="0"/>
                </a:spcBef>
                <a:buClrTx/>
                <a:buSzTx/>
                <a:buFontTx/>
                <a:buNone/>
              </a:pPr>
              <a:endParaRPr lang="en-US" altLang="zh-TW" sz="1800">
                <a:latin typeface="Arial" panose="020B0604020202020204" pitchFamily="34" charset="0"/>
              </a:endParaRPr>
            </a:p>
          </p:txBody>
        </p:sp>
        <p:sp>
          <p:nvSpPr>
            <p:cNvPr id="106547" name="Text Box 50"/>
            <p:cNvSpPr txBox="1">
              <a:spLocks noChangeArrowheads="1"/>
            </p:cNvSpPr>
            <p:nvPr/>
          </p:nvSpPr>
          <p:spPr bwMode="auto">
            <a:xfrm>
              <a:off x="3403600" y="5911850"/>
              <a:ext cx="3836988"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 of blocks: 11,175 (64 bytes each)</a:t>
              </a:r>
              <a:endParaRPr lang="en-US" altLang="zh-TW" sz="1800">
                <a:latin typeface="Arial" panose="020B0604020202020204" pitchFamily="34" charset="0"/>
              </a:endParaRPr>
            </a:p>
          </p:txBody>
        </p:sp>
        <p:sp>
          <p:nvSpPr>
            <p:cNvPr id="106548" name="Text Box 51"/>
            <p:cNvSpPr txBox="1">
              <a:spLocks noChangeArrowheads="1"/>
            </p:cNvSpPr>
            <p:nvPr/>
          </p:nvSpPr>
          <p:spPr bwMode="auto">
            <a:xfrm>
              <a:off x="7240588" y="5911850"/>
              <a:ext cx="447675"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1/3</a:t>
              </a:r>
              <a:endParaRPr lang="en-US" altLang="zh-TW" sz="1800">
                <a:latin typeface="Arial" panose="020B0604020202020204" pitchFamily="34" charset="0"/>
              </a:endParaRPr>
            </a:p>
          </p:txBody>
        </p:sp>
        <p:sp>
          <p:nvSpPr>
            <p:cNvPr id="106549" name="Text Box 52"/>
            <p:cNvSpPr txBox="1">
              <a:spLocks noChangeArrowheads="1"/>
            </p:cNvSpPr>
            <p:nvPr/>
          </p:nvSpPr>
          <p:spPr bwMode="auto">
            <a:xfrm>
              <a:off x="1743075" y="5911850"/>
              <a:ext cx="1660525"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600">
                  <a:latin typeface="Times New Roman" panose="02020603050405020304" pitchFamily="18" charset="0"/>
                </a:rPr>
                <a:t>16-bit segmentation </a:t>
              </a:r>
            </a:p>
            <a:p>
              <a:pPr eaLnBrk="1" hangingPunct="1">
                <a:spcBef>
                  <a:spcPct val="0"/>
                </a:spcBef>
                <a:buClrTx/>
                <a:buSzTx/>
                <a:buFontTx/>
                <a:buNone/>
              </a:pPr>
              <a:endParaRPr lang="en-US" altLang="zh-TW" sz="1600">
                <a:latin typeface="Arial" panose="020B0604020202020204" pitchFamily="34" charset="0"/>
              </a:endParaRPr>
            </a:p>
          </p:txBody>
        </p:sp>
        <p:sp>
          <p:nvSpPr>
            <p:cNvPr id="106550" name="Text Box 53"/>
            <p:cNvSpPr txBox="1">
              <a:spLocks noChangeArrowheads="1"/>
            </p:cNvSpPr>
            <p:nvPr/>
          </p:nvSpPr>
          <p:spPr bwMode="auto">
            <a:xfrm>
              <a:off x="395288" y="5911850"/>
              <a:ext cx="1347787"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600">
                  <a:latin typeface="Times New Roman" panose="02020603050405020304" pitchFamily="18" charset="0"/>
                </a:rPr>
                <a:t>Multiway prefix</a:t>
              </a:r>
            </a:p>
            <a:p>
              <a:pPr eaLnBrk="1" hangingPunct="1">
                <a:spcBef>
                  <a:spcPct val="0"/>
                </a:spcBef>
                <a:buClrTx/>
                <a:buSzTx/>
                <a:buFontTx/>
                <a:buNone/>
              </a:pPr>
              <a:endParaRPr lang="en-US" altLang="zh-TW" sz="1600">
                <a:latin typeface="Arial" panose="020B0604020202020204" pitchFamily="34" charset="0"/>
              </a:endParaRPr>
            </a:p>
          </p:txBody>
        </p:sp>
        <p:sp>
          <p:nvSpPr>
            <p:cNvPr id="106551" name="Text Box 54"/>
            <p:cNvSpPr txBox="1">
              <a:spLocks noChangeArrowheads="1"/>
            </p:cNvSpPr>
            <p:nvPr/>
          </p:nvSpPr>
          <p:spPr bwMode="auto">
            <a:xfrm>
              <a:off x="7688263" y="5394325"/>
              <a:ext cx="931862"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646 KB</a:t>
              </a:r>
              <a:endParaRPr lang="en-US" altLang="zh-TW" sz="1800">
                <a:latin typeface="Arial" panose="020B0604020202020204" pitchFamily="34" charset="0"/>
              </a:endParaRPr>
            </a:p>
          </p:txBody>
        </p:sp>
        <p:sp>
          <p:nvSpPr>
            <p:cNvPr id="106552" name="Text Box 55"/>
            <p:cNvSpPr txBox="1">
              <a:spLocks noChangeArrowheads="1"/>
            </p:cNvSpPr>
            <p:nvPr/>
          </p:nvSpPr>
          <p:spPr bwMode="auto">
            <a:xfrm>
              <a:off x="7688263" y="5653088"/>
              <a:ext cx="931862"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601 KB</a:t>
              </a:r>
              <a:endParaRPr lang="en-US" altLang="zh-TW" sz="1800">
                <a:latin typeface="Arial" panose="020B0604020202020204" pitchFamily="34" charset="0"/>
              </a:endParaRPr>
            </a:p>
          </p:txBody>
        </p:sp>
        <p:sp>
          <p:nvSpPr>
            <p:cNvPr id="106553" name="Text Box 56"/>
            <p:cNvSpPr txBox="1">
              <a:spLocks noChangeArrowheads="1"/>
            </p:cNvSpPr>
            <p:nvPr/>
          </p:nvSpPr>
          <p:spPr bwMode="auto">
            <a:xfrm>
              <a:off x="7688263" y="5911850"/>
              <a:ext cx="931862" cy="25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954.4KB</a:t>
              </a:r>
              <a:endParaRPr lang="en-US" altLang="zh-TW" sz="1800">
                <a:latin typeface="Arial" panose="020B0604020202020204" pitchFamily="34" charset="0"/>
              </a:endParaRPr>
            </a:p>
          </p:txBody>
        </p:sp>
        <p:sp>
          <p:nvSpPr>
            <p:cNvPr id="106554" name="Text Box 57"/>
            <p:cNvSpPr txBox="1">
              <a:spLocks noChangeArrowheads="1"/>
            </p:cNvSpPr>
            <p:nvPr/>
          </p:nvSpPr>
          <p:spPr bwMode="auto">
            <a:xfrm>
              <a:off x="3403600" y="5133975"/>
              <a:ext cx="3836988"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 of blocks: 71,034 (64 bytes each)</a:t>
              </a:r>
              <a:endParaRPr lang="en-US" altLang="zh-TW" sz="1800">
                <a:latin typeface="Arial" panose="020B0604020202020204" pitchFamily="34" charset="0"/>
              </a:endParaRPr>
            </a:p>
          </p:txBody>
        </p:sp>
        <p:sp>
          <p:nvSpPr>
            <p:cNvPr id="106555" name="Text Box 58"/>
            <p:cNvSpPr txBox="1">
              <a:spLocks noChangeArrowheads="1"/>
            </p:cNvSpPr>
            <p:nvPr/>
          </p:nvSpPr>
          <p:spPr bwMode="auto">
            <a:xfrm>
              <a:off x="7240588" y="5133975"/>
              <a:ext cx="447675"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1/4</a:t>
              </a:r>
              <a:endParaRPr lang="en-US" altLang="zh-TW" sz="1800">
                <a:latin typeface="Arial" panose="020B0604020202020204" pitchFamily="34" charset="0"/>
              </a:endParaRPr>
            </a:p>
          </p:txBody>
        </p:sp>
        <p:sp>
          <p:nvSpPr>
            <p:cNvPr id="106556" name="Text Box 59"/>
            <p:cNvSpPr txBox="1">
              <a:spLocks noChangeArrowheads="1"/>
            </p:cNvSpPr>
            <p:nvPr/>
          </p:nvSpPr>
          <p:spPr bwMode="auto">
            <a:xfrm>
              <a:off x="395288" y="5133975"/>
              <a:ext cx="1347787"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600">
                  <a:latin typeface="Times New Roman" panose="02020603050405020304" pitchFamily="18" charset="0"/>
                </a:rPr>
                <a:t>Multiway range</a:t>
              </a:r>
              <a:endParaRPr lang="en-US" altLang="zh-TW" sz="1600">
                <a:latin typeface="Arial" panose="020B0604020202020204" pitchFamily="34" charset="0"/>
              </a:endParaRPr>
            </a:p>
          </p:txBody>
        </p:sp>
        <p:sp>
          <p:nvSpPr>
            <p:cNvPr id="106557" name="Text Box 60"/>
            <p:cNvSpPr txBox="1">
              <a:spLocks noChangeArrowheads="1"/>
            </p:cNvSpPr>
            <p:nvPr/>
          </p:nvSpPr>
          <p:spPr bwMode="auto">
            <a:xfrm>
              <a:off x="7688263" y="5133975"/>
              <a:ext cx="931862"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4,695 KB</a:t>
              </a:r>
              <a:endParaRPr lang="en-US" altLang="zh-TW" sz="1800">
                <a:latin typeface="Arial" panose="020B0604020202020204" pitchFamily="34" charset="0"/>
              </a:endParaRPr>
            </a:p>
          </p:txBody>
        </p:sp>
        <p:sp>
          <p:nvSpPr>
            <p:cNvPr id="106558" name="Text Box 61"/>
            <p:cNvSpPr txBox="1">
              <a:spLocks noChangeArrowheads="1"/>
            </p:cNvSpPr>
            <p:nvPr/>
          </p:nvSpPr>
          <p:spPr bwMode="auto">
            <a:xfrm>
              <a:off x="1743075" y="4614863"/>
              <a:ext cx="1660525"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ea typeface="標楷體" panose="03000509000000000000" pitchFamily="65" charset="-120"/>
                </a:rPr>
                <a:t>No segmentation</a:t>
              </a:r>
              <a:endParaRPr lang="en-US" altLang="zh-TW" sz="1800">
                <a:latin typeface="Arial" panose="020B0604020202020204" pitchFamily="34" charset="0"/>
              </a:endParaRPr>
            </a:p>
          </p:txBody>
        </p:sp>
        <p:sp>
          <p:nvSpPr>
            <p:cNvPr id="106559" name="Text Box 62"/>
            <p:cNvSpPr txBox="1">
              <a:spLocks noChangeArrowheads="1"/>
            </p:cNvSpPr>
            <p:nvPr/>
          </p:nvSpPr>
          <p:spPr bwMode="auto">
            <a:xfrm>
              <a:off x="1743075" y="4875213"/>
              <a:ext cx="1660525"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600">
                  <a:latin typeface="Times New Roman" panose="02020603050405020304" pitchFamily="18" charset="0"/>
                </a:rPr>
                <a:t>16-bit segmentation </a:t>
              </a:r>
            </a:p>
            <a:p>
              <a:pPr eaLnBrk="1" hangingPunct="1">
                <a:spcBef>
                  <a:spcPct val="0"/>
                </a:spcBef>
                <a:buClrTx/>
                <a:buSzTx/>
                <a:buFontTx/>
                <a:buNone/>
              </a:pPr>
              <a:endParaRPr lang="en-US" altLang="zh-TW" sz="1600">
                <a:latin typeface="Arial" panose="020B0604020202020204" pitchFamily="34" charset="0"/>
              </a:endParaRPr>
            </a:p>
          </p:txBody>
        </p:sp>
        <p:sp>
          <p:nvSpPr>
            <p:cNvPr id="106560" name="Text Box 63"/>
            <p:cNvSpPr txBox="1">
              <a:spLocks noChangeArrowheads="1"/>
            </p:cNvSpPr>
            <p:nvPr/>
          </p:nvSpPr>
          <p:spPr bwMode="auto">
            <a:xfrm>
              <a:off x="1743075" y="5133975"/>
              <a:ext cx="1660525"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600">
                  <a:latin typeface="Times New Roman" panose="02020603050405020304" pitchFamily="18" charset="0"/>
                </a:rPr>
                <a:t>16-bit segmentation </a:t>
              </a:r>
              <a:endParaRPr lang="en-US" altLang="zh-TW" sz="1600">
                <a:latin typeface="Arial" panose="020B0604020202020204" pitchFamily="34" charset="0"/>
              </a:endParaRPr>
            </a:p>
          </p:txBody>
        </p:sp>
        <p:sp>
          <p:nvSpPr>
            <p:cNvPr id="106561" name="Text Box 64"/>
            <p:cNvSpPr txBox="1">
              <a:spLocks noChangeArrowheads="1"/>
            </p:cNvSpPr>
            <p:nvPr/>
          </p:nvSpPr>
          <p:spPr bwMode="auto">
            <a:xfrm>
              <a:off x="3403600" y="623888"/>
              <a:ext cx="3836988"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 of prefixes: 120,635 (45 bits each)</a:t>
              </a:r>
              <a:endParaRPr lang="en-US" altLang="zh-TW" sz="1800">
                <a:latin typeface="Arial" panose="020B0604020202020204" pitchFamily="34" charset="0"/>
              </a:endParaRPr>
            </a:p>
          </p:txBody>
        </p:sp>
        <p:sp>
          <p:nvSpPr>
            <p:cNvPr id="106562" name="Text Box 65"/>
            <p:cNvSpPr txBox="1">
              <a:spLocks noChangeArrowheads="1"/>
            </p:cNvSpPr>
            <p:nvPr/>
          </p:nvSpPr>
          <p:spPr bwMode="auto">
            <a:xfrm>
              <a:off x="7240588" y="623888"/>
              <a:ext cx="447675"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100">
                  <a:latin typeface="Times New Roman" panose="02020603050405020304" pitchFamily="18" charset="0"/>
                </a:rPr>
                <a:t>N/A</a:t>
              </a:r>
              <a:endParaRPr lang="en-US" altLang="zh-TW" sz="1800">
                <a:latin typeface="Arial" panose="020B0604020202020204" pitchFamily="34" charset="0"/>
              </a:endParaRPr>
            </a:p>
          </p:txBody>
        </p:sp>
        <p:sp>
          <p:nvSpPr>
            <p:cNvPr id="106563" name="Text Box 66"/>
            <p:cNvSpPr txBox="1">
              <a:spLocks noChangeArrowheads="1"/>
            </p:cNvSpPr>
            <p:nvPr/>
          </p:nvSpPr>
          <p:spPr bwMode="auto">
            <a:xfrm>
              <a:off x="1743075" y="623888"/>
              <a:ext cx="1660525"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100">
                  <a:latin typeface="Times New Roman" panose="02020603050405020304" pitchFamily="18" charset="0"/>
                </a:rPr>
                <a:t>N/A</a:t>
              </a:r>
              <a:endParaRPr lang="en-US" altLang="zh-TW" sz="1800">
                <a:latin typeface="Arial" panose="020B0604020202020204" pitchFamily="34" charset="0"/>
              </a:endParaRPr>
            </a:p>
          </p:txBody>
        </p:sp>
        <p:sp>
          <p:nvSpPr>
            <p:cNvPr id="106564" name="Text Box 67"/>
            <p:cNvSpPr txBox="1">
              <a:spLocks noChangeArrowheads="1"/>
            </p:cNvSpPr>
            <p:nvPr/>
          </p:nvSpPr>
          <p:spPr bwMode="auto">
            <a:xfrm>
              <a:off x="395288" y="623888"/>
              <a:ext cx="1347787"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Original table</a:t>
              </a:r>
              <a:endParaRPr lang="en-US" altLang="zh-TW" sz="1800">
                <a:latin typeface="Arial" panose="020B0604020202020204" pitchFamily="34" charset="0"/>
              </a:endParaRPr>
            </a:p>
          </p:txBody>
        </p:sp>
        <p:sp>
          <p:nvSpPr>
            <p:cNvPr id="106565" name="Text Box 68"/>
            <p:cNvSpPr txBox="1">
              <a:spLocks noChangeArrowheads="1"/>
            </p:cNvSpPr>
            <p:nvPr/>
          </p:nvSpPr>
          <p:spPr bwMode="auto">
            <a:xfrm>
              <a:off x="7688263" y="623888"/>
              <a:ext cx="931862" cy="25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ct val="88000"/>
                </a:lnSpc>
                <a:spcBef>
                  <a:spcPts val="100"/>
                </a:spcBef>
                <a:buClrTx/>
                <a:buSzTx/>
                <a:buFontTx/>
                <a:buNone/>
              </a:pPr>
              <a:r>
                <a:rPr lang="en-US" altLang="zh-TW" sz="1800">
                  <a:latin typeface="Times New Roman" panose="02020603050405020304" pitchFamily="18" charset="0"/>
                </a:rPr>
                <a:t>662.7 KB</a:t>
              </a:r>
              <a:endParaRPr lang="en-US" altLang="zh-TW" sz="1800">
                <a:latin typeface="Arial" panose="020B0604020202020204" pitchFamily="34" charset="0"/>
              </a:endParaRPr>
            </a:p>
          </p:txBody>
        </p:sp>
        <p:sp>
          <p:nvSpPr>
            <p:cNvPr id="106566" name="Line 69"/>
            <p:cNvSpPr>
              <a:spLocks noChangeShapeType="1"/>
            </p:cNvSpPr>
            <p:nvPr/>
          </p:nvSpPr>
          <p:spPr bwMode="auto">
            <a:xfrm>
              <a:off x="403225" y="609600"/>
              <a:ext cx="8231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6567" name="Line 70"/>
            <p:cNvSpPr>
              <a:spLocks noChangeShapeType="1"/>
            </p:cNvSpPr>
            <p:nvPr/>
          </p:nvSpPr>
          <p:spPr bwMode="auto">
            <a:xfrm>
              <a:off x="403225" y="5383213"/>
              <a:ext cx="8229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6568" name="Line 71"/>
            <p:cNvSpPr>
              <a:spLocks noChangeShapeType="1"/>
            </p:cNvSpPr>
            <p:nvPr/>
          </p:nvSpPr>
          <p:spPr bwMode="auto">
            <a:xfrm>
              <a:off x="403225" y="4614863"/>
              <a:ext cx="82296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0854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698930C2-5330-49D6-AA46-342618C6A6E0}" type="slidenum">
              <a:rPr lang="zh-TW" altLang="en-US" sz="1200">
                <a:solidFill>
                  <a:srgbClr val="045C75"/>
                </a:solidFill>
                <a:latin typeface="Arial" panose="020B0604020202020204" pitchFamily="34" charset="0"/>
              </a:rPr>
              <a:pPr>
                <a:spcBef>
                  <a:spcPct val="0"/>
                </a:spcBef>
                <a:buClrTx/>
                <a:buSzTx/>
                <a:buFontTx/>
                <a:buNone/>
              </a:pPr>
              <a:t>51</a:t>
            </a:fld>
            <a:endParaRPr lang="zh-TW" altLang="en-US" sz="1200">
              <a:solidFill>
                <a:srgbClr val="045C75"/>
              </a:solidFill>
              <a:latin typeface="Arial" panose="020B0604020202020204" pitchFamily="34" charset="0"/>
            </a:endParaRPr>
          </a:p>
        </p:txBody>
      </p:sp>
      <p:sp>
        <p:nvSpPr>
          <p:cNvPr id="108548" name="Rectangle 2"/>
          <p:cNvSpPr>
            <a:spLocks noGrp="1"/>
          </p:cNvSpPr>
          <p:nvPr>
            <p:ph type="title"/>
          </p:nvPr>
        </p:nvSpPr>
        <p:spPr/>
        <p:txBody>
          <a:bodyPr/>
          <a:lstStyle/>
          <a:p>
            <a:pPr algn="ctr"/>
            <a:r>
              <a:rPr lang="en-US" altLang="zh-TW" sz="4600" smtClean="0"/>
              <a:t>Goal of hardware approaches</a:t>
            </a:r>
          </a:p>
        </p:txBody>
      </p:sp>
      <p:sp>
        <p:nvSpPr>
          <p:cNvPr id="108549" name="Rectangle 3"/>
          <p:cNvSpPr>
            <a:spLocks noGrp="1"/>
          </p:cNvSpPr>
          <p:nvPr>
            <p:ph type="body" idx="1"/>
          </p:nvPr>
        </p:nvSpPr>
        <p:spPr/>
        <p:txBody>
          <a:bodyPr/>
          <a:lstStyle/>
          <a:p>
            <a:r>
              <a:rPr lang="en-US" altLang="zh-TW" smtClean="0"/>
              <a:t>Pipeline architecture to achieve the throughput of over 100Gbps</a:t>
            </a:r>
          </a:p>
          <a:p>
            <a:r>
              <a:rPr lang="en-US" altLang="zh-TW" smtClean="0"/>
              <a:t>The most popular design is based on multibit trie</a:t>
            </a:r>
          </a:p>
          <a:p>
            <a:r>
              <a:rPr lang="en-US" altLang="zh-TW" smtClean="0"/>
              <a:t>Advantages</a:t>
            </a:r>
          </a:p>
          <a:p>
            <a:pPr lvl="1"/>
            <a:r>
              <a:rPr lang="en-US" altLang="zh-TW" smtClean="0"/>
              <a:t>Simple</a:t>
            </a:r>
          </a:p>
          <a:p>
            <a:pPr lvl="1"/>
            <a:r>
              <a:rPr lang="en-US" altLang="zh-TW" smtClean="0"/>
              <a:t>Bubble instruction to perform updates</a:t>
            </a:r>
          </a:p>
          <a:p>
            <a:r>
              <a:rPr lang="en-US" altLang="zh-TW" smtClean="0"/>
              <a:t>Disadvantages</a:t>
            </a:r>
          </a:p>
          <a:p>
            <a:pPr lvl="1"/>
            <a:r>
              <a:rPr lang="en-US" altLang="zh-TW" smtClean="0"/>
              <a:t>Unbalanced memory among stages (solvable)</a:t>
            </a:r>
          </a:p>
          <a:p>
            <a:pPr lvl="1"/>
            <a:r>
              <a:rPr lang="en-US" altLang="zh-TW" smtClean="0"/>
              <a:t>Memory requirement is too large to fit in the on-chip memory of hardware device such as FPGA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1059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B84843BF-23A6-4BFA-94F6-7C1B7ADA4794}" type="slidenum">
              <a:rPr lang="zh-TW" altLang="en-US" sz="1200">
                <a:solidFill>
                  <a:srgbClr val="045C75"/>
                </a:solidFill>
                <a:latin typeface="Arial" panose="020B0604020202020204" pitchFamily="34" charset="0"/>
              </a:rPr>
              <a:pPr>
                <a:spcBef>
                  <a:spcPct val="0"/>
                </a:spcBef>
                <a:buClrTx/>
                <a:buSzTx/>
                <a:buFontTx/>
                <a:buNone/>
              </a:pPr>
              <a:t>52</a:t>
            </a:fld>
            <a:endParaRPr lang="zh-TW" altLang="en-US" sz="1200">
              <a:solidFill>
                <a:srgbClr val="045C75"/>
              </a:solidFill>
              <a:latin typeface="Arial" panose="020B0604020202020204" pitchFamily="34" charset="0"/>
            </a:endParaRPr>
          </a:p>
        </p:txBody>
      </p:sp>
      <p:sp>
        <p:nvSpPr>
          <p:cNvPr id="2" name="標題 1"/>
          <p:cNvSpPr>
            <a:spLocks noGrp="1"/>
          </p:cNvSpPr>
          <p:nvPr>
            <p:ph type="title" idx="4294967295"/>
          </p:nvPr>
        </p:nvSpPr>
        <p:spPr/>
        <p:txBody>
          <a:bodyPr>
            <a:normAutofit fontScale="90000"/>
          </a:bodyPr>
          <a:lstStyle/>
          <a:p>
            <a:pPr algn="ctr">
              <a:defRPr/>
            </a:pPr>
            <a:r>
              <a:rPr lang="en-US" altLang="zh-TW" smtClean="0"/>
              <a:t>Multibit trie pipeline</a:t>
            </a:r>
            <a:endParaRPr lang="zh-TW" altLang="en-US" smtClean="0"/>
          </a:p>
        </p:txBody>
      </p:sp>
      <p:sp>
        <p:nvSpPr>
          <p:cNvPr id="110597" name="投影片編號版面配置區 3"/>
          <p:cNvSpPr txBox="1">
            <a:spLocks noGrp="1"/>
          </p:cNvSpPr>
          <p:nvPr/>
        </p:nvSpPr>
        <p:spPr bwMode="auto">
          <a:xfrm>
            <a:off x="8129588" y="573405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fld id="{476A48E8-7C91-4C25-AABE-757E26A8AB91}" type="slidenum">
              <a:rPr kumimoji="0" lang="zh-TW" altLang="en-US" sz="1400" b="1">
                <a:solidFill>
                  <a:srgbClr val="FFFFFF"/>
                </a:solidFill>
                <a:latin typeface="Arial" panose="020B0604020202020204" pitchFamily="34" charset="0"/>
              </a:rPr>
              <a:pPr algn="ctr" eaLnBrk="1" hangingPunct="1">
                <a:spcBef>
                  <a:spcPct val="0"/>
                </a:spcBef>
                <a:buClrTx/>
                <a:buSzTx/>
                <a:buFontTx/>
                <a:buNone/>
              </a:pPr>
              <a:t>52</a:t>
            </a:fld>
            <a:endParaRPr kumimoji="0" lang="en-US" altLang="zh-TW" sz="1400" b="1">
              <a:solidFill>
                <a:srgbClr val="FFFFFF"/>
              </a:solidFill>
              <a:latin typeface="Arial" panose="020B0604020202020204" pitchFamily="34" charset="0"/>
            </a:endParaRPr>
          </a:p>
        </p:txBody>
      </p:sp>
      <p:grpSp>
        <p:nvGrpSpPr>
          <p:cNvPr id="110598" name="Group 102"/>
          <p:cNvGrpSpPr>
            <a:grpSpLocks noChangeAspect="1"/>
          </p:cNvGrpSpPr>
          <p:nvPr/>
        </p:nvGrpSpPr>
        <p:grpSpPr bwMode="auto">
          <a:xfrm>
            <a:off x="1476375" y="1808163"/>
            <a:ext cx="5578475" cy="3090862"/>
            <a:chOff x="1418" y="2040"/>
            <a:chExt cx="8784" cy="4868"/>
          </a:xfrm>
        </p:grpSpPr>
        <p:sp>
          <p:nvSpPr>
            <p:cNvPr id="110601" name="AutoShape 103"/>
            <p:cNvSpPr>
              <a:spLocks noChangeAspect="1" noChangeArrowheads="1"/>
            </p:cNvSpPr>
            <p:nvPr/>
          </p:nvSpPr>
          <p:spPr bwMode="auto">
            <a:xfrm>
              <a:off x="1418" y="2040"/>
              <a:ext cx="8784" cy="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nvGrpSpPr>
            <p:cNvPr id="110602" name="Group 104"/>
            <p:cNvGrpSpPr>
              <a:grpSpLocks/>
            </p:cNvGrpSpPr>
            <p:nvPr/>
          </p:nvGrpSpPr>
          <p:grpSpPr bwMode="auto">
            <a:xfrm>
              <a:off x="7445" y="2133"/>
              <a:ext cx="303" cy="302"/>
              <a:chOff x="7930" y="5936"/>
              <a:chExt cx="341" cy="340"/>
            </a:xfrm>
          </p:grpSpPr>
          <p:sp>
            <p:nvSpPr>
              <p:cNvPr id="110685" name="Oval 105"/>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86" name="Text Box 106"/>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endParaRPr lang="zh-TW" altLang="en-US" sz="1000">
                  <a:latin typeface="Times New Roman" panose="02020603050405020304" pitchFamily="18" charset="0"/>
                </a:endParaRPr>
              </a:p>
              <a:p>
                <a:pPr eaLnBrk="1" hangingPunct="1">
                  <a:spcBef>
                    <a:spcPct val="0"/>
                  </a:spcBef>
                  <a:buClrTx/>
                  <a:buSzTx/>
                  <a:buFontTx/>
                  <a:buNone/>
                </a:pPr>
                <a:endParaRPr lang="zh-TW" altLang="en-US" sz="1800">
                  <a:latin typeface="Arial" panose="020B0604020202020204" pitchFamily="34" charset="0"/>
                </a:endParaRPr>
              </a:p>
            </p:txBody>
          </p:sp>
        </p:grpSp>
        <p:grpSp>
          <p:nvGrpSpPr>
            <p:cNvPr id="110603" name="Group 107"/>
            <p:cNvGrpSpPr>
              <a:grpSpLocks/>
            </p:cNvGrpSpPr>
            <p:nvPr/>
          </p:nvGrpSpPr>
          <p:grpSpPr bwMode="auto">
            <a:xfrm>
              <a:off x="6641" y="2776"/>
              <a:ext cx="305" cy="303"/>
              <a:chOff x="7930" y="5936"/>
              <a:chExt cx="341" cy="340"/>
            </a:xfrm>
          </p:grpSpPr>
          <p:sp>
            <p:nvSpPr>
              <p:cNvPr id="110683" name="Oval 108"/>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84" name="Text Box 109"/>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endParaRPr lang="zh-TW" altLang="en-US" sz="1000">
                  <a:latin typeface="Times New Roman" panose="02020603050405020304" pitchFamily="18" charset="0"/>
                </a:endParaRPr>
              </a:p>
              <a:p>
                <a:pPr eaLnBrk="1" hangingPunct="1">
                  <a:spcBef>
                    <a:spcPct val="0"/>
                  </a:spcBef>
                  <a:buClrTx/>
                  <a:buSzTx/>
                  <a:buFontTx/>
                  <a:buNone/>
                </a:pPr>
                <a:endParaRPr lang="zh-TW" altLang="en-US" sz="1800">
                  <a:latin typeface="Arial" panose="020B0604020202020204" pitchFamily="34" charset="0"/>
                </a:endParaRPr>
              </a:p>
            </p:txBody>
          </p:sp>
        </p:grpSp>
        <p:grpSp>
          <p:nvGrpSpPr>
            <p:cNvPr id="110604" name="Group 110"/>
            <p:cNvGrpSpPr>
              <a:grpSpLocks/>
            </p:cNvGrpSpPr>
            <p:nvPr/>
          </p:nvGrpSpPr>
          <p:grpSpPr bwMode="auto">
            <a:xfrm>
              <a:off x="7462" y="4704"/>
              <a:ext cx="303" cy="303"/>
              <a:chOff x="7930" y="5936"/>
              <a:chExt cx="341" cy="340"/>
            </a:xfrm>
          </p:grpSpPr>
          <p:sp>
            <p:nvSpPr>
              <p:cNvPr id="110681" name="Oval 111"/>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82" name="Text Box 112"/>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endParaRPr lang="zh-TW" altLang="en-US" sz="1000">
                  <a:latin typeface="Times New Roman" panose="02020603050405020304" pitchFamily="18" charset="0"/>
                </a:endParaRPr>
              </a:p>
              <a:p>
                <a:pPr eaLnBrk="1" hangingPunct="1">
                  <a:spcBef>
                    <a:spcPct val="0"/>
                  </a:spcBef>
                  <a:buClrTx/>
                  <a:buSzTx/>
                  <a:buFontTx/>
                  <a:buNone/>
                </a:pPr>
                <a:endParaRPr lang="zh-TW" altLang="en-US" sz="1800">
                  <a:latin typeface="Arial" panose="020B0604020202020204" pitchFamily="34" charset="0"/>
                </a:endParaRPr>
              </a:p>
            </p:txBody>
          </p:sp>
        </p:grpSp>
        <p:cxnSp>
          <p:nvCxnSpPr>
            <p:cNvPr id="110605" name="AutoShape 113"/>
            <p:cNvCxnSpPr>
              <a:cxnSpLocks noChangeShapeType="1"/>
              <a:stCxn id="110685" idx="3"/>
              <a:endCxn id="110683" idx="0"/>
            </p:cNvCxnSpPr>
            <p:nvPr/>
          </p:nvCxnSpPr>
          <p:spPr bwMode="auto">
            <a:xfrm flipH="1">
              <a:off x="6794" y="2391"/>
              <a:ext cx="695" cy="38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06" name="AutoShape 114"/>
            <p:cNvCxnSpPr>
              <a:cxnSpLocks noChangeShapeType="1"/>
              <a:stCxn id="110685" idx="5"/>
              <a:endCxn id="110651" idx="0"/>
            </p:cNvCxnSpPr>
            <p:nvPr/>
          </p:nvCxnSpPr>
          <p:spPr bwMode="auto">
            <a:xfrm>
              <a:off x="7704" y="2391"/>
              <a:ext cx="874" cy="36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07" name="AutoShape 115"/>
            <p:cNvCxnSpPr>
              <a:cxnSpLocks noChangeShapeType="1"/>
              <a:stCxn id="110683" idx="3"/>
              <a:endCxn id="110647" idx="0"/>
            </p:cNvCxnSpPr>
            <p:nvPr/>
          </p:nvCxnSpPr>
          <p:spPr bwMode="auto">
            <a:xfrm flipH="1">
              <a:off x="5847" y="3035"/>
              <a:ext cx="839" cy="383"/>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0608" name="Group 116"/>
            <p:cNvGrpSpPr>
              <a:grpSpLocks/>
            </p:cNvGrpSpPr>
            <p:nvPr/>
          </p:nvGrpSpPr>
          <p:grpSpPr bwMode="auto">
            <a:xfrm>
              <a:off x="6980" y="5507"/>
              <a:ext cx="304" cy="304"/>
              <a:chOff x="7930" y="5936"/>
              <a:chExt cx="341" cy="340"/>
            </a:xfrm>
          </p:grpSpPr>
          <p:sp>
            <p:nvSpPr>
              <p:cNvPr id="110679" name="Oval 117"/>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80" name="Text Box 118"/>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endParaRPr lang="zh-TW" altLang="en-US" sz="1000">
                  <a:latin typeface="Times New Roman" panose="02020603050405020304" pitchFamily="18" charset="0"/>
                </a:endParaRPr>
              </a:p>
              <a:p>
                <a:pPr eaLnBrk="1" hangingPunct="1">
                  <a:spcBef>
                    <a:spcPct val="0"/>
                  </a:spcBef>
                  <a:buClrTx/>
                  <a:buSzTx/>
                  <a:buFontTx/>
                  <a:buNone/>
                </a:pPr>
                <a:endParaRPr lang="zh-TW" altLang="en-US" sz="1800">
                  <a:latin typeface="Arial" panose="020B0604020202020204" pitchFamily="34" charset="0"/>
                </a:endParaRPr>
              </a:p>
            </p:txBody>
          </p:sp>
        </p:grpSp>
        <p:grpSp>
          <p:nvGrpSpPr>
            <p:cNvPr id="110609" name="Group 119"/>
            <p:cNvGrpSpPr>
              <a:grpSpLocks/>
            </p:cNvGrpSpPr>
            <p:nvPr/>
          </p:nvGrpSpPr>
          <p:grpSpPr bwMode="auto">
            <a:xfrm>
              <a:off x="7944" y="5489"/>
              <a:ext cx="305" cy="305"/>
              <a:chOff x="7930" y="5936"/>
              <a:chExt cx="341" cy="340"/>
            </a:xfrm>
          </p:grpSpPr>
          <p:sp>
            <p:nvSpPr>
              <p:cNvPr id="110677" name="Oval 120"/>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78" name="Text Box 121"/>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110610" name="AutoShape 122"/>
            <p:cNvCxnSpPr>
              <a:cxnSpLocks noChangeShapeType="1"/>
              <a:stCxn id="110681" idx="3"/>
              <a:endCxn id="110679" idx="0"/>
            </p:cNvCxnSpPr>
            <p:nvPr/>
          </p:nvCxnSpPr>
          <p:spPr bwMode="auto">
            <a:xfrm flipH="1">
              <a:off x="7132" y="4963"/>
              <a:ext cx="374" cy="54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11" name="AutoShape 123"/>
            <p:cNvCxnSpPr>
              <a:cxnSpLocks noChangeShapeType="1"/>
              <a:stCxn id="110681" idx="5"/>
              <a:endCxn id="110677" idx="0"/>
            </p:cNvCxnSpPr>
            <p:nvPr/>
          </p:nvCxnSpPr>
          <p:spPr bwMode="auto">
            <a:xfrm>
              <a:off x="7721" y="4963"/>
              <a:ext cx="376" cy="526"/>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0612" name="Group 124"/>
            <p:cNvGrpSpPr>
              <a:grpSpLocks/>
            </p:cNvGrpSpPr>
            <p:nvPr/>
          </p:nvGrpSpPr>
          <p:grpSpPr bwMode="auto">
            <a:xfrm>
              <a:off x="3911" y="4061"/>
              <a:ext cx="303" cy="304"/>
              <a:chOff x="7930" y="5936"/>
              <a:chExt cx="341" cy="340"/>
            </a:xfrm>
          </p:grpSpPr>
          <p:sp>
            <p:nvSpPr>
              <p:cNvPr id="110675" name="Oval 125"/>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76" name="Text Box 126"/>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endParaRPr lang="zh-TW" altLang="en-US" sz="1000">
                  <a:latin typeface="Times New Roman" panose="02020603050405020304" pitchFamily="18" charset="0"/>
                </a:endParaRPr>
              </a:p>
              <a:p>
                <a:pPr eaLnBrk="1" hangingPunct="1">
                  <a:spcBef>
                    <a:spcPct val="0"/>
                  </a:spcBef>
                  <a:buClrTx/>
                  <a:buSzTx/>
                  <a:buFontTx/>
                  <a:buNone/>
                </a:pPr>
                <a:endParaRPr lang="zh-TW" altLang="en-US" sz="1800">
                  <a:latin typeface="Arial" panose="020B0604020202020204" pitchFamily="34" charset="0"/>
                </a:endParaRPr>
              </a:p>
            </p:txBody>
          </p:sp>
        </p:grpSp>
        <p:grpSp>
          <p:nvGrpSpPr>
            <p:cNvPr id="110613" name="Group 127"/>
            <p:cNvGrpSpPr>
              <a:grpSpLocks/>
            </p:cNvGrpSpPr>
            <p:nvPr/>
          </p:nvGrpSpPr>
          <p:grpSpPr bwMode="auto">
            <a:xfrm>
              <a:off x="3430" y="4704"/>
              <a:ext cx="302" cy="303"/>
              <a:chOff x="7930" y="5936"/>
              <a:chExt cx="341" cy="340"/>
            </a:xfrm>
          </p:grpSpPr>
          <p:sp>
            <p:nvSpPr>
              <p:cNvPr id="110673" name="Oval 128"/>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74" name="Text Box 129"/>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grpSp>
          <p:nvGrpSpPr>
            <p:cNvPr id="110614" name="Group 130"/>
            <p:cNvGrpSpPr>
              <a:grpSpLocks/>
            </p:cNvGrpSpPr>
            <p:nvPr/>
          </p:nvGrpSpPr>
          <p:grpSpPr bwMode="auto">
            <a:xfrm>
              <a:off x="4392" y="4704"/>
              <a:ext cx="304" cy="303"/>
              <a:chOff x="7930" y="5936"/>
              <a:chExt cx="341" cy="340"/>
            </a:xfrm>
          </p:grpSpPr>
          <p:sp>
            <p:nvSpPr>
              <p:cNvPr id="110671" name="Oval 131"/>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72" name="Text Box 132"/>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110615" name="AutoShape 133"/>
            <p:cNvCxnSpPr>
              <a:cxnSpLocks noChangeShapeType="1"/>
              <a:stCxn id="110675" idx="3"/>
              <a:endCxn id="110673" idx="0"/>
            </p:cNvCxnSpPr>
            <p:nvPr/>
          </p:nvCxnSpPr>
          <p:spPr bwMode="auto">
            <a:xfrm flipH="1">
              <a:off x="3581" y="4320"/>
              <a:ext cx="374" cy="38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16" name="AutoShape 134"/>
            <p:cNvCxnSpPr>
              <a:cxnSpLocks noChangeShapeType="1"/>
              <a:stCxn id="110675" idx="5"/>
              <a:endCxn id="110671" idx="0"/>
            </p:cNvCxnSpPr>
            <p:nvPr/>
          </p:nvCxnSpPr>
          <p:spPr bwMode="auto">
            <a:xfrm>
              <a:off x="4170" y="4320"/>
              <a:ext cx="374" cy="38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0617" name="Group 135"/>
            <p:cNvGrpSpPr>
              <a:grpSpLocks/>
            </p:cNvGrpSpPr>
            <p:nvPr/>
          </p:nvGrpSpPr>
          <p:grpSpPr bwMode="auto">
            <a:xfrm>
              <a:off x="8425" y="4061"/>
              <a:ext cx="305" cy="304"/>
              <a:chOff x="7930" y="5936"/>
              <a:chExt cx="341" cy="340"/>
            </a:xfrm>
          </p:grpSpPr>
          <p:sp>
            <p:nvSpPr>
              <p:cNvPr id="110669" name="Oval 136"/>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70" name="Text Box 137"/>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110618" name="AutoShape 138"/>
            <p:cNvCxnSpPr>
              <a:cxnSpLocks noChangeShapeType="1"/>
              <a:stCxn id="110647" idx="3"/>
              <a:endCxn id="110675" idx="0"/>
            </p:cNvCxnSpPr>
            <p:nvPr/>
          </p:nvCxnSpPr>
          <p:spPr bwMode="auto">
            <a:xfrm flipH="1">
              <a:off x="4063" y="3677"/>
              <a:ext cx="1677" cy="38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19" name="AutoShape 139"/>
            <p:cNvCxnSpPr>
              <a:cxnSpLocks noChangeShapeType="1"/>
              <a:stCxn id="110647" idx="5"/>
              <a:endCxn id="110649" idx="0"/>
            </p:cNvCxnSpPr>
            <p:nvPr/>
          </p:nvCxnSpPr>
          <p:spPr bwMode="auto">
            <a:xfrm>
              <a:off x="5954" y="3677"/>
              <a:ext cx="679" cy="366"/>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20" name="AutoShape 140"/>
            <p:cNvCxnSpPr>
              <a:cxnSpLocks noChangeShapeType="1"/>
              <a:stCxn id="110653" idx="0"/>
              <a:endCxn id="110651" idx="4"/>
            </p:cNvCxnSpPr>
            <p:nvPr/>
          </p:nvCxnSpPr>
          <p:spPr bwMode="auto">
            <a:xfrm flipV="1">
              <a:off x="7917" y="3061"/>
              <a:ext cx="661" cy="35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21" name="AutoShape 141"/>
            <p:cNvCxnSpPr>
              <a:cxnSpLocks noChangeShapeType="1"/>
              <a:stCxn id="110653" idx="5"/>
              <a:endCxn id="110669" idx="0"/>
            </p:cNvCxnSpPr>
            <p:nvPr/>
          </p:nvCxnSpPr>
          <p:spPr bwMode="auto">
            <a:xfrm>
              <a:off x="8024" y="3677"/>
              <a:ext cx="554" cy="38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0622" name="Group 142"/>
            <p:cNvGrpSpPr>
              <a:grpSpLocks/>
            </p:cNvGrpSpPr>
            <p:nvPr/>
          </p:nvGrpSpPr>
          <p:grpSpPr bwMode="auto">
            <a:xfrm>
              <a:off x="5678" y="4704"/>
              <a:ext cx="303" cy="303"/>
              <a:chOff x="7930" y="5936"/>
              <a:chExt cx="341" cy="340"/>
            </a:xfrm>
          </p:grpSpPr>
          <p:sp>
            <p:nvSpPr>
              <p:cNvPr id="110667" name="Oval 143"/>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68" name="Text Box 144"/>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110623" name="AutoShape 145"/>
            <p:cNvCxnSpPr>
              <a:cxnSpLocks noChangeShapeType="1"/>
              <a:stCxn id="110649" idx="3"/>
              <a:endCxn id="110667" idx="0"/>
            </p:cNvCxnSpPr>
            <p:nvPr/>
          </p:nvCxnSpPr>
          <p:spPr bwMode="auto">
            <a:xfrm flipH="1">
              <a:off x="5830" y="4302"/>
              <a:ext cx="696" cy="402"/>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24" name="AutoShape 146"/>
            <p:cNvCxnSpPr>
              <a:cxnSpLocks noChangeShapeType="1"/>
              <a:stCxn id="110649" idx="5"/>
              <a:endCxn id="110681" idx="0"/>
            </p:cNvCxnSpPr>
            <p:nvPr/>
          </p:nvCxnSpPr>
          <p:spPr bwMode="auto">
            <a:xfrm>
              <a:off x="6740" y="4302"/>
              <a:ext cx="874" cy="402"/>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0625" name="Group 147"/>
            <p:cNvGrpSpPr>
              <a:grpSpLocks/>
            </p:cNvGrpSpPr>
            <p:nvPr/>
          </p:nvGrpSpPr>
          <p:grpSpPr bwMode="auto">
            <a:xfrm>
              <a:off x="2946" y="5507"/>
              <a:ext cx="304" cy="304"/>
              <a:chOff x="7930" y="5936"/>
              <a:chExt cx="341" cy="340"/>
            </a:xfrm>
          </p:grpSpPr>
          <p:sp>
            <p:nvSpPr>
              <p:cNvPr id="110665" name="Oval 148"/>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66" name="Text Box 149"/>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grpSp>
          <p:nvGrpSpPr>
            <p:cNvPr id="110626" name="Group 150"/>
            <p:cNvGrpSpPr>
              <a:grpSpLocks/>
            </p:cNvGrpSpPr>
            <p:nvPr/>
          </p:nvGrpSpPr>
          <p:grpSpPr bwMode="auto">
            <a:xfrm>
              <a:off x="3929" y="5507"/>
              <a:ext cx="303" cy="304"/>
              <a:chOff x="7930" y="5936"/>
              <a:chExt cx="341" cy="340"/>
            </a:xfrm>
          </p:grpSpPr>
          <p:sp>
            <p:nvSpPr>
              <p:cNvPr id="110663" name="Oval 151"/>
              <p:cNvSpPr>
                <a:spLocks noChangeArrowheads="1"/>
              </p:cNvSpPr>
              <p:nvPr/>
            </p:nvSpPr>
            <p:spPr bwMode="auto">
              <a:xfrm>
                <a:off x="7930" y="5936"/>
                <a:ext cx="341" cy="340"/>
              </a:xfrm>
              <a:prstGeom prst="ellipse">
                <a:avLst/>
              </a:prstGeom>
              <a:noFill/>
              <a:ln w="9525">
                <a:solidFill>
                  <a:srgbClr val="000000"/>
                </a:solidFill>
                <a:round/>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64" name="Text Box 152"/>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110627" name="AutoShape 153"/>
            <p:cNvCxnSpPr>
              <a:cxnSpLocks noChangeShapeType="1"/>
              <a:stCxn id="110673" idx="3"/>
              <a:endCxn id="110665" idx="0"/>
            </p:cNvCxnSpPr>
            <p:nvPr/>
          </p:nvCxnSpPr>
          <p:spPr bwMode="auto">
            <a:xfrm flipH="1">
              <a:off x="3098" y="4963"/>
              <a:ext cx="376" cy="54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28" name="AutoShape 154"/>
            <p:cNvCxnSpPr>
              <a:cxnSpLocks noChangeShapeType="1"/>
              <a:stCxn id="110673" idx="5"/>
              <a:endCxn id="110663" idx="0"/>
            </p:cNvCxnSpPr>
            <p:nvPr/>
          </p:nvCxnSpPr>
          <p:spPr bwMode="auto">
            <a:xfrm>
              <a:off x="3688" y="4963"/>
              <a:ext cx="393" cy="54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0629" name="Group 155"/>
            <p:cNvGrpSpPr>
              <a:grpSpLocks/>
            </p:cNvGrpSpPr>
            <p:nvPr/>
          </p:nvGrpSpPr>
          <p:grpSpPr bwMode="auto">
            <a:xfrm>
              <a:off x="6159" y="5507"/>
              <a:ext cx="303" cy="304"/>
              <a:chOff x="7930" y="5936"/>
              <a:chExt cx="341" cy="340"/>
            </a:xfrm>
          </p:grpSpPr>
          <p:sp>
            <p:nvSpPr>
              <p:cNvPr id="110661" name="Oval 156"/>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62" name="Text Box 157"/>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110630" name="AutoShape 158"/>
            <p:cNvCxnSpPr>
              <a:cxnSpLocks noChangeShapeType="1"/>
              <a:stCxn id="110667" idx="5"/>
              <a:endCxn id="110661" idx="0"/>
            </p:cNvCxnSpPr>
            <p:nvPr/>
          </p:nvCxnSpPr>
          <p:spPr bwMode="auto">
            <a:xfrm>
              <a:off x="5937" y="4963"/>
              <a:ext cx="374" cy="544"/>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631" name="AutoShape 159"/>
            <p:cNvCxnSpPr>
              <a:cxnSpLocks noChangeShapeType="1"/>
              <a:stCxn id="110679" idx="3"/>
              <a:endCxn id="110659" idx="0"/>
            </p:cNvCxnSpPr>
            <p:nvPr/>
          </p:nvCxnSpPr>
          <p:spPr bwMode="auto">
            <a:xfrm flipH="1">
              <a:off x="6633" y="5766"/>
              <a:ext cx="392" cy="53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0632" name="Group 160"/>
            <p:cNvGrpSpPr>
              <a:grpSpLocks/>
            </p:cNvGrpSpPr>
            <p:nvPr/>
          </p:nvGrpSpPr>
          <p:grpSpPr bwMode="auto">
            <a:xfrm>
              <a:off x="6481" y="6303"/>
              <a:ext cx="304" cy="302"/>
              <a:chOff x="7930" y="5936"/>
              <a:chExt cx="341" cy="340"/>
            </a:xfrm>
          </p:grpSpPr>
          <p:sp>
            <p:nvSpPr>
              <p:cNvPr id="110659" name="Oval 161"/>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60" name="Text Box 162"/>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110633" name="AutoShape 163"/>
            <p:cNvCxnSpPr>
              <a:cxnSpLocks noChangeShapeType="1"/>
              <a:stCxn id="110663" idx="3"/>
              <a:endCxn id="110657" idx="0"/>
            </p:cNvCxnSpPr>
            <p:nvPr/>
          </p:nvCxnSpPr>
          <p:spPr bwMode="auto">
            <a:xfrm flipH="1">
              <a:off x="3581" y="5766"/>
              <a:ext cx="392" cy="53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0634" name="Group 164"/>
            <p:cNvGrpSpPr>
              <a:grpSpLocks/>
            </p:cNvGrpSpPr>
            <p:nvPr/>
          </p:nvGrpSpPr>
          <p:grpSpPr bwMode="auto">
            <a:xfrm>
              <a:off x="3430" y="6303"/>
              <a:ext cx="302" cy="302"/>
              <a:chOff x="7930" y="5936"/>
              <a:chExt cx="341" cy="340"/>
            </a:xfrm>
          </p:grpSpPr>
          <p:sp>
            <p:nvSpPr>
              <p:cNvPr id="110657" name="Oval 165"/>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58" name="Text Box 166"/>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cxnSp>
          <p:nvCxnSpPr>
            <p:cNvPr id="110635" name="AutoShape 167"/>
            <p:cNvCxnSpPr>
              <a:cxnSpLocks noChangeShapeType="1"/>
              <a:stCxn id="110663" idx="5"/>
              <a:endCxn id="110655" idx="0"/>
            </p:cNvCxnSpPr>
            <p:nvPr/>
          </p:nvCxnSpPr>
          <p:spPr bwMode="auto">
            <a:xfrm>
              <a:off x="4188" y="5766"/>
              <a:ext cx="374" cy="53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0636" name="Group 168"/>
            <p:cNvGrpSpPr>
              <a:grpSpLocks/>
            </p:cNvGrpSpPr>
            <p:nvPr/>
          </p:nvGrpSpPr>
          <p:grpSpPr bwMode="auto">
            <a:xfrm>
              <a:off x="4410" y="6303"/>
              <a:ext cx="304" cy="302"/>
              <a:chOff x="7930" y="5936"/>
              <a:chExt cx="341" cy="340"/>
            </a:xfrm>
          </p:grpSpPr>
          <p:sp>
            <p:nvSpPr>
              <p:cNvPr id="110655" name="Oval 169"/>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56" name="Text Box 170"/>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grpSp>
          <p:nvGrpSpPr>
            <p:cNvPr id="110637" name="Group 171"/>
            <p:cNvGrpSpPr>
              <a:grpSpLocks/>
            </p:cNvGrpSpPr>
            <p:nvPr/>
          </p:nvGrpSpPr>
          <p:grpSpPr bwMode="auto">
            <a:xfrm>
              <a:off x="7765" y="3418"/>
              <a:ext cx="304" cy="304"/>
              <a:chOff x="7930" y="5936"/>
              <a:chExt cx="341" cy="340"/>
            </a:xfrm>
          </p:grpSpPr>
          <p:sp>
            <p:nvSpPr>
              <p:cNvPr id="110653" name="Oval 172"/>
              <p:cNvSpPr>
                <a:spLocks noChangeArrowheads="1"/>
              </p:cNvSpPr>
              <p:nvPr/>
            </p:nvSpPr>
            <p:spPr bwMode="auto">
              <a:xfrm>
                <a:off x="7930" y="5936"/>
                <a:ext cx="341" cy="340"/>
              </a:xfrm>
              <a:prstGeom prst="ellipse">
                <a:avLst/>
              </a:prstGeom>
              <a:solidFill>
                <a:srgbClr val="CC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54" name="Text Box 173"/>
              <p:cNvSpPr txBox="1">
                <a:spLocks noChangeArrowheads="1"/>
              </p:cNvSpPr>
              <p:nvPr/>
            </p:nvSpPr>
            <p:spPr bwMode="auto">
              <a:xfrm>
                <a:off x="8032" y="5980"/>
                <a:ext cx="162" cy="2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grpSp>
          <p:nvGrpSpPr>
            <p:cNvPr id="110638" name="Group 174"/>
            <p:cNvGrpSpPr>
              <a:grpSpLocks/>
            </p:cNvGrpSpPr>
            <p:nvPr/>
          </p:nvGrpSpPr>
          <p:grpSpPr bwMode="auto">
            <a:xfrm>
              <a:off x="8425" y="2758"/>
              <a:ext cx="305" cy="303"/>
              <a:chOff x="7930" y="5936"/>
              <a:chExt cx="341" cy="340"/>
            </a:xfrm>
          </p:grpSpPr>
          <p:sp>
            <p:nvSpPr>
              <p:cNvPr id="110651" name="Oval 175"/>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52" name="Text Box 176"/>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endParaRPr lang="zh-TW" altLang="en-US" sz="1000">
                  <a:latin typeface="Times New Roman" panose="02020603050405020304" pitchFamily="18" charset="0"/>
                </a:endParaRPr>
              </a:p>
              <a:p>
                <a:pPr eaLnBrk="1" hangingPunct="1">
                  <a:spcBef>
                    <a:spcPct val="0"/>
                  </a:spcBef>
                  <a:buClrTx/>
                  <a:buSzTx/>
                  <a:buFontTx/>
                  <a:buNone/>
                </a:pPr>
                <a:endParaRPr lang="zh-TW" altLang="en-US" sz="1800">
                  <a:latin typeface="Arial" panose="020B0604020202020204" pitchFamily="34" charset="0"/>
                </a:endParaRPr>
              </a:p>
            </p:txBody>
          </p:sp>
        </p:grpSp>
        <p:grpSp>
          <p:nvGrpSpPr>
            <p:cNvPr id="110639" name="Group 177"/>
            <p:cNvGrpSpPr>
              <a:grpSpLocks/>
            </p:cNvGrpSpPr>
            <p:nvPr/>
          </p:nvGrpSpPr>
          <p:grpSpPr bwMode="auto">
            <a:xfrm>
              <a:off x="6481" y="4043"/>
              <a:ext cx="304" cy="303"/>
              <a:chOff x="7930" y="5936"/>
              <a:chExt cx="341" cy="340"/>
            </a:xfrm>
          </p:grpSpPr>
          <p:sp>
            <p:nvSpPr>
              <p:cNvPr id="110649" name="Oval 178"/>
              <p:cNvSpPr>
                <a:spLocks noChangeArrowheads="1"/>
              </p:cNvSpPr>
              <p:nvPr/>
            </p:nvSpPr>
            <p:spPr bwMode="auto">
              <a:xfrm>
                <a:off x="7930" y="5936"/>
                <a:ext cx="341" cy="340"/>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50" name="Text Box 179"/>
              <p:cNvSpPr txBox="1">
                <a:spLocks noChangeArrowheads="1"/>
              </p:cNvSpPr>
              <p:nvPr/>
            </p:nvSpPr>
            <p:spPr bwMode="auto">
              <a:xfrm>
                <a:off x="8032" y="5980"/>
                <a:ext cx="162" cy="256"/>
              </a:xfrm>
              <a:prstGeom prst="rect">
                <a:avLst/>
              </a:prstGeom>
              <a:solidFill>
                <a:srgbClr val="CC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grpSp>
          <p:nvGrpSpPr>
            <p:cNvPr id="110640" name="Group 180"/>
            <p:cNvGrpSpPr>
              <a:grpSpLocks/>
            </p:cNvGrpSpPr>
            <p:nvPr/>
          </p:nvGrpSpPr>
          <p:grpSpPr bwMode="auto">
            <a:xfrm>
              <a:off x="5695" y="3418"/>
              <a:ext cx="304" cy="304"/>
              <a:chOff x="7930" y="5936"/>
              <a:chExt cx="341" cy="340"/>
            </a:xfrm>
          </p:grpSpPr>
          <p:sp>
            <p:nvSpPr>
              <p:cNvPr id="110647" name="Oval 181"/>
              <p:cNvSpPr>
                <a:spLocks noChangeArrowheads="1"/>
              </p:cNvSpPr>
              <p:nvPr/>
            </p:nvSpPr>
            <p:spPr bwMode="auto">
              <a:xfrm>
                <a:off x="7930" y="5936"/>
                <a:ext cx="341" cy="34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48" name="Text Box 182"/>
              <p:cNvSpPr txBox="1">
                <a:spLocks noChangeArrowheads="1"/>
              </p:cNvSpPr>
              <p:nvPr/>
            </p:nvSpPr>
            <p:spPr bwMode="auto">
              <a:xfrm>
                <a:off x="8032" y="5980"/>
                <a:ext cx="1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lnSpc>
                    <a:spcPct val="96000"/>
                  </a:lnSpc>
                  <a:spcBef>
                    <a:spcPct val="0"/>
                  </a:spcBef>
                  <a:buClrTx/>
                  <a:buSzTx/>
                  <a:buFontTx/>
                  <a:buNone/>
                </a:pPr>
                <a:endParaRPr lang="zh-TW" altLang="en-US" sz="1000">
                  <a:latin typeface="Times New Roman" panose="02020603050405020304" pitchFamily="18" charset="0"/>
                </a:endParaRPr>
              </a:p>
              <a:p>
                <a:pPr eaLnBrk="1" hangingPunct="1">
                  <a:spcBef>
                    <a:spcPct val="0"/>
                  </a:spcBef>
                  <a:buClrTx/>
                  <a:buSzTx/>
                  <a:buFontTx/>
                  <a:buNone/>
                </a:pPr>
                <a:endParaRPr lang="zh-TW" altLang="en-US" sz="1800">
                  <a:latin typeface="Arial" panose="020B0604020202020204" pitchFamily="34" charset="0"/>
                </a:endParaRPr>
              </a:p>
            </p:txBody>
          </p:sp>
        </p:grpSp>
        <p:sp>
          <p:nvSpPr>
            <p:cNvPr id="110641" name="Rectangle 183" descr="淺色右斜對角線"/>
            <p:cNvSpPr>
              <a:spLocks noChangeArrowheads="1"/>
            </p:cNvSpPr>
            <p:nvPr/>
          </p:nvSpPr>
          <p:spPr bwMode="auto">
            <a:xfrm rot="5400000" flipH="1">
              <a:off x="5465" y="-1043"/>
              <a:ext cx="60" cy="7242"/>
            </a:xfrm>
            <a:prstGeom prst="rect">
              <a:avLst/>
            </a:prstGeom>
            <a:pattFill prst="ltUpDiag">
              <a:fgClr>
                <a:srgbClr val="000000"/>
              </a:fgClr>
              <a:bgClr>
                <a:srgbClr val="FFFFFF"/>
              </a:bgClr>
            </a:patt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42" name="Rectangle 184" descr="淺色右斜對角線"/>
            <p:cNvSpPr>
              <a:spLocks noChangeArrowheads="1"/>
            </p:cNvSpPr>
            <p:nvPr/>
          </p:nvSpPr>
          <p:spPr bwMode="auto">
            <a:xfrm rot="5400000" flipH="1">
              <a:off x="5465" y="-389"/>
              <a:ext cx="60" cy="7242"/>
            </a:xfrm>
            <a:prstGeom prst="rect">
              <a:avLst/>
            </a:prstGeom>
            <a:pattFill prst="ltUpDiag">
              <a:fgClr>
                <a:srgbClr val="000000"/>
              </a:fgClr>
              <a:bgClr>
                <a:srgbClr val="FFFFFF"/>
              </a:bgClr>
            </a:patt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43" name="Rectangle 185" descr="淺色右斜對角線"/>
            <p:cNvSpPr>
              <a:spLocks noChangeArrowheads="1"/>
            </p:cNvSpPr>
            <p:nvPr/>
          </p:nvSpPr>
          <p:spPr bwMode="auto">
            <a:xfrm rot="5400000" flipH="1">
              <a:off x="5465" y="256"/>
              <a:ext cx="60" cy="7242"/>
            </a:xfrm>
            <a:prstGeom prst="rect">
              <a:avLst/>
            </a:prstGeom>
            <a:pattFill prst="ltUpDiag">
              <a:fgClr>
                <a:srgbClr val="000000"/>
              </a:fgClr>
              <a:bgClr>
                <a:srgbClr val="FFFFFF"/>
              </a:bgClr>
            </a:patt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44" name="Rectangle 186" descr="淺色右斜對角線"/>
            <p:cNvSpPr>
              <a:spLocks noChangeArrowheads="1"/>
            </p:cNvSpPr>
            <p:nvPr/>
          </p:nvSpPr>
          <p:spPr bwMode="auto">
            <a:xfrm rot="5400000" flipH="1">
              <a:off x="5465" y="885"/>
              <a:ext cx="60" cy="7242"/>
            </a:xfrm>
            <a:prstGeom prst="rect">
              <a:avLst/>
            </a:prstGeom>
            <a:pattFill prst="ltUpDiag">
              <a:fgClr>
                <a:srgbClr val="000000"/>
              </a:fgClr>
              <a:bgClr>
                <a:srgbClr val="FFFFFF"/>
              </a:bgClr>
            </a:patt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45" name="Rectangle 187" descr="淺色右斜對角線"/>
            <p:cNvSpPr>
              <a:spLocks noChangeArrowheads="1"/>
            </p:cNvSpPr>
            <p:nvPr/>
          </p:nvSpPr>
          <p:spPr bwMode="auto">
            <a:xfrm rot="5400000" flipH="1">
              <a:off x="5465" y="1590"/>
              <a:ext cx="60" cy="7242"/>
            </a:xfrm>
            <a:prstGeom prst="rect">
              <a:avLst/>
            </a:prstGeom>
            <a:pattFill prst="ltUpDiag">
              <a:fgClr>
                <a:srgbClr val="000000"/>
              </a:fgClr>
              <a:bgClr>
                <a:srgbClr val="FFFFFF"/>
              </a:bgClr>
            </a:patt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10646" name="Rectangle 188" descr="淺色右斜對角線"/>
            <p:cNvSpPr>
              <a:spLocks noChangeArrowheads="1"/>
            </p:cNvSpPr>
            <p:nvPr/>
          </p:nvSpPr>
          <p:spPr bwMode="auto">
            <a:xfrm rot="5400000" flipH="1">
              <a:off x="5464" y="2425"/>
              <a:ext cx="61" cy="7242"/>
            </a:xfrm>
            <a:prstGeom prst="rect">
              <a:avLst/>
            </a:prstGeom>
            <a:pattFill prst="ltUpDiag">
              <a:fgClr>
                <a:srgbClr val="000000"/>
              </a:fgClr>
              <a:bgClr>
                <a:srgbClr val="FFFFFF"/>
              </a:bgClr>
            </a:patt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sp>
        <p:nvSpPr>
          <p:cNvPr id="109" name="文字方塊 108"/>
          <p:cNvSpPr txBox="1">
            <a:spLocks noChangeArrowheads="1"/>
          </p:cNvSpPr>
          <p:nvPr/>
        </p:nvSpPr>
        <p:spPr bwMode="auto">
          <a:xfrm>
            <a:off x="215900" y="2816225"/>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800">
                <a:solidFill>
                  <a:schemeClr val="accent1"/>
                </a:solidFill>
                <a:latin typeface="Arial" panose="020B0604020202020204" pitchFamily="34" charset="0"/>
              </a:rPr>
              <a:t>Pipeline registers</a:t>
            </a:r>
            <a:endParaRPr lang="zh-TW" altLang="en-US" sz="1800">
              <a:solidFill>
                <a:schemeClr val="accent1"/>
              </a:solidFill>
              <a:latin typeface="Arial" panose="020B0604020202020204" pitchFamily="34" charset="0"/>
            </a:endParaRPr>
          </a:p>
        </p:txBody>
      </p:sp>
      <p:sp>
        <p:nvSpPr>
          <p:cNvPr id="110600" name="Line 190"/>
          <p:cNvSpPr>
            <a:spLocks noChangeShapeType="1"/>
          </p:cNvSpPr>
          <p:nvPr/>
        </p:nvSpPr>
        <p:spPr bwMode="auto">
          <a:xfrm flipV="1">
            <a:off x="1403350" y="2241550"/>
            <a:ext cx="360363" cy="466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1264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41F06F9D-7063-4CB2-96C0-D6969625714B}" type="slidenum">
              <a:rPr lang="zh-TW" altLang="en-US" sz="1200">
                <a:solidFill>
                  <a:srgbClr val="045C75"/>
                </a:solidFill>
                <a:latin typeface="Arial" panose="020B0604020202020204" pitchFamily="34" charset="0"/>
              </a:rPr>
              <a:pPr>
                <a:spcBef>
                  <a:spcPct val="0"/>
                </a:spcBef>
                <a:buClrTx/>
                <a:buSzTx/>
                <a:buFontTx/>
                <a:buNone/>
              </a:pPr>
              <a:t>53</a:t>
            </a:fld>
            <a:endParaRPr lang="zh-TW" altLang="en-US" sz="1200">
              <a:solidFill>
                <a:srgbClr val="045C75"/>
              </a:solidFill>
              <a:latin typeface="Arial" panose="020B0604020202020204" pitchFamily="34" charset="0"/>
            </a:endParaRPr>
          </a:p>
        </p:txBody>
      </p:sp>
      <p:sp>
        <p:nvSpPr>
          <p:cNvPr id="112644" name="Rectangle 2"/>
          <p:cNvSpPr>
            <a:spLocks noGrp="1"/>
          </p:cNvSpPr>
          <p:nvPr>
            <p:ph type="title"/>
          </p:nvPr>
        </p:nvSpPr>
        <p:spPr/>
        <p:txBody>
          <a:bodyPr/>
          <a:lstStyle/>
          <a:p>
            <a:pPr algn="ctr"/>
            <a:r>
              <a:rPr lang="en-US" altLang="zh-TW" sz="4600" smtClean="0"/>
              <a:t>References for existing pipelines</a:t>
            </a:r>
          </a:p>
        </p:txBody>
      </p:sp>
      <p:sp>
        <p:nvSpPr>
          <p:cNvPr id="112645" name="Rectangle 3"/>
          <p:cNvSpPr>
            <a:spLocks noGrp="1"/>
          </p:cNvSpPr>
          <p:nvPr>
            <p:ph type="body" idx="1"/>
          </p:nvPr>
        </p:nvSpPr>
        <p:spPr/>
        <p:txBody>
          <a:bodyPr/>
          <a:lstStyle/>
          <a:p>
            <a:pPr>
              <a:lnSpc>
                <a:spcPct val="90000"/>
              </a:lnSpc>
            </a:pPr>
            <a:r>
              <a:rPr lang="en-US" altLang="zh-TW" smtClean="0">
                <a:solidFill>
                  <a:srgbClr val="CC6600"/>
                </a:solidFill>
              </a:rPr>
              <a:t>Ring</a:t>
            </a:r>
            <a:r>
              <a:rPr lang="zh-TW" altLang="en-US" smtClean="0"/>
              <a:t> </a:t>
            </a:r>
            <a:r>
              <a:rPr lang="en-US" altLang="zh-TW" smtClean="0"/>
              <a:t>-  ISCA-2005-A Tree Based Router Search Engine Architecture with Single Port Memories</a:t>
            </a:r>
          </a:p>
          <a:p>
            <a:pPr>
              <a:lnSpc>
                <a:spcPct val="90000"/>
              </a:lnSpc>
            </a:pPr>
            <a:r>
              <a:rPr lang="en-US" altLang="zh-TW" smtClean="0">
                <a:solidFill>
                  <a:srgbClr val="CC6600"/>
                </a:solidFill>
              </a:rPr>
              <a:t>SDP</a:t>
            </a:r>
            <a:r>
              <a:rPr lang="zh-TW" altLang="en-US" smtClean="0"/>
              <a:t> </a:t>
            </a:r>
            <a:r>
              <a:rPr lang="en-US" altLang="zh-TW" smtClean="0"/>
              <a:t>-  SIGCOMM-2005-Dynamic Pipelining Making IPLookup </a:t>
            </a:r>
          </a:p>
          <a:p>
            <a:pPr>
              <a:lnSpc>
                <a:spcPct val="90000"/>
              </a:lnSpc>
            </a:pPr>
            <a:r>
              <a:rPr lang="en-US" altLang="zh-TW" smtClean="0">
                <a:solidFill>
                  <a:srgbClr val="CC6600"/>
                </a:solidFill>
              </a:rPr>
              <a:t>CAMP</a:t>
            </a:r>
            <a:r>
              <a:rPr lang="zh-TW" altLang="en-US" smtClean="0"/>
              <a:t> </a:t>
            </a:r>
            <a:r>
              <a:rPr lang="en-US" altLang="zh-TW" smtClean="0"/>
              <a:t>-  ANCS-2006-CAMP</a:t>
            </a:r>
            <a:r>
              <a:rPr lang="zh-TW" altLang="en-US" smtClean="0"/>
              <a:t>：</a:t>
            </a:r>
            <a:r>
              <a:rPr lang="en-US" altLang="zh-TW" smtClean="0"/>
              <a:t>Fast and Efficient IP Lookup Architecture </a:t>
            </a:r>
          </a:p>
          <a:p>
            <a:pPr>
              <a:lnSpc>
                <a:spcPct val="90000"/>
              </a:lnSpc>
            </a:pPr>
            <a:r>
              <a:rPr lang="en-US" altLang="zh-TW" smtClean="0">
                <a:solidFill>
                  <a:srgbClr val="CC6600"/>
                </a:solidFill>
              </a:rPr>
              <a:t>OLP</a:t>
            </a:r>
            <a:r>
              <a:rPr lang="zh-TW" altLang="en-US" smtClean="0"/>
              <a:t> </a:t>
            </a:r>
            <a:r>
              <a:rPr lang="en-US" altLang="zh-TW" smtClean="0"/>
              <a:t>-  HOTI-2007-A Memory-Balanced Linear Pipeline Architecture for Trie-based IP Lookup</a:t>
            </a:r>
          </a:p>
          <a:p>
            <a:pPr>
              <a:lnSpc>
                <a:spcPct val="90000"/>
              </a:lnSpc>
            </a:pPr>
            <a:r>
              <a:rPr lang="en-US" altLang="zh-TW" smtClean="0">
                <a:solidFill>
                  <a:srgbClr val="CC6600"/>
                </a:solidFill>
              </a:rPr>
              <a:t>BiOLP</a:t>
            </a:r>
            <a:r>
              <a:rPr lang="zh-TW" altLang="en-US" smtClean="0"/>
              <a:t> </a:t>
            </a:r>
            <a:r>
              <a:rPr lang="en-US" altLang="zh-TW" smtClean="0"/>
              <a:t>-  FCCM-2008-A SRAM-based Architecture for Trie-based IP Lookup Using FPGA</a:t>
            </a:r>
          </a:p>
          <a:p>
            <a:pPr>
              <a:lnSpc>
                <a:spcPct val="90000"/>
              </a:lnSpc>
            </a:pPr>
            <a:r>
              <a:rPr lang="zh-TW" altLang="en-US" smtClean="0"/>
              <a:t> </a:t>
            </a:r>
            <a:r>
              <a:rPr lang="en-US" altLang="zh-TW" smtClean="0">
                <a:solidFill>
                  <a:srgbClr val="CC6600"/>
                </a:solidFill>
              </a:rPr>
              <a:t>DuPI</a:t>
            </a:r>
            <a:r>
              <a:rPr lang="en-US" altLang="zh-TW" smtClean="0"/>
              <a:t> - FPL-2008-Scalable high-throughput SRAM-based architecture for IP-lookup using FPGA</a:t>
            </a:r>
            <a:endParaRPr lang="zh-TW" alt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1469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5EB51657-2DC0-4E4C-9BB2-4D90F147F0C8}" type="slidenum">
              <a:rPr lang="zh-TW" altLang="en-US" sz="1200">
                <a:solidFill>
                  <a:srgbClr val="045C75"/>
                </a:solidFill>
                <a:latin typeface="Arial" panose="020B0604020202020204" pitchFamily="34" charset="0"/>
              </a:rPr>
              <a:pPr>
                <a:spcBef>
                  <a:spcPct val="0"/>
                </a:spcBef>
                <a:buClrTx/>
                <a:buSzTx/>
                <a:buFontTx/>
                <a:buNone/>
              </a:pPr>
              <a:t>54</a:t>
            </a:fld>
            <a:endParaRPr lang="zh-TW" altLang="en-US" sz="1200">
              <a:solidFill>
                <a:srgbClr val="045C75"/>
              </a:solidFill>
              <a:latin typeface="Arial" panose="020B0604020202020204" pitchFamily="34" charset="0"/>
            </a:endParaRPr>
          </a:p>
        </p:txBody>
      </p:sp>
      <p:sp>
        <p:nvSpPr>
          <p:cNvPr id="114692" name="Rectangle 2"/>
          <p:cNvSpPr>
            <a:spLocks noGrp="1"/>
          </p:cNvSpPr>
          <p:nvPr>
            <p:ph type="title"/>
          </p:nvPr>
        </p:nvSpPr>
        <p:spPr/>
        <p:txBody>
          <a:bodyPr/>
          <a:lstStyle/>
          <a:p>
            <a:pPr algn="ctr"/>
            <a:r>
              <a:rPr lang="en-US" altLang="zh-TW" sz="4600" smtClean="0"/>
              <a:t>References for existing pipelines</a:t>
            </a:r>
          </a:p>
        </p:txBody>
      </p:sp>
      <p:sp>
        <p:nvSpPr>
          <p:cNvPr id="114693" name="Rectangle 3"/>
          <p:cNvSpPr>
            <a:spLocks noGrp="1"/>
          </p:cNvSpPr>
          <p:nvPr>
            <p:ph type="body" idx="1"/>
          </p:nvPr>
        </p:nvSpPr>
        <p:spPr/>
        <p:txBody>
          <a:bodyPr/>
          <a:lstStyle/>
          <a:p>
            <a:r>
              <a:rPr lang="en-US" altLang="zh-TW" sz="2200" smtClean="0">
                <a:solidFill>
                  <a:srgbClr val="CC6600"/>
                </a:solidFill>
              </a:rPr>
              <a:t>Hash</a:t>
            </a:r>
            <a:r>
              <a:rPr lang="zh-TW" altLang="en-US" sz="2200" smtClean="0"/>
              <a:t> </a:t>
            </a:r>
            <a:r>
              <a:rPr lang="en-US" altLang="zh-TW" sz="2200" smtClean="0"/>
              <a:t>-  HotI-2008-An Efficient Hardware-based Multi-hash Scheme for High Speed IP Lookup</a:t>
            </a:r>
          </a:p>
          <a:p>
            <a:r>
              <a:rPr lang="en-US" altLang="zh-TW" sz="2200" smtClean="0">
                <a:solidFill>
                  <a:srgbClr val="CC6600"/>
                </a:solidFill>
              </a:rPr>
              <a:t>POLP</a:t>
            </a:r>
            <a:r>
              <a:rPr lang="zh-TW" altLang="en-US" sz="2200" smtClean="0"/>
              <a:t> </a:t>
            </a:r>
            <a:r>
              <a:rPr lang="en-US" altLang="zh-TW" sz="2200" smtClean="0"/>
              <a:t>-   INFOCOM-2008-Beyond TCAM-An SRAM based parallel multi-pipeline architecture for terabit IP lookup</a:t>
            </a:r>
          </a:p>
          <a:p>
            <a:r>
              <a:rPr lang="en-US" altLang="zh-TW" sz="2200" smtClean="0">
                <a:solidFill>
                  <a:srgbClr val="CC6600"/>
                </a:solidFill>
              </a:rPr>
              <a:t>POLP</a:t>
            </a:r>
            <a:r>
              <a:rPr lang="zh-TW" altLang="en-US" sz="2200" smtClean="0"/>
              <a:t> </a:t>
            </a:r>
            <a:r>
              <a:rPr lang="en-US" altLang="zh-TW" sz="2200" smtClean="0"/>
              <a:t>-  IPDPS-2008-Parallel IP Lookup Using Multiple SRAM-based Pipelines</a:t>
            </a:r>
          </a:p>
          <a:p>
            <a:r>
              <a:rPr lang="en-US" altLang="zh-TW" sz="2200" smtClean="0">
                <a:solidFill>
                  <a:srgbClr val="CC6600"/>
                </a:solidFill>
              </a:rPr>
              <a:t>FlashLook</a:t>
            </a:r>
            <a:r>
              <a:rPr lang="zh-TW" altLang="en-US" sz="2200" smtClean="0"/>
              <a:t> </a:t>
            </a:r>
            <a:r>
              <a:rPr lang="en-US" altLang="zh-TW" sz="2200" smtClean="0"/>
              <a:t>-  HPSR-2009-FlashLook 100Gbps Hash-Tuned Route Lookup Architecture</a:t>
            </a:r>
          </a:p>
          <a:p>
            <a:r>
              <a:rPr lang="en-US" altLang="zh-TW" sz="2200" smtClean="0">
                <a:solidFill>
                  <a:srgbClr val="CC6600"/>
                </a:solidFill>
              </a:rPr>
              <a:t>FPL</a:t>
            </a:r>
            <a:r>
              <a:rPr lang="zh-TW" altLang="en-US" sz="2200" smtClean="0"/>
              <a:t> </a:t>
            </a:r>
            <a:r>
              <a:rPr lang="en-US" altLang="zh-TW" sz="2200" smtClean="0"/>
              <a:t>-  HPSR-2009-Frugal IP Lookup Based on a Parallel Search</a:t>
            </a:r>
          </a:p>
          <a:p>
            <a:r>
              <a:rPr lang="en-US" altLang="zh-TW" sz="2200" smtClean="0">
                <a:solidFill>
                  <a:srgbClr val="CC6600"/>
                </a:solidFill>
              </a:rPr>
              <a:t>pDST</a:t>
            </a:r>
            <a:r>
              <a:rPr lang="en-US" altLang="zh-TW" sz="2200" smtClean="0"/>
              <a:t> - </a:t>
            </a:r>
            <a:r>
              <a:rPr lang="en-US" altLang="en-US" sz="2200" smtClean="0">
                <a:ea typeface="新細明體" panose="02020500000000000000" pitchFamily="18" charset="-120"/>
              </a:rPr>
              <a:t>FPGA-2010-High Throughput and Large Capacity Pipelined Dynamic Search Tree on FPGA</a:t>
            </a:r>
            <a:endParaRPr lang="en-US" altLang="zh-TW" sz="2200" smtClean="0"/>
          </a:p>
          <a:p>
            <a:r>
              <a:rPr lang="en-US" altLang="zh-TW" sz="2200" smtClean="0">
                <a:solidFill>
                  <a:srgbClr val="CC6600"/>
                </a:solidFill>
              </a:rPr>
              <a:t>FlashTrie</a:t>
            </a:r>
            <a:r>
              <a:rPr lang="zh-TW" altLang="en-US" sz="2200" smtClean="0"/>
              <a:t> </a:t>
            </a:r>
            <a:r>
              <a:rPr lang="en-US" altLang="zh-TW" sz="2200" smtClean="0"/>
              <a:t>-  INFOCOM-2010-FlashTrie- Hash-based Prefix-Compressed Trie for IP Route Lookup Beyond 100Gbps</a:t>
            </a:r>
            <a:endParaRPr lang="zh-TW" altLang="en-US" sz="22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1673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DBB7EB9-33A9-4CA0-8E9E-DE41BA98A429}" type="slidenum">
              <a:rPr lang="zh-TW" altLang="en-US" sz="1200">
                <a:solidFill>
                  <a:srgbClr val="045C75"/>
                </a:solidFill>
                <a:latin typeface="Arial" panose="020B0604020202020204" pitchFamily="34" charset="0"/>
              </a:rPr>
              <a:pPr>
                <a:spcBef>
                  <a:spcPct val="0"/>
                </a:spcBef>
                <a:buClrTx/>
                <a:buSzTx/>
                <a:buFontTx/>
                <a:buNone/>
              </a:pPr>
              <a:t>55</a:t>
            </a:fld>
            <a:endParaRPr lang="zh-TW" altLang="en-US" sz="1200">
              <a:solidFill>
                <a:srgbClr val="045C75"/>
              </a:solidFill>
              <a:latin typeface="Arial" panose="020B0604020202020204" pitchFamily="34" charset="0"/>
            </a:endParaRPr>
          </a:p>
        </p:txBody>
      </p:sp>
      <p:sp>
        <p:nvSpPr>
          <p:cNvPr id="116740" name="Rectangle 2"/>
          <p:cNvSpPr>
            <a:spLocks noGrp="1"/>
          </p:cNvSpPr>
          <p:nvPr>
            <p:ph type="title"/>
          </p:nvPr>
        </p:nvSpPr>
        <p:spPr/>
        <p:txBody>
          <a:bodyPr/>
          <a:lstStyle/>
          <a:p>
            <a:pPr algn="ctr"/>
            <a:r>
              <a:rPr lang="en-US" altLang="zh-TW" sz="4600" smtClean="0"/>
              <a:t>References for existing pipelines</a:t>
            </a:r>
          </a:p>
        </p:txBody>
      </p:sp>
      <p:sp>
        <p:nvSpPr>
          <p:cNvPr id="116741" name="Rectangle 3"/>
          <p:cNvSpPr>
            <a:spLocks noGrp="1"/>
          </p:cNvSpPr>
          <p:nvPr>
            <p:ph type="body" idx="1"/>
          </p:nvPr>
        </p:nvSpPr>
        <p:spPr/>
        <p:txBody>
          <a:bodyPr/>
          <a:lstStyle/>
          <a:p>
            <a:r>
              <a:rPr lang="en-US" altLang="zh-TW" smtClean="0">
                <a:solidFill>
                  <a:srgbClr val="CC6600"/>
                </a:solidFill>
              </a:rPr>
              <a:t>DMST</a:t>
            </a:r>
            <a:r>
              <a:rPr lang="zh-TW" altLang="en-US" smtClean="0"/>
              <a:t> </a:t>
            </a:r>
            <a:r>
              <a:rPr lang="en-US" altLang="zh-TW" smtClean="0"/>
              <a:t>-  TC-2010-Dynamic Multiway Segment Tree for IP Lookups and the Fast Pipelined Search Engine</a:t>
            </a:r>
          </a:p>
          <a:p>
            <a:r>
              <a:rPr lang="en-US" altLang="zh-TW" smtClean="0">
                <a:solidFill>
                  <a:srgbClr val="CC6600"/>
                </a:solidFill>
              </a:rPr>
              <a:t>BPFL &amp; POLP</a:t>
            </a:r>
            <a:r>
              <a:rPr lang="zh-TW" altLang="en-US" smtClean="0"/>
              <a:t> </a:t>
            </a:r>
            <a:r>
              <a:rPr lang="en-US" altLang="zh-TW" smtClean="0"/>
              <a:t>-   HPSR-2011-FPGA implementation of lookup algorithms</a:t>
            </a:r>
          </a:p>
          <a:p>
            <a:r>
              <a:rPr lang="en-US" altLang="zh-TW" smtClean="0">
                <a:solidFill>
                  <a:srgbClr val="CC6600"/>
                </a:solidFill>
              </a:rPr>
              <a:t>Shuffled Trie</a:t>
            </a:r>
            <a:r>
              <a:rPr lang="zh-TW" altLang="en-US" smtClean="0"/>
              <a:t> </a:t>
            </a:r>
            <a:r>
              <a:rPr lang="en-US" altLang="zh-TW" smtClean="0"/>
              <a:t>-  ICC-2011-Bit-Shuffled Trie IP Lookup with Multi-Level Index Tables</a:t>
            </a:r>
          </a:p>
          <a:p>
            <a:r>
              <a:rPr lang="en-US" altLang="zh-TW" smtClean="0">
                <a:solidFill>
                  <a:srgbClr val="CC6600"/>
                </a:solidFill>
              </a:rPr>
              <a:t>Prefix Partitioning</a:t>
            </a:r>
            <a:r>
              <a:rPr lang="zh-TW" altLang="en-US" smtClean="0"/>
              <a:t> </a:t>
            </a:r>
            <a:r>
              <a:rPr lang="en-US" altLang="zh-TW" smtClean="0"/>
              <a:t>-  TC-2011-Scalable Tree-based Architectures for IPv4v6 Lookup Using Prefix Partitioning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1878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2596BE35-82AE-4CD3-999C-BC97EA93A1D3}" type="slidenum">
              <a:rPr lang="zh-TW" altLang="en-US" sz="1200">
                <a:solidFill>
                  <a:srgbClr val="045C75"/>
                </a:solidFill>
                <a:latin typeface="Arial" panose="020B0604020202020204" pitchFamily="34" charset="0"/>
              </a:rPr>
              <a:pPr>
                <a:spcBef>
                  <a:spcPct val="0"/>
                </a:spcBef>
                <a:buClrTx/>
                <a:buSzTx/>
                <a:buFontTx/>
                <a:buNone/>
              </a:pPr>
              <a:t>56</a:t>
            </a:fld>
            <a:endParaRPr lang="zh-TW" altLang="en-US" sz="1200">
              <a:solidFill>
                <a:srgbClr val="045C75"/>
              </a:solidFill>
              <a:latin typeface="Arial" panose="020B0604020202020204" pitchFamily="34" charset="0"/>
            </a:endParaRPr>
          </a:p>
        </p:txBody>
      </p:sp>
      <p:sp>
        <p:nvSpPr>
          <p:cNvPr id="118788" name="Rectangle 2"/>
          <p:cNvSpPr>
            <a:spLocks noGrp="1"/>
          </p:cNvSpPr>
          <p:nvPr>
            <p:ph type="title"/>
          </p:nvPr>
        </p:nvSpPr>
        <p:spPr/>
        <p:txBody>
          <a:bodyPr/>
          <a:lstStyle/>
          <a:p>
            <a:pPr algn="ctr"/>
            <a:r>
              <a:rPr lang="en-US" altLang="zh-TW" sz="4600" smtClean="0"/>
              <a:t>B-Tree structure</a:t>
            </a:r>
          </a:p>
        </p:txBody>
      </p:sp>
      <p:pic>
        <p:nvPicPr>
          <p:cNvPr id="118790" name="Picture 4" descr="sampl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776413"/>
            <a:ext cx="8326438"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2083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CF538696-A088-4F23-9C13-016B4E7FDE76}" type="slidenum">
              <a:rPr lang="zh-TW" altLang="en-US" sz="1200">
                <a:solidFill>
                  <a:srgbClr val="045C75"/>
                </a:solidFill>
                <a:latin typeface="Arial" panose="020B0604020202020204" pitchFamily="34" charset="0"/>
              </a:rPr>
              <a:pPr>
                <a:spcBef>
                  <a:spcPct val="0"/>
                </a:spcBef>
                <a:buClrTx/>
                <a:buSzTx/>
                <a:buFontTx/>
                <a:buNone/>
              </a:pPr>
              <a:t>57</a:t>
            </a:fld>
            <a:endParaRPr lang="zh-TW" altLang="en-US" sz="1200">
              <a:solidFill>
                <a:srgbClr val="045C75"/>
              </a:solidFill>
              <a:latin typeface="Arial" panose="020B0604020202020204" pitchFamily="34" charset="0"/>
            </a:endParaRPr>
          </a:p>
        </p:txBody>
      </p:sp>
      <p:sp>
        <p:nvSpPr>
          <p:cNvPr id="120836" name="標題 1"/>
          <p:cNvSpPr>
            <a:spLocks noGrp="1"/>
          </p:cNvSpPr>
          <p:nvPr>
            <p:ph type="title" idx="4294967295"/>
          </p:nvPr>
        </p:nvSpPr>
        <p:spPr/>
        <p:txBody>
          <a:bodyPr lIns="91440" rIns="91440" bIns="45720"/>
          <a:lstStyle/>
          <a:p>
            <a:pPr algn="ctr"/>
            <a:r>
              <a:rPr lang="en-US" altLang="zh-TW" smtClean="0"/>
              <a:t>B-tree structure</a:t>
            </a:r>
            <a:endParaRPr lang="zh-TW" altLang="en-US" smtClean="0"/>
          </a:p>
        </p:txBody>
      </p:sp>
      <p:grpSp>
        <p:nvGrpSpPr>
          <p:cNvPr id="120838" name="Group 74"/>
          <p:cNvGrpSpPr>
            <a:grpSpLocks/>
          </p:cNvGrpSpPr>
          <p:nvPr/>
        </p:nvGrpSpPr>
        <p:grpSpPr bwMode="auto">
          <a:xfrm>
            <a:off x="4225925" y="1946275"/>
            <a:ext cx="1866900" cy="547688"/>
            <a:chOff x="1385" y="1664"/>
            <a:chExt cx="2449" cy="720"/>
          </a:xfrm>
        </p:grpSpPr>
        <p:sp>
          <p:nvSpPr>
            <p:cNvPr id="120888" name="AutoShape 75"/>
            <p:cNvSpPr>
              <a:spLocks noChangeAspect="1" noChangeArrowheads="1"/>
            </p:cNvSpPr>
            <p:nvPr/>
          </p:nvSpPr>
          <p:spPr bwMode="auto">
            <a:xfrm>
              <a:off x="1385" y="1664"/>
              <a:ext cx="2449" cy="720"/>
            </a:xfrm>
            <a:prstGeom prst="roundRect">
              <a:avLst>
                <a:gd name="adj" fmla="val 1666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300">
                <a:latin typeface="Arial" panose="020B0604020202020204" pitchFamily="34" charset="0"/>
              </a:endParaRPr>
            </a:p>
          </p:txBody>
        </p:sp>
        <p:sp>
          <p:nvSpPr>
            <p:cNvPr id="120889" name="Text Box 76"/>
            <p:cNvSpPr txBox="1">
              <a:spLocks noChangeArrowheads="1"/>
            </p:cNvSpPr>
            <p:nvPr/>
          </p:nvSpPr>
          <p:spPr bwMode="auto">
            <a:xfrm>
              <a:off x="1464"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12</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5</a:t>
              </a:r>
              <a:endParaRPr lang="zh-TW" altLang="zh-TW" sz="1500">
                <a:latin typeface="Arial" panose="020B0604020202020204" pitchFamily="34" charset="0"/>
              </a:endParaRPr>
            </a:p>
          </p:txBody>
        </p:sp>
        <p:sp>
          <p:nvSpPr>
            <p:cNvPr id="120890" name="Text Box 77"/>
            <p:cNvSpPr txBox="1">
              <a:spLocks noChangeArrowheads="1"/>
            </p:cNvSpPr>
            <p:nvPr/>
          </p:nvSpPr>
          <p:spPr bwMode="auto">
            <a:xfrm>
              <a:off x="2040" y="1764"/>
              <a:ext cx="577"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88</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3</a:t>
              </a:r>
              <a:endParaRPr lang="zh-TW" altLang="zh-TW" sz="1500">
                <a:latin typeface="Arial" panose="020B0604020202020204" pitchFamily="34" charset="0"/>
              </a:endParaRPr>
            </a:p>
          </p:txBody>
        </p:sp>
        <p:sp>
          <p:nvSpPr>
            <p:cNvPr id="120891" name="Text Box 78"/>
            <p:cNvSpPr txBox="1">
              <a:spLocks noChangeArrowheads="1"/>
            </p:cNvSpPr>
            <p:nvPr/>
          </p:nvSpPr>
          <p:spPr bwMode="auto">
            <a:xfrm>
              <a:off x="2617"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92" name="Text Box 79"/>
            <p:cNvSpPr txBox="1">
              <a:spLocks noChangeArrowheads="1"/>
            </p:cNvSpPr>
            <p:nvPr/>
          </p:nvSpPr>
          <p:spPr bwMode="auto">
            <a:xfrm>
              <a:off x="3193"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93" name="Text Box 80"/>
            <p:cNvSpPr txBox="1">
              <a:spLocks noChangeArrowheads="1"/>
            </p:cNvSpPr>
            <p:nvPr/>
          </p:nvSpPr>
          <p:spPr bwMode="auto">
            <a:xfrm>
              <a:off x="1431"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94" name="Text Box 81"/>
            <p:cNvSpPr txBox="1">
              <a:spLocks noChangeArrowheads="1"/>
            </p:cNvSpPr>
            <p:nvPr/>
          </p:nvSpPr>
          <p:spPr bwMode="auto">
            <a:xfrm>
              <a:off x="2013"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95" name="Text Box 82"/>
            <p:cNvSpPr txBox="1">
              <a:spLocks noChangeArrowheads="1"/>
            </p:cNvSpPr>
            <p:nvPr/>
          </p:nvSpPr>
          <p:spPr bwMode="auto">
            <a:xfrm>
              <a:off x="2583"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96" name="Text Box 83"/>
            <p:cNvSpPr txBox="1">
              <a:spLocks noChangeArrowheads="1"/>
            </p:cNvSpPr>
            <p:nvPr/>
          </p:nvSpPr>
          <p:spPr bwMode="auto">
            <a:xfrm>
              <a:off x="3156"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97" name="Text Box 84"/>
            <p:cNvSpPr txBox="1">
              <a:spLocks noChangeArrowheads="1"/>
            </p:cNvSpPr>
            <p:nvPr/>
          </p:nvSpPr>
          <p:spPr bwMode="auto">
            <a:xfrm>
              <a:off x="3741"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grpSp>
      <p:cxnSp>
        <p:nvCxnSpPr>
          <p:cNvPr id="120839" name="AutoShape 85"/>
          <p:cNvCxnSpPr>
            <a:cxnSpLocks noChangeShapeType="1"/>
          </p:cNvCxnSpPr>
          <p:nvPr/>
        </p:nvCxnSpPr>
        <p:spPr bwMode="auto">
          <a:xfrm flipH="1">
            <a:off x="2552700" y="2413000"/>
            <a:ext cx="1751013" cy="49371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20840" name="Group 86"/>
          <p:cNvGrpSpPr>
            <a:grpSpLocks/>
          </p:cNvGrpSpPr>
          <p:nvPr/>
        </p:nvGrpSpPr>
        <p:grpSpPr bwMode="auto">
          <a:xfrm>
            <a:off x="1619250" y="2906713"/>
            <a:ext cx="1866900" cy="547687"/>
            <a:chOff x="1385" y="1664"/>
            <a:chExt cx="2449" cy="720"/>
          </a:xfrm>
        </p:grpSpPr>
        <p:sp>
          <p:nvSpPr>
            <p:cNvPr id="120878" name="AutoShape 87"/>
            <p:cNvSpPr>
              <a:spLocks noChangeAspect="1" noChangeArrowheads="1"/>
            </p:cNvSpPr>
            <p:nvPr/>
          </p:nvSpPr>
          <p:spPr bwMode="auto">
            <a:xfrm>
              <a:off x="1385" y="1664"/>
              <a:ext cx="2449" cy="720"/>
            </a:xfrm>
            <a:prstGeom prst="roundRect">
              <a:avLst>
                <a:gd name="adj" fmla="val 1666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300">
                <a:latin typeface="Arial" panose="020B0604020202020204" pitchFamily="34" charset="0"/>
              </a:endParaRPr>
            </a:p>
          </p:txBody>
        </p:sp>
        <p:sp>
          <p:nvSpPr>
            <p:cNvPr id="120879" name="Text Box 88"/>
            <p:cNvSpPr txBox="1">
              <a:spLocks noChangeArrowheads="1"/>
            </p:cNvSpPr>
            <p:nvPr/>
          </p:nvSpPr>
          <p:spPr bwMode="auto">
            <a:xfrm>
              <a:off x="1464"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2</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7</a:t>
              </a:r>
              <a:endParaRPr lang="zh-TW" altLang="zh-TW" sz="1500">
                <a:latin typeface="Arial" panose="020B0604020202020204" pitchFamily="34" charset="0"/>
              </a:endParaRPr>
            </a:p>
          </p:txBody>
        </p:sp>
        <p:sp>
          <p:nvSpPr>
            <p:cNvPr id="120880" name="Text Box 89"/>
            <p:cNvSpPr txBox="1">
              <a:spLocks noChangeArrowheads="1"/>
            </p:cNvSpPr>
            <p:nvPr/>
          </p:nvSpPr>
          <p:spPr bwMode="auto">
            <a:xfrm>
              <a:off x="2040" y="1764"/>
              <a:ext cx="577"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5</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10</a:t>
              </a:r>
              <a:endParaRPr lang="zh-TW" altLang="zh-TW" sz="1500">
                <a:latin typeface="Arial" panose="020B0604020202020204" pitchFamily="34" charset="0"/>
              </a:endParaRPr>
            </a:p>
          </p:txBody>
        </p:sp>
        <p:sp>
          <p:nvSpPr>
            <p:cNvPr id="120881" name="Text Box 90"/>
            <p:cNvSpPr txBox="1">
              <a:spLocks noChangeArrowheads="1"/>
            </p:cNvSpPr>
            <p:nvPr/>
          </p:nvSpPr>
          <p:spPr bwMode="auto">
            <a:xfrm>
              <a:off x="2617"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7</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11</a:t>
              </a:r>
              <a:endParaRPr lang="zh-TW" altLang="zh-TW" sz="1500">
                <a:latin typeface="Arial" panose="020B0604020202020204" pitchFamily="34" charset="0"/>
              </a:endParaRPr>
            </a:p>
          </p:txBody>
        </p:sp>
        <p:sp>
          <p:nvSpPr>
            <p:cNvPr id="120882" name="Text Box 91"/>
            <p:cNvSpPr txBox="1">
              <a:spLocks noChangeArrowheads="1"/>
            </p:cNvSpPr>
            <p:nvPr/>
          </p:nvSpPr>
          <p:spPr bwMode="auto">
            <a:xfrm>
              <a:off x="3193"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83" name="Text Box 92"/>
            <p:cNvSpPr txBox="1">
              <a:spLocks noChangeArrowheads="1"/>
            </p:cNvSpPr>
            <p:nvPr/>
          </p:nvSpPr>
          <p:spPr bwMode="auto">
            <a:xfrm>
              <a:off x="1431"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84" name="Text Box 93"/>
            <p:cNvSpPr txBox="1">
              <a:spLocks noChangeArrowheads="1"/>
            </p:cNvSpPr>
            <p:nvPr/>
          </p:nvSpPr>
          <p:spPr bwMode="auto">
            <a:xfrm>
              <a:off x="2013"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85" name="Text Box 94"/>
            <p:cNvSpPr txBox="1">
              <a:spLocks noChangeArrowheads="1"/>
            </p:cNvSpPr>
            <p:nvPr/>
          </p:nvSpPr>
          <p:spPr bwMode="auto">
            <a:xfrm>
              <a:off x="2583"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86" name="Text Box 95"/>
            <p:cNvSpPr txBox="1">
              <a:spLocks noChangeArrowheads="1"/>
            </p:cNvSpPr>
            <p:nvPr/>
          </p:nvSpPr>
          <p:spPr bwMode="auto">
            <a:xfrm>
              <a:off x="3156"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87" name="Text Box 96"/>
            <p:cNvSpPr txBox="1">
              <a:spLocks noChangeArrowheads="1"/>
            </p:cNvSpPr>
            <p:nvPr/>
          </p:nvSpPr>
          <p:spPr bwMode="auto">
            <a:xfrm>
              <a:off x="3741"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grpSp>
      <p:grpSp>
        <p:nvGrpSpPr>
          <p:cNvPr id="120841" name="Group 97"/>
          <p:cNvGrpSpPr>
            <a:grpSpLocks/>
          </p:cNvGrpSpPr>
          <p:nvPr/>
        </p:nvGrpSpPr>
        <p:grpSpPr bwMode="auto">
          <a:xfrm>
            <a:off x="3676650" y="2906713"/>
            <a:ext cx="1866900" cy="547687"/>
            <a:chOff x="1385" y="1664"/>
            <a:chExt cx="2449" cy="720"/>
          </a:xfrm>
        </p:grpSpPr>
        <p:sp>
          <p:nvSpPr>
            <p:cNvPr id="120868" name="AutoShape 98"/>
            <p:cNvSpPr>
              <a:spLocks noChangeAspect="1" noChangeArrowheads="1"/>
            </p:cNvSpPr>
            <p:nvPr/>
          </p:nvSpPr>
          <p:spPr bwMode="auto">
            <a:xfrm>
              <a:off x="1385" y="1664"/>
              <a:ext cx="2449" cy="720"/>
            </a:xfrm>
            <a:prstGeom prst="roundRect">
              <a:avLst>
                <a:gd name="adj" fmla="val 1666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300">
                <a:latin typeface="Arial" panose="020B0604020202020204" pitchFamily="34" charset="0"/>
              </a:endParaRPr>
            </a:p>
          </p:txBody>
        </p:sp>
        <p:sp>
          <p:nvSpPr>
            <p:cNvPr id="120869" name="Text Box 99"/>
            <p:cNvSpPr txBox="1">
              <a:spLocks noChangeArrowheads="1"/>
            </p:cNvSpPr>
            <p:nvPr/>
          </p:nvSpPr>
          <p:spPr bwMode="auto">
            <a:xfrm>
              <a:off x="1464"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22</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8</a:t>
              </a:r>
              <a:endParaRPr lang="zh-TW" altLang="zh-TW" sz="1500">
                <a:latin typeface="Arial" panose="020B0604020202020204" pitchFamily="34" charset="0"/>
              </a:endParaRPr>
            </a:p>
          </p:txBody>
        </p:sp>
        <p:sp>
          <p:nvSpPr>
            <p:cNvPr id="120870" name="Text Box 100"/>
            <p:cNvSpPr txBox="1">
              <a:spLocks noChangeArrowheads="1"/>
            </p:cNvSpPr>
            <p:nvPr/>
          </p:nvSpPr>
          <p:spPr bwMode="auto">
            <a:xfrm>
              <a:off x="2040" y="1764"/>
              <a:ext cx="577"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25</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12</a:t>
              </a:r>
              <a:endParaRPr lang="zh-TW" altLang="zh-TW" sz="1500">
                <a:latin typeface="Arial" panose="020B0604020202020204" pitchFamily="34" charset="0"/>
              </a:endParaRPr>
            </a:p>
          </p:txBody>
        </p:sp>
        <p:sp>
          <p:nvSpPr>
            <p:cNvPr id="120871" name="Text Box 101"/>
            <p:cNvSpPr txBox="1">
              <a:spLocks noChangeArrowheads="1"/>
            </p:cNvSpPr>
            <p:nvPr/>
          </p:nvSpPr>
          <p:spPr bwMode="auto">
            <a:xfrm>
              <a:off x="2617"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30</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9</a:t>
              </a:r>
              <a:endParaRPr lang="zh-TW" altLang="zh-TW" sz="1500">
                <a:latin typeface="Arial" panose="020B0604020202020204" pitchFamily="34" charset="0"/>
              </a:endParaRPr>
            </a:p>
          </p:txBody>
        </p:sp>
        <p:sp>
          <p:nvSpPr>
            <p:cNvPr id="120872" name="Text Box 102"/>
            <p:cNvSpPr txBox="1">
              <a:spLocks noChangeArrowheads="1"/>
            </p:cNvSpPr>
            <p:nvPr/>
          </p:nvSpPr>
          <p:spPr bwMode="auto">
            <a:xfrm>
              <a:off x="3193"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73" name="Text Box 103"/>
            <p:cNvSpPr txBox="1">
              <a:spLocks noChangeArrowheads="1"/>
            </p:cNvSpPr>
            <p:nvPr/>
          </p:nvSpPr>
          <p:spPr bwMode="auto">
            <a:xfrm>
              <a:off x="1431"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74" name="Text Box 104"/>
            <p:cNvSpPr txBox="1">
              <a:spLocks noChangeArrowheads="1"/>
            </p:cNvSpPr>
            <p:nvPr/>
          </p:nvSpPr>
          <p:spPr bwMode="auto">
            <a:xfrm>
              <a:off x="2013"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75" name="Text Box 105"/>
            <p:cNvSpPr txBox="1">
              <a:spLocks noChangeArrowheads="1"/>
            </p:cNvSpPr>
            <p:nvPr/>
          </p:nvSpPr>
          <p:spPr bwMode="auto">
            <a:xfrm>
              <a:off x="2583"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76" name="Text Box 106"/>
            <p:cNvSpPr txBox="1">
              <a:spLocks noChangeArrowheads="1"/>
            </p:cNvSpPr>
            <p:nvPr/>
          </p:nvSpPr>
          <p:spPr bwMode="auto">
            <a:xfrm>
              <a:off x="3156"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77" name="Text Box 107"/>
            <p:cNvSpPr txBox="1">
              <a:spLocks noChangeArrowheads="1"/>
            </p:cNvSpPr>
            <p:nvPr/>
          </p:nvSpPr>
          <p:spPr bwMode="auto">
            <a:xfrm>
              <a:off x="3741"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grpSp>
      <p:cxnSp>
        <p:nvCxnSpPr>
          <p:cNvPr id="120842" name="AutoShape 108"/>
          <p:cNvCxnSpPr>
            <a:cxnSpLocks noChangeShapeType="1"/>
          </p:cNvCxnSpPr>
          <p:nvPr/>
        </p:nvCxnSpPr>
        <p:spPr bwMode="auto">
          <a:xfrm flipH="1">
            <a:off x="4610100" y="2433638"/>
            <a:ext cx="115888" cy="4730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20843" name="Group 109"/>
          <p:cNvGrpSpPr>
            <a:grpSpLocks/>
          </p:cNvGrpSpPr>
          <p:nvPr/>
        </p:nvGrpSpPr>
        <p:grpSpPr bwMode="auto">
          <a:xfrm>
            <a:off x="4224338" y="3924300"/>
            <a:ext cx="1866900" cy="549275"/>
            <a:chOff x="1385" y="1664"/>
            <a:chExt cx="2449" cy="720"/>
          </a:xfrm>
        </p:grpSpPr>
        <p:sp>
          <p:nvSpPr>
            <p:cNvPr id="120858" name="AutoShape 110"/>
            <p:cNvSpPr>
              <a:spLocks noChangeAspect="1" noChangeArrowheads="1"/>
            </p:cNvSpPr>
            <p:nvPr/>
          </p:nvSpPr>
          <p:spPr bwMode="auto">
            <a:xfrm>
              <a:off x="1385" y="1664"/>
              <a:ext cx="2449" cy="720"/>
            </a:xfrm>
            <a:prstGeom prst="roundRect">
              <a:avLst>
                <a:gd name="adj" fmla="val 1666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300">
                <a:latin typeface="Arial" panose="020B0604020202020204" pitchFamily="34" charset="0"/>
              </a:endParaRPr>
            </a:p>
          </p:txBody>
        </p:sp>
        <p:sp>
          <p:nvSpPr>
            <p:cNvPr id="120859" name="Text Box 111"/>
            <p:cNvSpPr txBox="1">
              <a:spLocks noChangeArrowheads="1"/>
            </p:cNvSpPr>
            <p:nvPr/>
          </p:nvSpPr>
          <p:spPr bwMode="auto">
            <a:xfrm>
              <a:off x="1464"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4</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4</a:t>
              </a:r>
              <a:endParaRPr lang="zh-TW" altLang="zh-TW" sz="1500">
                <a:latin typeface="Arial" panose="020B0604020202020204" pitchFamily="34" charset="0"/>
              </a:endParaRPr>
            </a:p>
          </p:txBody>
        </p:sp>
        <p:sp>
          <p:nvSpPr>
            <p:cNvPr id="120860" name="Text Box 112"/>
            <p:cNvSpPr txBox="1">
              <a:spLocks noChangeArrowheads="1"/>
            </p:cNvSpPr>
            <p:nvPr/>
          </p:nvSpPr>
          <p:spPr bwMode="auto">
            <a:xfrm>
              <a:off x="2040" y="1764"/>
              <a:ext cx="577"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ea typeface="Arial Unicode MS" panose="020B0604020202020204" pitchFamily="34" charset="-120"/>
                  <a:cs typeface="Arial" panose="020B0604020202020204" pitchFamily="34" charset="0"/>
                </a:rPr>
                <a:t>20</a:t>
              </a:r>
            </a:p>
            <a:p>
              <a:pPr algn="ctr" eaLnBrk="1" hangingPunct="1">
                <a:lnSpc>
                  <a:spcPts val="1600"/>
                </a:lnSpc>
                <a:spcBef>
                  <a:spcPct val="0"/>
                </a:spcBef>
                <a:buClrTx/>
                <a:buSzTx/>
                <a:buFontTx/>
                <a:buNone/>
              </a:pPr>
              <a:r>
                <a:rPr lang="en-US" altLang="zh-TW" sz="1500" b="1">
                  <a:latin typeface="Arial" panose="020B0604020202020204" pitchFamily="34" charset="0"/>
                  <a:ea typeface="Arial Unicode MS" panose="020B0604020202020204" pitchFamily="34" charset="-120"/>
                  <a:cs typeface="Arial" panose="020B0604020202020204" pitchFamily="34" charset="0"/>
                </a:rPr>
                <a:t>P</a:t>
              </a:r>
              <a:r>
                <a:rPr lang="en-US" altLang="zh-TW" sz="1500" b="1" baseline="-25000">
                  <a:latin typeface="Arial" panose="020B0604020202020204" pitchFamily="34" charset="0"/>
                  <a:ea typeface="Arial Unicode MS" panose="020B0604020202020204" pitchFamily="34" charset="-120"/>
                  <a:cs typeface="Arial" panose="020B0604020202020204" pitchFamily="34" charset="0"/>
                </a:rPr>
                <a:t>6</a:t>
              </a:r>
              <a:endParaRPr lang="zh-TW" altLang="zh-TW" sz="1500">
                <a:latin typeface="Arial" panose="020B0604020202020204" pitchFamily="34" charset="0"/>
                <a:ea typeface="Arial Unicode MS" panose="020B0604020202020204" pitchFamily="34" charset="-120"/>
                <a:cs typeface="Arial" panose="020B0604020202020204" pitchFamily="34" charset="0"/>
              </a:endParaRPr>
            </a:p>
          </p:txBody>
        </p:sp>
        <p:sp>
          <p:nvSpPr>
            <p:cNvPr id="120861" name="Text Box 113"/>
            <p:cNvSpPr txBox="1">
              <a:spLocks noChangeArrowheads="1"/>
            </p:cNvSpPr>
            <p:nvPr/>
          </p:nvSpPr>
          <p:spPr bwMode="auto">
            <a:xfrm>
              <a:off x="2617"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rPr>
                <a:t>72</a:t>
              </a:r>
            </a:p>
            <a:p>
              <a:pPr algn="ctr" eaLnBrk="1" hangingPunct="1">
                <a:lnSpc>
                  <a:spcPts val="1600"/>
                </a:lnSpc>
                <a:spcBef>
                  <a:spcPct val="0"/>
                </a:spcBef>
                <a:buClrTx/>
                <a:buSzTx/>
                <a:buFontTx/>
                <a:buNone/>
              </a:pPr>
              <a:r>
                <a:rPr lang="en-US" altLang="zh-TW" sz="1500" b="1">
                  <a:latin typeface="Arial" panose="020B0604020202020204" pitchFamily="34" charset="0"/>
                </a:rPr>
                <a:t>P</a:t>
              </a:r>
              <a:r>
                <a:rPr lang="en-US" altLang="zh-TW" sz="1500" b="1" baseline="-25000">
                  <a:latin typeface="Arial" panose="020B0604020202020204" pitchFamily="34" charset="0"/>
                </a:rPr>
                <a:t>1</a:t>
              </a:r>
              <a:endParaRPr lang="zh-TW" altLang="zh-TW" sz="1500">
                <a:latin typeface="Arial" panose="020B0604020202020204" pitchFamily="34" charset="0"/>
              </a:endParaRPr>
            </a:p>
          </p:txBody>
        </p:sp>
        <p:sp>
          <p:nvSpPr>
            <p:cNvPr id="120862" name="Text Box 114"/>
            <p:cNvSpPr txBox="1">
              <a:spLocks noChangeArrowheads="1"/>
            </p:cNvSpPr>
            <p:nvPr/>
          </p:nvSpPr>
          <p:spPr bwMode="auto">
            <a:xfrm>
              <a:off x="3193"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63" name="Text Box 115"/>
            <p:cNvSpPr txBox="1">
              <a:spLocks noChangeArrowheads="1"/>
            </p:cNvSpPr>
            <p:nvPr/>
          </p:nvSpPr>
          <p:spPr bwMode="auto">
            <a:xfrm>
              <a:off x="1431"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64" name="Text Box 116"/>
            <p:cNvSpPr txBox="1">
              <a:spLocks noChangeArrowheads="1"/>
            </p:cNvSpPr>
            <p:nvPr/>
          </p:nvSpPr>
          <p:spPr bwMode="auto">
            <a:xfrm>
              <a:off x="2013"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65" name="Text Box 117"/>
            <p:cNvSpPr txBox="1">
              <a:spLocks noChangeArrowheads="1"/>
            </p:cNvSpPr>
            <p:nvPr/>
          </p:nvSpPr>
          <p:spPr bwMode="auto">
            <a:xfrm>
              <a:off x="2583"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66" name="Text Box 118"/>
            <p:cNvSpPr txBox="1">
              <a:spLocks noChangeArrowheads="1"/>
            </p:cNvSpPr>
            <p:nvPr/>
          </p:nvSpPr>
          <p:spPr bwMode="auto">
            <a:xfrm>
              <a:off x="3156"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67" name="Text Box 119"/>
            <p:cNvSpPr txBox="1">
              <a:spLocks noChangeArrowheads="1"/>
            </p:cNvSpPr>
            <p:nvPr/>
          </p:nvSpPr>
          <p:spPr bwMode="auto">
            <a:xfrm>
              <a:off x="3741"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grpSp>
      <p:sp>
        <p:nvSpPr>
          <p:cNvPr id="120844" name="Text Box 120"/>
          <p:cNvSpPr txBox="1">
            <a:spLocks noChangeArrowheads="1"/>
          </p:cNvSpPr>
          <p:nvPr/>
        </p:nvSpPr>
        <p:spPr bwMode="auto">
          <a:xfrm>
            <a:off x="3349625" y="1808163"/>
            <a:ext cx="685800" cy="274637"/>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300" b="1">
                <a:latin typeface="Times New Roman" panose="02020603050405020304" pitchFamily="18" charset="0"/>
              </a:rPr>
              <a:t>layer 0</a:t>
            </a:r>
            <a:endParaRPr lang="zh-TW" altLang="zh-TW" sz="1300">
              <a:latin typeface="Arial" panose="020B0604020202020204" pitchFamily="34" charset="0"/>
            </a:endParaRPr>
          </a:p>
        </p:txBody>
      </p:sp>
      <p:sp>
        <p:nvSpPr>
          <p:cNvPr id="120845" name="Text Box 121"/>
          <p:cNvSpPr txBox="1">
            <a:spLocks noChangeArrowheads="1"/>
          </p:cNvSpPr>
          <p:nvPr/>
        </p:nvSpPr>
        <p:spPr bwMode="auto">
          <a:xfrm>
            <a:off x="3348038" y="3787775"/>
            <a:ext cx="685800" cy="2730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300" b="1">
                <a:latin typeface="Times New Roman" panose="02020603050405020304" pitchFamily="18" charset="0"/>
              </a:rPr>
              <a:t>layer 1</a:t>
            </a:r>
            <a:endParaRPr lang="zh-TW" altLang="zh-TW" sz="1300">
              <a:latin typeface="Arial" panose="020B0604020202020204" pitchFamily="34" charset="0"/>
            </a:endParaRPr>
          </a:p>
        </p:txBody>
      </p:sp>
      <p:grpSp>
        <p:nvGrpSpPr>
          <p:cNvPr id="120846" name="Group 122"/>
          <p:cNvGrpSpPr>
            <a:grpSpLocks/>
          </p:cNvGrpSpPr>
          <p:nvPr/>
        </p:nvGrpSpPr>
        <p:grpSpPr bwMode="auto">
          <a:xfrm>
            <a:off x="4217988" y="4826000"/>
            <a:ext cx="1866900" cy="549275"/>
            <a:chOff x="1385" y="1664"/>
            <a:chExt cx="2449" cy="720"/>
          </a:xfrm>
        </p:grpSpPr>
        <p:sp>
          <p:nvSpPr>
            <p:cNvPr id="120848" name="AutoShape 123"/>
            <p:cNvSpPr>
              <a:spLocks noChangeAspect="1" noChangeArrowheads="1"/>
            </p:cNvSpPr>
            <p:nvPr/>
          </p:nvSpPr>
          <p:spPr bwMode="auto">
            <a:xfrm>
              <a:off x="1385" y="1664"/>
              <a:ext cx="2449" cy="720"/>
            </a:xfrm>
            <a:prstGeom prst="roundRect">
              <a:avLst>
                <a:gd name="adj" fmla="val 1666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300">
                <a:latin typeface="Arial" panose="020B0604020202020204" pitchFamily="34" charset="0"/>
              </a:endParaRPr>
            </a:p>
          </p:txBody>
        </p:sp>
        <p:sp>
          <p:nvSpPr>
            <p:cNvPr id="120849" name="Text Box 124"/>
            <p:cNvSpPr txBox="1">
              <a:spLocks noChangeArrowheads="1"/>
            </p:cNvSpPr>
            <p:nvPr/>
          </p:nvSpPr>
          <p:spPr bwMode="auto">
            <a:xfrm>
              <a:off x="1464"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lnSpc>
                  <a:spcPts val="1600"/>
                </a:lnSpc>
                <a:spcBef>
                  <a:spcPct val="0"/>
                </a:spcBef>
                <a:buClrTx/>
                <a:buSzTx/>
                <a:buFontTx/>
                <a:buNone/>
              </a:pPr>
              <a:r>
                <a:rPr lang="en-US" altLang="zh-TW" sz="1500" b="1">
                  <a:latin typeface="Arial" panose="020B0604020202020204" pitchFamily="34" charset="0"/>
                  <a:cs typeface="Arial" panose="020B0604020202020204" pitchFamily="34" charset="0"/>
                </a:rPr>
                <a:t>24</a:t>
              </a:r>
            </a:p>
            <a:p>
              <a:pPr algn="ctr" eaLnBrk="1" hangingPunct="1">
                <a:lnSpc>
                  <a:spcPts val="1600"/>
                </a:lnSpc>
                <a:spcBef>
                  <a:spcPct val="0"/>
                </a:spcBef>
                <a:buClrTx/>
                <a:buSzTx/>
                <a:buFontTx/>
                <a:buNone/>
              </a:pPr>
              <a:r>
                <a:rPr lang="en-US" altLang="zh-TW" sz="1500" b="1">
                  <a:latin typeface="Arial" panose="020B0604020202020204" pitchFamily="34" charset="0"/>
                  <a:cs typeface="Arial" panose="020B0604020202020204" pitchFamily="34" charset="0"/>
                </a:rPr>
                <a:t>P</a:t>
              </a:r>
              <a:r>
                <a:rPr lang="en-US" altLang="zh-TW" sz="1500" b="1" baseline="-25000">
                  <a:latin typeface="Arial" panose="020B0604020202020204" pitchFamily="34" charset="0"/>
                  <a:cs typeface="Arial" panose="020B0604020202020204" pitchFamily="34" charset="0"/>
                </a:rPr>
                <a:t>2</a:t>
              </a:r>
              <a:endParaRPr lang="zh-TW" altLang="zh-TW" sz="1500">
                <a:latin typeface="Arial" panose="020B0604020202020204" pitchFamily="34" charset="0"/>
                <a:cs typeface="Arial" panose="020B0604020202020204" pitchFamily="34" charset="0"/>
              </a:endParaRPr>
            </a:p>
          </p:txBody>
        </p:sp>
        <p:sp>
          <p:nvSpPr>
            <p:cNvPr id="120850" name="Text Box 125"/>
            <p:cNvSpPr txBox="1">
              <a:spLocks noChangeArrowheads="1"/>
            </p:cNvSpPr>
            <p:nvPr/>
          </p:nvSpPr>
          <p:spPr bwMode="auto">
            <a:xfrm>
              <a:off x="2040" y="1764"/>
              <a:ext cx="577"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51" name="Text Box 126"/>
            <p:cNvSpPr txBox="1">
              <a:spLocks noChangeArrowheads="1"/>
            </p:cNvSpPr>
            <p:nvPr/>
          </p:nvSpPr>
          <p:spPr bwMode="auto">
            <a:xfrm>
              <a:off x="2617"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52" name="Text Box 127"/>
            <p:cNvSpPr txBox="1">
              <a:spLocks noChangeArrowheads="1"/>
            </p:cNvSpPr>
            <p:nvPr/>
          </p:nvSpPr>
          <p:spPr bwMode="auto">
            <a:xfrm>
              <a:off x="3193" y="1764"/>
              <a:ext cx="576" cy="540"/>
            </a:xfrm>
            <a:prstGeom prst="rect">
              <a:avLst/>
            </a:prstGeom>
            <a:noFill/>
            <a:ln w="9525" algn="ctr">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53" name="Text Box 128"/>
            <p:cNvSpPr txBox="1">
              <a:spLocks noChangeArrowheads="1"/>
            </p:cNvSpPr>
            <p:nvPr/>
          </p:nvSpPr>
          <p:spPr bwMode="auto">
            <a:xfrm>
              <a:off x="1431"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54" name="Text Box 129"/>
            <p:cNvSpPr txBox="1">
              <a:spLocks noChangeArrowheads="1"/>
            </p:cNvSpPr>
            <p:nvPr/>
          </p:nvSpPr>
          <p:spPr bwMode="auto">
            <a:xfrm>
              <a:off x="2013"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55" name="Text Box 130"/>
            <p:cNvSpPr txBox="1">
              <a:spLocks noChangeArrowheads="1"/>
            </p:cNvSpPr>
            <p:nvPr/>
          </p:nvSpPr>
          <p:spPr bwMode="auto">
            <a:xfrm>
              <a:off x="2583"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56" name="Text Box 131"/>
            <p:cNvSpPr txBox="1">
              <a:spLocks noChangeArrowheads="1"/>
            </p:cNvSpPr>
            <p:nvPr/>
          </p:nvSpPr>
          <p:spPr bwMode="auto">
            <a:xfrm>
              <a:off x="3156" y="2249"/>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sp>
          <p:nvSpPr>
            <p:cNvPr id="120857" name="Text Box 132"/>
            <p:cNvSpPr txBox="1">
              <a:spLocks noChangeArrowheads="1"/>
            </p:cNvSpPr>
            <p:nvPr/>
          </p:nvSpPr>
          <p:spPr bwMode="auto">
            <a:xfrm>
              <a:off x="3741" y="2246"/>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zh-TW" sz="1300">
                <a:latin typeface="Arial" panose="020B0604020202020204" pitchFamily="34" charset="0"/>
              </a:endParaRPr>
            </a:p>
          </p:txBody>
        </p:sp>
      </p:grpSp>
      <p:sp>
        <p:nvSpPr>
          <p:cNvPr id="120847" name="Text Box 133"/>
          <p:cNvSpPr txBox="1">
            <a:spLocks noChangeArrowheads="1"/>
          </p:cNvSpPr>
          <p:nvPr/>
        </p:nvSpPr>
        <p:spPr bwMode="auto">
          <a:xfrm>
            <a:off x="3341688" y="4689475"/>
            <a:ext cx="685800" cy="274638"/>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300" b="1">
                <a:latin typeface="Times New Roman" panose="02020603050405020304" pitchFamily="18" charset="0"/>
              </a:rPr>
              <a:t>layer 2</a:t>
            </a:r>
            <a:endParaRPr lang="zh-TW" altLang="zh-TW" sz="1300">
              <a:latin typeface="Arial" panose="020B06040202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2288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63A375BA-4C42-4114-B924-6CFC3161834B}" type="slidenum">
              <a:rPr lang="zh-TW" altLang="en-US" sz="1200">
                <a:solidFill>
                  <a:srgbClr val="045C75"/>
                </a:solidFill>
                <a:latin typeface="Arial" panose="020B0604020202020204" pitchFamily="34" charset="0"/>
              </a:rPr>
              <a:pPr>
                <a:spcBef>
                  <a:spcPct val="0"/>
                </a:spcBef>
                <a:buClrTx/>
                <a:buSzTx/>
                <a:buFontTx/>
                <a:buNone/>
              </a:pPr>
              <a:t>58</a:t>
            </a:fld>
            <a:endParaRPr lang="zh-TW" altLang="en-US" sz="1200">
              <a:solidFill>
                <a:srgbClr val="045C75"/>
              </a:solidFill>
              <a:latin typeface="Arial" panose="020B0604020202020204" pitchFamily="34" charset="0"/>
            </a:endParaRPr>
          </a:p>
        </p:txBody>
      </p:sp>
      <p:sp>
        <p:nvSpPr>
          <p:cNvPr id="122884" name="Rectangle 2"/>
          <p:cNvSpPr>
            <a:spLocks noGrp="1"/>
          </p:cNvSpPr>
          <p:nvPr>
            <p:ph type="title"/>
          </p:nvPr>
        </p:nvSpPr>
        <p:spPr/>
        <p:txBody>
          <a:bodyPr/>
          <a:lstStyle/>
          <a:p>
            <a:pPr algn="ctr"/>
            <a:r>
              <a:rPr lang="en-US" altLang="zh-TW" sz="4600" smtClean="0"/>
              <a:t>B-Tree structure</a:t>
            </a:r>
            <a:endParaRPr lang="zh-TW" altLang="en-US" sz="4600" smtClean="0"/>
          </a:p>
        </p:txBody>
      </p:sp>
      <p:pic>
        <p:nvPicPr>
          <p:cNvPr id="122886" name="Picture 4" descr="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493838"/>
            <a:ext cx="7161212"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2493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773CCAF6-39DE-4D4C-B22E-6022BAFEFD79}" type="slidenum">
              <a:rPr lang="zh-TW" altLang="en-US" sz="1200">
                <a:solidFill>
                  <a:srgbClr val="045C75"/>
                </a:solidFill>
                <a:latin typeface="Arial" panose="020B0604020202020204" pitchFamily="34" charset="0"/>
              </a:rPr>
              <a:pPr>
                <a:spcBef>
                  <a:spcPct val="0"/>
                </a:spcBef>
                <a:buClrTx/>
                <a:buSzTx/>
                <a:buFontTx/>
                <a:buNone/>
              </a:pPr>
              <a:t>59</a:t>
            </a:fld>
            <a:endParaRPr lang="zh-TW" altLang="en-US" sz="1200">
              <a:solidFill>
                <a:srgbClr val="045C75"/>
              </a:solidFill>
              <a:latin typeface="Arial" panose="020B0604020202020204" pitchFamily="34" charset="0"/>
            </a:endParaRPr>
          </a:p>
        </p:txBody>
      </p:sp>
      <p:sp>
        <p:nvSpPr>
          <p:cNvPr id="124932" name="Rectangle 2"/>
          <p:cNvSpPr>
            <a:spLocks noGrp="1"/>
          </p:cNvSpPr>
          <p:nvPr>
            <p:ph type="title"/>
          </p:nvPr>
        </p:nvSpPr>
        <p:spPr/>
        <p:txBody>
          <a:bodyPr/>
          <a:lstStyle/>
          <a:p>
            <a:pPr algn="ctr"/>
            <a:r>
              <a:rPr lang="en-US" altLang="zh-TW" sz="4600" smtClean="0"/>
              <a:t>B-Tree structure</a:t>
            </a:r>
            <a:endParaRPr lang="zh-TW" altLang="en-US" sz="4600" smtClean="0"/>
          </a:p>
        </p:txBody>
      </p:sp>
      <p:pic>
        <p:nvPicPr>
          <p:cNvPr id="124934" name="Picture 4" descr="aggreg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2033588"/>
            <a:ext cx="82359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741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1F5571E3-8CC7-448C-B9F1-115B317DA4D8}" type="slidenum">
              <a:rPr lang="zh-TW" altLang="en-US" sz="1200">
                <a:solidFill>
                  <a:srgbClr val="045C75"/>
                </a:solidFill>
                <a:latin typeface="Arial" panose="020B0604020202020204" pitchFamily="34" charset="0"/>
              </a:rPr>
              <a:pPr>
                <a:spcBef>
                  <a:spcPct val="0"/>
                </a:spcBef>
                <a:buClrTx/>
                <a:buSzTx/>
                <a:buFontTx/>
                <a:buNone/>
              </a:pPr>
              <a:t>6</a:t>
            </a:fld>
            <a:endParaRPr lang="zh-TW" altLang="en-US" sz="1200">
              <a:solidFill>
                <a:srgbClr val="045C75"/>
              </a:solidFill>
              <a:latin typeface="Arial" panose="020B0604020202020204" pitchFamily="34" charset="0"/>
            </a:endParaRPr>
          </a:p>
        </p:txBody>
      </p:sp>
      <p:sp>
        <p:nvSpPr>
          <p:cNvPr id="17412" name="Rectangle 2"/>
          <p:cNvSpPr>
            <a:spLocks noGrp="1"/>
          </p:cNvSpPr>
          <p:nvPr>
            <p:ph type="title"/>
          </p:nvPr>
        </p:nvSpPr>
        <p:spPr>
          <a:xfrm>
            <a:off x="685800" y="152400"/>
            <a:ext cx="7772400" cy="1143000"/>
          </a:xfrm>
        </p:spPr>
        <p:txBody>
          <a:bodyPr/>
          <a:lstStyle/>
          <a:p>
            <a:r>
              <a:rPr lang="en-US" altLang="zh-TW" smtClean="0">
                <a:ea typeface="新細明體" panose="02020500000000000000" pitchFamily="18" charset="-120"/>
              </a:rPr>
              <a:t>Search Engine</a:t>
            </a:r>
          </a:p>
        </p:txBody>
      </p:sp>
      <p:sp>
        <p:nvSpPr>
          <p:cNvPr id="17413" name="Rectangle 3"/>
          <p:cNvSpPr>
            <a:spLocks noGrp="1"/>
          </p:cNvSpPr>
          <p:nvPr>
            <p:ph type="body" idx="1"/>
          </p:nvPr>
        </p:nvSpPr>
        <p:spPr>
          <a:xfrm>
            <a:off x="990600" y="5913438"/>
            <a:ext cx="7772400" cy="411162"/>
          </a:xfrm>
        </p:spPr>
        <p:txBody>
          <a:bodyPr/>
          <a:lstStyle/>
          <a:p>
            <a:pPr algn="ctr">
              <a:lnSpc>
                <a:spcPct val="90000"/>
              </a:lnSpc>
              <a:buFont typeface="Wingdings 2" panose="05020102010507070707" pitchFamily="18" charset="2"/>
              <a:buNone/>
            </a:pPr>
            <a:r>
              <a:rPr lang="en-US" altLang="zh-TW" sz="2200" smtClean="0"/>
              <a:t>Unicast destination address based lookup</a:t>
            </a:r>
            <a:r>
              <a:rPr lang="en-US" altLang="zh-TW" smtClean="0"/>
              <a:t> </a:t>
            </a:r>
          </a:p>
        </p:txBody>
      </p:sp>
      <p:sp>
        <p:nvSpPr>
          <p:cNvPr id="17414" name="Rectangle 4"/>
          <p:cNvSpPr>
            <a:spLocks noChangeArrowheads="1"/>
          </p:cNvSpPr>
          <p:nvPr/>
        </p:nvSpPr>
        <p:spPr bwMode="auto">
          <a:xfrm>
            <a:off x="1698625" y="1487488"/>
            <a:ext cx="946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latin typeface="Comic Sans MS" panose="030F0702030302020204" pitchFamily="66" charset="0"/>
              </a:rPr>
              <a:t>Dstn </a:t>
            </a:r>
            <a:br>
              <a:rPr kumimoji="0" lang="en-US" altLang="zh-TW" sz="2400">
                <a:latin typeface="Comic Sans MS" panose="030F0702030302020204" pitchFamily="66" charset="0"/>
              </a:rPr>
            </a:br>
            <a:r>
              <a:rPr kumimoji="0" lang="en-US" altLang="zh-TW" sz="2400">
                <a:latin typeface="Comic Sans MS" panose="030F0702030302020204" pitchFamily="66" charset="0"/>
              </a:rPr>
              <a:t>Addr</a:t>
            </a:r>
          </a:p>
        </p:txBody>
      </p:sp>
      <p:sp>
        <p:nvSpPr>
          <p:cNvPr id="17415" name="Rectangle 5"/>
          <p:cNvSpPr>
            <a:spLocks noChangeArrowheads="1"/>
          </p:cNvSpPr>
          <p:nvPr/>
        </p:nvSpPr>
        <p:spPr bwMode="auto">
          <a:xfrm>
            <a:off x="7620000" y="1465263"/>
            <a:ext cx="138588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latin typeface="Comic Sans MS" panose="030F0702030302020204" pitchFamily="66" charset="0"/>
              </a:rPr>
              <a:t>Next Hop</a:t>
            </a:r>
          </a:p>
        </p:txBody>
      </p:sp>
      <p:sp>
        <p:nvSpPr>
          <p:cNvPr id="17416" name="Rectangle 6"/>
          <p:cNvSpPr>
            <a:spLocks noChangeArrowheads="1"/>
          </p:cNvSpPr>
          <p:nvPr/>
        </p:nvSpPr>
        <p:spPr bwMode="auto">
          <a:xfrm>
            <a:off x="2590800" y="1484313"/>
            <a:ext cx="4800600" cy="438308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17" name="Rectangle 7"/>
          <p:cNvSpPr>
            <a:spLocks noChangeArrowheads="1"/>
          </p:cNvSpPr>
          <p:nvPr/>
        </p:nvSpPr>
        <p:spPr bwMode="auto">
          <a:xfrm>
            <a:off x="3335338" y="3803650"/>
            <a:ext cx="1609725" cy="3857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18" name="Rectangle 8"/>
          <p:cNvSpPr>
            <a:spLocks noChangeArrowheads="1"/>
          </p:cNvSpPr>
          <p:nvPr/>
        </p:nvSpPr>
        <p:spPr bwMode="auto">
          <a:xfrm>
            <a:off x="4945063" y="3803650"/>
            <a:ext cx="1608137" cy="3857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19" name="Rectangle 9"/>
          <p:cNvSpPr>
            <a:spLocks noChangeArrowheads="1"/>
          </p:cNvSpPr>
          <p:nvPr/>
        </p:nvSpPr>
        <p:spPr bwMode="auto">
          <a:xfrm>
            <a:off x="3335338" y="4189413"/>
            <a:ext cx="1609725" cy="3857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20" name="Rectangle 10"/>
          <p:cNvSpPr>
            <a:spLocks noChangeArrowheads="1"/>
          </p:cNvSpPr>
          <p:nvPr/>
        </p:nvSpPr>
        <p:spPr bwMode="auto">
          <a:xfrm>
            <a:off x="4945063" y="4189413"/>
            <a:ext cx="1608137" cy="3857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21" name="Rectangle 11"/>
          <p:cNvSpPr>
            <a:spLocks noChangeArrowheads="1"/>
          </p:cNvSpPr>
          <p:nvPr/>
        </p:nvSpPr>
        <p:spPr bwMode="auto">
          <a:xfrm>
            <a:off x="3335338" y="4575175"/>
            <a:ext cx="1609725" cy="6429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22" name="Rectangle 12"/>
          <p:cNvSpPr>
            <a:spLocks noChangeArrowheads="1"/>
          </p:cNvSpPr>
          <p:nvPr/>
        </p:nvSpPr>
        <p:spPr bwMode="auto">
          <a:xfrm>
            <a:off x="4945063" y="4575175"/>
            <a:ext cx="1608137" cy="6429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23" name="Rectangle 13"/>
          <p:cNvSpPr>
            <a:spLocks noChangeArrowheads="1"/>
          </p:cNvSpPr>
          <p:nvPr/>
        </p:nvSpPr>
        <p:spPr bwMode="auto">
          <a:xfrm>
            <a:off x="3335338" y="5218113"/>
            <a:ext cx="1609725" cy="3857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24" name="Rectangle 14"/>
          <p:cNvSpPr>
            <a:spLocks noChangeArrowheads="1"/>
          </p:cNvSpPr>
          <p:nvPr/>
        </p:nvSpPr>
        <p:spPr bwMode="auto">
          <a:xfrm>
            <a:off x="4945063" y="5218113"/>
            <a:ext cx="1608137" cy="3857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25" name="Rectangle 15"/>
          <p:cNvSpPr>
            <a:spLocks noChangeArrowheads="1"/>
          </p:cNvSpPr>
          <p:nvPr/>
        </p:nvSpPr>
        <p:spPr bwMode="auto">
          <a:xfrm>
            <a:off x="3335338" y="3417888"/>
            <a:ext cx="1609725" cy="3857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26" name="Rectangle 16"/>
          <p:cNvSpPr>
            <a:spLocks noChangeArrowheads="1"/>
          </p:cNvSpPr>
          <p:nvPr/>
        </p:nvSpPr>
        <p:spPr bwMode="auto">
          <a:xfrm>
            <a:off x="4945063" y="3417888"/>
            <a:ext cx="1608137" cy="3857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27" name="Text Box 17"/>
          <p:cNvSpPr txBox="1">
            <a:spLocks noChangeArrowheads="1"/>
          </p:cNvSpPr>
          <p:nvPr/>
        </p:nvSpPr>
        <p:spPr bwMode="auto">
          <a:xfrm>
            <a:off x="3871913" y="3771900"/>
            <a:ext cx="5937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zh-TW" altLang="en-US" sz="2400">
                <a:latin typeface="Times New Roman" panose="02020603050405020304" pitchFamily="18" charset="0"/>
              </a:rPr>
              <a:t>----</a:t>
            </a:r>
          </a:p>
        </p:txBody>
      </p:sp>
      <p:sp>
        <p:nvSpPr>
          <p:cNvPr id="17428" name="Text Box 18"/>
          <p:cNvSpPr txBox="1">
            <a:spLocks noChangeArrowheads="1"/>
          </p:cNvSpPr>
          <p:nvPr/>
        </p:nvSpPr>
        <p:spPr bwMode="auto">
          <a:xfrm>
            <a:off x="3871913" y="4156075"/>
            <a:ext cx="5937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zh-TW" altLang="en-US" sz="2400">
                <a:latin typeface="Times New Roman" panose="02020603050405020304" pitchFamily="18" charset="0"/>
              </a:rPr>
              <a:t>----</a:t>
            </a:r>
          </a:p>
        </p:txBody>
      </p:sp>
      <p:sp>
        <p:nvSpPr>
          <p:cNvPr id="17429" name="Text Box 19"/>
          <p:cNvSpPr txBox="1">
            <a:spLocks noChangeArrowheads="1"/>
          </p:cNvSpPr>
          <p:nvPr/>
        </p:nvSpPr>
        <p:spPr bwMode="auto">
          <a:xfrm>
            <a:off x="3871913" y="5181600"/>
            <a:ext cx="5937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zh-TW" altLang="en-US" sz="2400">
                <a:latin typeface="Times New Roman" panose="02020603050405020304" pitchFamily="18" charset="0"/>
              </a:rPr>
              <a:t>----</a:t>
            </a:r>
          </a:p>
        </p:txBody>
      </p:sp>
      <p:sp>
        <p:nvSpPr>
          <p:cNvPr id="17430" name="Text Box 20"/>
          <p:cNvSpPr txBox="1">
            <a:spLocks noChangeArrowheads="1"/>
          </p:cNvSpPr>
          <p:nvPr/>
        </p:nvSpPr>
        <p:spPr bwMode="auto">
          <a:xfrm>
            <a:off x="5480050" y="5181600"/>
            <a:ext cx="5937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zh-TW" altLang="en-US" sz="2400">
                <a:latin typeface="Times New Roman" panose="02020603050405020304" pitchFamily="18" charset="0"/>
              </a:rPr>
              <a:t>----</a:t>
            </a:r>
          </a:p>
        </p:txBody>
      </p:sp>
      <p:sp>
        <p:nvSpPr>
          <p:cNvPr id="17431" name="Text Box 21"/>
          <p:cNvSpPr txBox="1">
            <a:spLocks noChangeArrowheads="1"/>
          </p:cNvSpPr>
          <p:nvPr/>
        </p:nvSpPr>
        <p:spPr bwMode="auto">
          <a:xfrm>
            <a:off x="5480050" y="4156075"/>
            <a:ext cx="5937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zh-TW" altLang="en-US" sz="2400">
                <a:latin typeface="Times New Roman" panose="02020603050405020304" pitchFamily="18" charset="0"/>
              </a:rPr>
              <a:t>----</a:t>
            </a:r>
          </a:p>
        </p:txBody>
      </p:sp>
      <p:sp>
        <p:nvSpPr>
          <p:cNvPr id="17432" name="Text Box 22"/>
          <p:cNvSpPr txBox="1">
            <a:spLocks noChangeArrowheads="1"/>
          </p:cNvSpPr>
          <p:nvPr/>
        </p:nvSpPr>
        <p:spPr bwMode="auto">
          <a:xfrm>
            <a:off x="5480050" y="3771900"/>
            <a:ext cx="5937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zh-TW" altLang="en-US" sz="2400">
                <a:latin typeface="Times New Roman" panose="02020603050405020304" pitchFamily="18" charset="0"/>
              </a:rPr>
              <a:t>----</a:t>
            </a:r>
          </a:p>
        </p:txBody>
      </p:sp>
      <p:sp>
        <p:nvSpPr>
          <p:cNvPr id="17433" name="Text Box 23"/>
          <p:cNvSpPr txBox="1">
            <a:spLocks noChangeArrowheads="1"/>
          </p:cNvSpPr>
          <p:nvPr/>
        </p:nvSpPr>
        <p:spPr bwMode="auto">
          <a:xfrm>
            <a:off x="3948113" y="3448050"/>
            <a:ext cx="1857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endParaRPr kumimoji="0" lang="zh-TW" altLang="en-US" sz="2400">
              <a:latin typeface="Times New Roman" panose="02020603050405020304" pitchFamily="18" charset="0"/>
            </a:endParaRPr>
          </a:p>
        </p:txBody>
      </p:sp>
      <p:sp>
        <p:nvSpPr>
          <p:cNvPr id="17434" name="Text Box 24"/>
          <p:cNvSpPr txBox="1">
            <a:spLocks noChangeArrowheads="1"/>
          </p:cNvSpPr>
          <p:nvPr/>
        </p:nvSpPr>
        <p:spPr bwMode="auto">
          <a:xfrm>
            <a:off x="3516313" y="3427413"/>
            <a:ext cx="1238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1800">
                <a:latin typeface="Times New Roman" panose="02020603050405020304" pitchFamily="18" charset="0"/>
              </a:rPr>
              <a:t>Dstn-prefix</a:t>
            </a:r>
          </a:p>
        </p:txBody>
      </p:sp>
      <p:sp>
        <p:nvSpPr>
          <p:cNvPr id="17435" name="Text Box 25"/>
          <p:cNvSpPr txBox="1">
            <a:spLocks noChangeArrowheads="1"/>
          </p:cNvSpPr>
          <p:nvPr/>
        </p:nvSpPr>
        <p:spPr bwMode="auto">
          <a:xfrm>
            <a:off x="5203825" y="3427413"/>
            <a:ext cx="10795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1800">
                <a:latin typeface="Times New Roman" panose="02020603050405020304" pitchFamily="18" charset="0"/>
              </a:rPr>
              <a:t>Next Hop</a:t>
            </a:r>
          </a:p>
        </p:txBody>
      </p:sp>
      <p:sp>
        <p:nvSpPr>
          <p:cNvPr id="17436" name="Rectangle 26"/>
          <p:cNvSpPr>
            <a:spLocks noChangeArrowheads="1"/>
          </p:cNvSpPr>
          <p:nvPr/>
        </p:nvSpPr>
        <p:spPr bwMode="auto">
          <a:xfrm>
            <a:off x="3124200" y="2968625"/>
            <a:ext cx="3657600" cy="27638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37" name="Text Box 27"/>
          <p:cNvSpPr txBox="1">
            <a:spLocks noChangeArrowheads="1"/>
          </p:cNvSpPr>
          <p:nvPr/>
        </p:nvSpPr>
        <p:spPr bwMode="auto">
          <a:xfrm>
            <a:off x="3668713" y="2997200"/>
            <a:ext cx="26590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latin typeface="Comic Sans MS" panose="030F0702030302020204" pitchFamily="66" charset="0"/>
              </a:rPr>
              <a:t>Forwarding Table</a:t>
            </a:r>
          </a:p>
        </p:txBody>
      </p:sp>
      <p:sp>
        <p:nvSpPr>
          <p:cNvPr id="17438" name="Oval 28"/>
          <p:cNvSpPr>
            <a:spLocks noChangeArrowheads="1"/>
          </p:cNvSpPr>
          <p:nvPr/>
        </p:nvSpPr>
        <p:spPr bwMode="auto">
          <a:xfrm>
            <a:off x="3200400" y="1889125"/>
            <a:ext cx="3505200" cy="74136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latin typeface="Comic Sans MS" panose="030F0702030302020204" pitchFamily="66" charset="0"/>
              </a:rPr>
              <a:t>Next Hop Computation</a:t>
            </a:r>
          </a:p>
        </p:txBody>
      </p:sp>
      <p:sp>
        <p:nvSpPr>
          <p:cNvPr id="17439" name="Line 29"/>
          <p:cNvSpPr>
            <a:spLocks noChangeShapeType="1"/>
          </p:cNvSpPr>
          <p:nvPr/>
        </p:nvSpPr>
        <p:spPr bwMode="auto">
          <a:xfrm flipV="1">
            <a:off x="4953000" y="2630488"/>
            <a:ext cx="0" cy="338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zh-TW" altLang="en-US"/>
          </a:p>
        </p:txBody>
      </p:sp>
      <p:sp>
        <p:nvSpPr>
          <p:cNvPr id="17440" name="Line 30"/>
          <p:cNvSpPr>
            <a:spLocks noChangeShapeType="1"/>
          </p:cNvSpPr>
          <p:nvPr/>
        </p:nvSpPr>
        <p:spPr bwMode="auto">
          <a:xfrm>
            <a:off x="6705600" y="2293938"/>
            <a:ext cx="1447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zh-TW" altLang="en-US"/>
          </a:p>
        </p:txBody>
      </p:sp>
      <p:sp>
        <p:nvSpPr>
          <p:cNvPr id="17441" name="Line 31"/>
          <p:cNvSpPr>
            <a:spLocks noChangeShapeType="1"/>
          </p:cNvSpPr>
          <p:nvPr/>
        </p:nvSpPr>
        <p:spPr bwMode="auto">
          <a:xfrm>
            <a:off x="1752600" y="2293938"/>
            <a:ext cx="1447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zh-TW" altLang="en-US"/>
          </a:p>
        </p:txBody>
      </p:sp>
      <p:sp>
        <p:nvSpPr>
          <p:cNvPr id="17442" name="Rectangle 32"/>
          <p:cNvSpPr>
            <a:spLocks noChangeArrowheads="1"/>
          </p:cNvSpPr>
          <p:nvPr/>
        </p:nvSpPr>
        <p:spPr bwMode="auto">
          <a:xfrm>
            <a:off x="4643438" y="1436688"/>
            <a:ext cx="27892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latin typeface="Comic Sans MS" panose="030F0702030302020204" pitchFamily="66" charset="0"/>
              </a:rPr>
              <a:t>Forwarding Engine</a:t>
            </a:r>
          </a:p>
        </p:txBody>
      </p:sp>
      <p:sp>
        <p:nvSpPr>
          <p:cNvPr id="17443" name="Rectangle 33"/>
          <p:cNvSpPr>
            <a:spLocks noChangeArrowheads="1"/>
          </p:cNvSpPr>
          <p:nvPr/>
        </p:nvSpPr>
        <p:spPr bwMode="auto">
          <a:xfrm>
            <a:off x="236538" y="4910138"/>
            <a:ext cx="156368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400">
                <a:latin typeface="Comic Sans MS" panose="030F0702030302020204" pitchFamily="66" charset="0"/>
              </a:rPr>
              <a:t>Incoming </a:t>
            </a:r>
            <a:br>
              <a:rPr kumimoji="0" lang="en-US" altLang="zh-TW" sz="2400">
                <a:latin typeface="Comic Sans MS" panose="030F0702030302020204" pitchFamily="66" charset="0"/>
              </a:rPr>
            </a:br>
            <a:r>
              <a:rPr kumimoji="0" lang="en-US" altLang="zh-TW" sz="2400">
                <a:latin typeface="Comic Sans MS" panose="030F0702030302020204" pitchFamily="66" charset="0"/>
              </a:rPr>
              <a:t>Packet</a:t>
            </a:r>
          </a:p>
        </p:txBody>
      </p:sp>
      <p:grpSp>
        <p:nvGrpSpPr>
          <p:cNvPr id="17444" name="Group 34"/>
          <p:cNvGrpSpPr>
            <a:grpSpLocks/>
          </p:cNvGrpSpPr>
          <p:nvPr/>
        </p:nvGrpSpPr>
        <p:grpSpPr bwMode="auto">
          <a:xfrm>
            <a:off x="381000" y="1335088"/>
            <a:ext cx="1219200" cy="3454400"/>
            <a:chOff x="336" y="722"/>
            <a:chExt cx="768" cy="2350"/>
          </a:xfrm>
        </p:grpSpPr>
        <p:sp>
          <p:nvSpPr>
            <p:cNvPr id="17446" name="Rectangle 35"/>
            <p:cNvSpPr>
              <a:spLocks noChangeArrowheads="1"/>
            </p:cNvSpPr>
            <p:nvPr/>
          </p:nvSpPr>
          <p:spPr bwMode="auto">
            <a:xfrm>
              <a:off x="336" y="722"/>
              <a:ext cx="192" cy="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2000">
                  <a:latin typeface="Comic Sans MS" panose="030F0702030302020204" pitchFamily="66" charset="0"/>
                </a:rPr>
                <a:t>HEADER</a:t>
              </a:r>
              <a:endParaRPr kumimoji="0" lang="en-US" altLang="zh-TW" sz="2400">
                <a:latin typeface="Comic Sans MS" panose="030F0702030302020204" pitchFamily="66" charset="0"/>
              </a:endParaRPr>
            </a:p>
          </p:txBody>
        </p:sp>
        <p:sp>
          <p:nvSpPr>
            <p:cNvPr id="17447" name="Rectangle 36"/>
            <p:cNvSpPr>
              <a:spLocks noChangeArrowheads="1"/>
            </p:cNvSpPr>
            <p:nvPr/>
          </p:nvSpPr>
          <p:spPr bwMode="auto">
            <a:xfrm>
              <a:off x="672" y="816"/>
              <a:ext cx="192" cy="2256"/>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48" name="Rectangle 37"/>
            <p:cNvSpPr>
              <a:spLocks noChangeArrowheads="1"/>
            </p:cNvSpPr>
            <p:nvPr/>
          </p:nvSpPr>
          <p:spPr bwMode="auto">
            <a:xfrm>
              <a:off x="672" y="816"/>
              <a:ext cx="192" cy="377"/>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49" name="Rectangle 38"/>
            <p:cNvSpPr>
              <a:spLocks noChangeArrowheads="1"/>
            </p:cNvSpPr>
            <p:nvPr/>
          </p:nvSpPr>
          <p:spPr bwMode="auto">
            <a:xfrm>
              <a:off x="672" y="1193"/>
              <a:ext cx="192" cy="37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50" name="Rectangle 39"/>
            <p:cNvSpPr>
              <a:spLocks noChangeArrowheads="1"/>
            </p:cNvSpPr>
            <p:nvPr/>
          </p:nvSpPr>
          <p:spPr bwMode="auto">
            <a:xfrm>
              <a:off x="672" y="1570"/>
              <a:ext cx="192" cy="324"/>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7451" name="AutoShape 40"/>
            <p:cNvSpPr>
              <a:spLocks/>
            </p:cNvSpPr>
            <p:nvPr/>
          </p:nvSpPr>
          <p:spPr bwMode="auto">
            <a:xfrm>
              <a:off x="912" y="1193"/>
              <a:ext cx="192" cy="377"/>
            </a:xfrm>
            <a:prstGeom prst="rightBrace">
              <a:avLst>
                <a:gd name="adj1" fmla="val 16363"/>
                <a:gd name="adj2" fmla="val 51912"/>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pSp>
      <p:sp>
        <p:nvSpPr>
          <p:cNvPr id="17445" name="Rectangle 41"/>
          <p:cNvSpPr>
            <a:spLocks noChangeArrowheads="1"/>
          </p:cNvSpPr>
          <p:nvPr/>
        </p:nvSpPr>
        <p:spPr bwMode="auto">
          <a:xfrm>
            <a:off x="914400" y="2032000"/>
            <a:ext cx="304800" cy="619125"/>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2697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B0AD1F24-2782-46B0-99D5-D25FCBBE32B9}" type="slidenum">
              <a:rPr lang="zh-TW" altLang="en-US" sz="1200">
                <a:solidFill>
                  <a:srgbClr val="045C75"/>
                </a:solidFill>
                <a:latin typeface="Arial" panose="020B0604020202020204" pitchFamily="34" charset="0"/>
              </a:rPr>
              <a:pPr>
                <a:spcBef>
                  <a:spcPct val="0"/>
                </a:spcBef>
                <a:buClrTx/>
                <a:buSzTx/>
                <a:buFontTx/>
                <a:buNone/>
              </a:pPr>
              <a:t>60</a:t>
            </a:fld>
            <a:endParaRPr lang="zh-TW" altLang="en-US" sz="1200">
              <a:solidFill>
                <a:srgbClr val="045C75"/>
              </a:solidFill>
              <a:latin typeface="Arial" panose="020B0604020202020204" pitchFamily="34" charset="0"/>
            </a:endParaRPr>
          </a:p>
        </p:txBody>
      </p:sp>
      <p:pic>
        <p:nvPicPr>
          <p:cNvPr id="126982" name="Picture 4" descr="search en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093788"/>
            <a:ext cx="8685212"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3" name="Text Box 5"/>
          <p:cNvSpPr txBox="1">
            <a:spLocks noChangeArrowheads="1"/>
          </p:cNvSpPr>
          <p:nvPr/>
        </p:nvSpPr>
        <p:spPr bwMode="auto">
          <a:xfrm>
            <a:off x="2951163" y="5859463"/>
            <a:ext cx="355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50000"/>
              </a:spcBef>
              <a:buClrTx/>
              <a:buSzTx/>
              <a:buFontTx/>
              <a:buNone/>
            </a:pPr>
            <a:r>
              <a:rPr lang="en-US" altLang="zh-TW" sz="1800">
                <a:latin typeface="Arial" panose="020B0604020202020204" pitchFamily="34" charset="0"/>
              </a:rPr>
              <a:t>Search Engine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2902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6EBFCC99-6CA7-4DA8-A9DE-A3A2F2E08141}" type="slidenum">
              <a:rPr lang="zh-TW" altLang="en-US" sz="1200">
                <a:solidFill>
                  <a:srgbClr val="045C75"/>
                </a:solidFill>
                <a:latin typeface="Arial" panose="020B0604020202020204" pitchFamily="34" charset="0"/>
              </a:rPr>
              <a:pPr>
                <a:spcBef>
                  <a:spcPct val="0"/>
                </a:spcBef>
                <a:buClrTx/>
                <a:buSzTx/>
                <a:buFontTx/>
                <a:buNone/>
              </a:pPr>
              <a:t>61</a:t>
            </a:fld>
            <a:endParaRPr lang="zh-TW" altLang="en-US" sz="1200">
              <a:solidFill>
                <a:srgbClr val="045C75"/>
              </a:solidFill>
              <a:latin typeface="Arial" panose="020B0604020202020204" pitchFamily="34" charset="0"/>
            </a:endParaRPr>
          </a:p>
        </p:txBody>
      </p:sp>
      <p:sp>
        <p:nvSpPr>
          <p:cNvPr id="129028" name="Rectangle 2"/>
          <p:cNvSpPr>
            <a:spLocks noGrp="1"/>
          </p:cNvSpPr>
          <p:nvPr>
            <p:ph type="title"/>
          </p:nvPr>
        </p:nvSpPr>
        <p:spPr/>
        <p:txBody>
          <a:bodyPr/>
          <a:lstStyle/>
          <a:p>
            <a:pPr algn="ctr"/>
            <a:r>
              <a:rPr lang="en-US" altLang="zh-TW" smtClean="0"/>
              <a:t>Matching unit </a:t>
            </a:r>
            <a:endParaRPr lang="zh-TW" altLang="en-US" smtClean="0"/>
          </a:p>
        </p:txBody>
      </p:sp>
      <p:sp>
        <p:nvSpPr>
          <p:cNvPr id="129029" name="Rectangle 3"/>
          <p:cNvSpPr>
            <a:spLocks noGrp="1"/>
          </p:cNvSpPr>
          <p:nvPr>
            <p:ph type="body" idx="1"/>
          </p:nvPr>
        </p:nvSpPr>
        <p:spPr/>
        <p:txBody>
          <a:bodyPr/>
          <a:lstStyle/>
          <a:p>
            <a:pPr>
              <a:buFont typeface="Wingdings 2" panose="05020102010507070707" pitchFamily="18" charset="2"/>
              <a:buNone/>
            </a:pPr>
            <a:r>
              <a:rPr lang="zh-TW" altLang="en-US" sz="2800" smtClean="0"/>
              <a:t>                                            </a:t>
            </a:r>
            <a:r>
              <a:rPr lang="en-US" altLang="zh-TW" sz="2800" b="1" i="1" smtClean="0">
                <a:solidFill>
                  <a:srgbClr val="CC6600"/>
                </a:solidFill>
              </a:rPr>
              <a:t>ip and key</a:t>
            </a:r>
            <a:r>
              <a:rPr lang="en-US" altLang="zh-TW" sz="2800" b="1" i="1" baseline="-25000" smtClean="0">
                <a:solidFill>
                  <a:srgbClr val="CC6600"/>
                </a:solidFill>
              </a:rPr>
              <a:t>x </a:t>
            </a:r>
            <a:r>
              <a:rPr lang="en-US" altLang="zh-TW" sz="2800" b="1" i="1" smtClean="0">
                <a:solidFill>
                  <a:srgbClr val="CC6600"/>
                </a:solidFill>
              </a:rPr>
              <a:t>are matched</a:t>
            </a:r>
            <a:r>
              <a:rPr lang="en-US" altLang="zh-TW" sz="2800" smtClean="0"/>
              <a:t> </a:t>
            </a:r>
          </a:p>
        </p:txBody>
      </p:sp>
      <p:sp>
        <p:nvSpPr>
          <p:cNvPr id="1290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29031" name="Object 4"/>
          <p:cNvGraphicFramePr>
            <a:graphicFrameLocks noChangeAspect="1"/>
          </p:cNvGraphicFramePr>
          <p:nvPr/>
        </p:nvGraphicFramePr>
        <p:xfrm>
          <a:off x="476250" y="1223963"/>
          <a:ext cx="3330575" cy="1098550"/>
        </p:xfrm>
        <a:graphic>
          <a:graphicData uri="http://schemas.openxmlformats.org/presentationml/2006/ole">
            <mc:AlternateContent xmlns:mc="http://schemas.openxmlformats.org/markup-compatibility/2006">
              <mc:Choice xmlns:v="urn:schemas-microsoft-com:vml" Requires="v">
                <p:oleObj spid="_x0000_s129075" name="方程式" r:id="rId4" imgW="1295400" imgH="469900" progId="Equation.3">
                  <p:embed/>
                </p:oleObj>
              </mc:Choice>
              <mc:Fallback>
                <p:oleObj name="方程式" r:id="rId4" imgW="1295400" imgH="4699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1223963"/>
                        <a:ext cx="33305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32" name="Rectangle 7"/>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29033" name="Object 6"/>
          <p:cNvGraphicFramePr>
            <a:graphicFrameLocks noChangeAspect="1"/>
          </p:cNvGraphicFramePr>
          <p:nvPr/>
        </p:nvGraphicFramePr>
        <p:xfrm>
          <a:off x="431800" y="2393950"/>
          <a:ext cx="3914775" cy="960438"/>
        </p:xfrm>
        <a:graphic>
          <a:graphicData uri="http://schemas.openxmlformats.org/presentationml/2006/ole">
            <mc:AlternateContent xmlns:mc="http://schemas.openxmlformats.org/markup-compatibility/2006">
              <mc:Choice xmlns:v="urn:schemas-microsoft-com:vml" Requires="v">
                <p:oleObj spid="_x0000_s129076" name="方程式" r:id="rId6" imgW="1981200" imgH="482600" progId="Equation.3">
                  <p:embed/>
                </p:oleObj>
              </mc:Choice>
              <mc:Fallback>
                <p:oleObj name="方程式" r:id="rId6" imgW="1981200" imgH="482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 y="2393950"/>
                        <a:ext cx="39147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34" name="Rectangle 9"/>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29035" name="Object 8"/>
          <p:cNvGraphicFramePr>
            <a:graphicFrameLocks noChangeAspect="1"/>
          </p:cNvGraphicFramePr>
          <p:nvPr/>
        </p:nvGraphicFramePr>
        <p:xfrm>
          <a:off x="431800" y="3384550"/>
          <a:ext cx="5626100" cy="922338"/>
        </p:xfrm>
        <a:graphic>
          <a:graphicData uri="http://schemas.openxmlformats.org/presentationml/2006/ole">
            <mc:AlternateContent xmlns:mc="http://schemas.openxmlformats.org/markup-compatibility/2006">
              <mc:Choice xmlns:v="urn:schemas-microsoft-com:vml" Requires="v">
                <p:oleObj spid="_x0000_s129077" name="方程式" r:id="rId8" imgW="2819400" imgH="457200" progId="Equation.3">
                  <p:embed/>
                </p:oleObj>
              </mc:Choice>
              <mc:Fallback>
                <p:oleObj name="方程式" r:id="rId8" imgW="2819400" imgH="4572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800" y="3384550"/>
                        <a:ext cx="5626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36" name="Rectangle 11"/>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29037" name="Object 10"/>
          <p:cNvGraphicFramePr>
            <a:graphicFrameLocks noChangeAspect="1"/>
          </p:cNvGraphicFramePr>
          <p:nvPr/>
        </p:nvGraphicFramePr>
        <p:xfrm>
          <a:off x="476250" y="4329113"/>
          <a:ext cx="5805488" cy="915987"/>
        </p:xfrm>
        <a:graphic>
          <a:graphicData uri="http://schemas.openxmlformats.org/presentationml/2006/ole">
            <mc:AlternateContent xmlns:mc="http://schemas.openxmlformats.org/markup-compatibility/2006">
              <mc:Choice xmlns:v="urn:schemas-microsoft-com:vml" Requires="v">
                <p:oleObj spid="_x0000_s129078" name="方程式" r:id="rId10" imgW="2743200" imgH="431800" progId="Equation.3">
                  <p:embed/>
                </p:oleObj>
              </mc:Choice>
              <mc:Fallback>
                <p:oleObj name="方程式" r:id="rId10" imgW="2743200" imgH="4318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250" y="4329113"/>
                        <a:ext cx="58054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38" name="Rectangle 13"/>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29039" name="Object 12"/>
          <p:cNvGraphicFramePr>
            <a:graphicFrameLocks noChangeAspect="1"/>
          </p:cNvGraphicFramePr>
          <p:nvPr/>
        </p:nvGraphicFramePr>
        <p:xfrm>
          <a:off x="476250" y="5399088"/>
          <a:ext cx="3600450" cy="884237"/>
        </p:xfrm>
        <a:graphic>
          <a:graphicData uri="http://schemas.openxmlformats.org/presentationml/2006/ole">
            <mc:AlternateContent xmlns:mc="http://schemas.openxmlformats.org/markup-compatibility/2006">
              <mc:Choice xmlns:v="urn:schemas-microsoft-com:vml" Requires="v">
                <p:oleObj spid="_x0000_s129079" name="方程式" r:id="rId12" imgW="1511300" imgH="431800" progId="Equation.3">
                  <p:embed/>
                </p:oleObj>
              </mc:Choice>
              <mc:Fallback>
                <p:oleObj name="方程式" r:id="rId12" imgW="1511300" imgH="43180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250" y="5399088"/>
                        <a:ext cx="36004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3107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7413DDF-6268-43EE-BAE1-8586975D7601}" type="slidenum">
              <a:rPr lang="zh-TW" altLang="en-US" sz="1200">
                <a:solidFill>
                  <a:srgbClr val="045C75"/>
                </a:solidFill>
                <a:latin typeface="Arial" panose="020B0604020202020204" pitchFamily="34" charset="0"/>
              </a:rPr>
              <a:pPr>
                <a:spcBef>
                  <a:spcPct val="0"/>
                </a:spcBef>
                <a:buClrTx/>
                <a:buSzTx/>
                <a:buFontTx/>
                <a:buNone/>
              </a:pPr>
              <a:t>62</a:t>
            </a:fld>
            <a:endParaRPr lang="zh-TW" altLang="en-US" sz="1200">
              <a:solidFill>
                <a:srgbClr val="045C75"/>
              </a:solidFill>
              <a:latin typeface="Arial" panose="020B0604020202020204" pitchFamily="34" charset="0"/>
            </a:endParaRPr>
          </a:p>
        </p:txBody>
      </p:sp>
      <p:sp>
        <p:nvSpPr>
          <p:cNvPr id="131076" name="Rectangle 2"/>
          <p:cNvSpPr>
            <a:spLocks noGrp="1"/>
          </p:cNvSpPr>
          <p:nvPr>
            <p:ph type="title"/>
          </p:nvPr>
        </p:nvSpPr>
        <p:spPr/>
        <p:txBody>
          <a:bodyPr/>
          <a:lstStyle/>
          <a:p>
            <a:pPr algn="ctr"/>
            <a:r>
              <a:rPr lang="en-US" altLang="zh-TW" smtClean="0"/>
              <a:t>Branch Detection Unit</a:t>
            </a:r>
          </a:p>
        </p:txBody>
      </p:sp>
      <p:sp>
        <p:nvSpPr>
          <p:cNvPr id="131077" name="Rectangle 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31078" name="Object 4"/>
          <p:cNvGraphicFramePr>
            <a:graphicFrameLocks noChangeAspect="1"/>
          </p:cNvGraphicFramePr>
          <p:nvPr/>
        </p:nvGraphicFramePr>
        <p:xfrm>
          <a:off x="476250" y="1268413"/>
          <a:ext cx="8056563" cy="763587"/>
        </p:xfrm>
        <a:graphic>
          <a:graphicData uri="http://schemas.openxmlformats.org/presentationml/2006/ole">
            <mc:AlternateContent xmlns:mc="http://schemas.openxmlformats.org/markup-compatibility/2006">
              <mc:Choice xmlns:v="urn:schemas-microsoft-com:vml" Requires="v">
                <p:oleObj spid="_x0000_s131131" name="方程式" r:id="rId4" imgW="2908300" imgH="279400" progId="Equation.3">
                  <p:embed/>
                </p:oleObj>
              </mc:Choice>
              <mc:Fallback>
                <p:oleObj name="方程式" r:id="rId4" imgW="2908300" imgH="279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1268413"/>
                        <a:ext cx="805656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1079"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31080" name="Object 6"/>
          <p:cNvGraphicFramePr>
            <a:graphicFrameLocks noChangeAspect="1"/>
          </p:cNvGraphicFramePr>
          <p:nvPr/>
        </p:nvGraphicFramePr>
        <p:xfrm>
          <a:off x="476250" y="2273300"/>
          <a:ext cx="8101013" cy="763588"/>
        </p:xfrm>
        <a:graphic>
          <a:graphicData uri="http://schemas.openxmlformats.org/presentationml/2006/ole">
            <mc:AlternateContent xmlns:mc="http://schemas.openxmlformats.org/markup-compatibility/2006">
              <mc:Choice xmlns:v="urn:schemas-microsoft-com:vml" Requires="v">
                <p:oleObj spid="_x0000_s131132" name="方程式" r:id="rId6" imgW="2933700" imgH="279400" progId="Equation.3">
                  <p:embed/>
                </p:oleObj>
              </mc:Choice>
              <mc:Fallback>
                <p:oleObj name="方程式" r:id="rId6" imgW="2933700" imgH="2794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 y="2273300"/>
                        <a:ext cx="810101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1081"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31082" name="Object 8"/>
          <p:cNvGraphicFramePr>
            <a:graphicFrameLocks noChangeAspect="1"/>
          </p:cNvGraphicFramePr>
          <p:nvPr/>
        </p:nvGraphicFramePr>
        <p:xfrm>
          <a:off x="476250" y="3114675"/>
          <a:ext cx="3465513" cy="1109663"/>
        </p:xfrm>
        <a:graphic>
          <a:graphicData uri="http://schemas.openxmlformats.org/presentationml/2006/ole">
            <mc:AlternateContent xmlns:mc="http://schemas.openxmlformats.org/markup-compatibility/2006">
              <mc:Choice xmlns:v="urn:schemas-microsoft-com:vml" Requires="v">
                <p:oleObj spid="_x0000_s131133" name="方程式" r:id="rId8" imgW="1587500" imgH="508000" progId="Equation.3">
                  <p:embed/>
                </p:oleObj>
              </mc:Choice>
              <mc:Fallback>
                <p:oleObj name="方程式" r:id="rId8" imgW="1587500" imgH="5080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250" y="3114675"/>
                        <a:ext cx="3465513"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1083" name="Rectangle 11"/>
          <p:cNvSpPr>
            <a:spLocks noChangeArrowheads="1"/>
          </p:cNvSpPr>
          <p:nvPr/>
        </p:nvSpPr>
        <p:spPr bwMode="auto">
          <a:xfrm>
            <a:off x="0" y="332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31084" name="Object 10"/>
          <p:cNvGraphicFramePr>
            <a:graphicFrameLocks noChangeAspect="1"/>
          </p:cNvGraphicFramePr>
          <p:nvPr/>
        </p:nvGraphicFramePr>
        <p:xfrm>
          <a:off x="476250" y="4217988"/>
          <a:ext cx="3960813" cy="666750"/>
        </p:xfrm>
        <a:graphic>
          <a:graphicData uri="http://schemas.openxmlformats.org/presentationml/2006/ole">
            <mc:AlternateContent xmlns:mc="http://schemas.openxmlformats.org/markup-compatibility/2006">
              <mc:Choice xmlns:v="urn:schemas-microsoft-com:vml" Requires="v">
                <p:oleObj spid="_x0000_s131134" name="方程式" r:id="rId10" imgW="1879600" imgH="266700" progId="Equation.3">
                  <p:embed/>
                </p:oleObj>
              </mc:Choice>
              <mc:Fallback>
                <p:oleObj name="方程式" r:id="rId10" imgW="1879600" imgH="2667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250" y="4217988"/>
                        <a:ext cx="39608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1085" name="Rectangle 13"/>
          <p:cNvSpPr>
            <a:spLocks noChangeArrowheads="1"/>
          </p:cNvSpPr>
          <p:nvPr/>
        </p:nvSpPr>
        <p:spPr bwMode="auto">
          <a:xfrm>
            <a:off x="0" y="332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31086" name="Object 12"/>
          <p:cNvGraphicFramePr>
            <a:graphicFrameLocks noChangeAspect="1"/>
          </p:cNvGraphicFramePr>
          <p:nvPr/>
        </p:nvGraphicFramePr>
        <p:xfrm>
          <a:off x="4572000" y="4173538"/>
          <a:ext cx="3690938" cy="741362"/>
        </p:xfrm>
        <a:graphic>
          <a:graphicData uri="http://schemas.openxmlformats.org/presentationml/2006/ole">
            <mc:AlternateContent xmlns:mc="http://schemas.openxmlformats.org/markup-compatibility/2006">
              <mc:Choice xmlns:v="urn:schemas-microsoft-com:vml" Requires="v">
                <p:oleObj spid="_x0000_s131135" name="方程式" r:id="rId12" imgW="1713756" imgH="266584" progId="Equation.3">
                  <p:embed/>
                </p:oleObj>
              </mc:Choice>
              <mc:Fallback>
                <p:oleObj name="方程式" r:id="rId12" imgW="1713756" imgH="266584"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4173538"/>
                        <a:ext cx="369093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1087" name="Rectangle 15"/>
          <p:cNvSpPr>
            <a:spLocks noChangeArrowheads="1"/>
          </p:cNvSpPr>
          <p:nvPr/>
        </p:nvSpPr>
        <p:spPr bwMode="auto">
          <a:xfrm>
            <a:off x="0" y="3190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graphicFrame>
        <p:nvGraphicFramePr>
          <p:cNvPr id="131088" name="Object 14"/>
          <p:cNvGraphicFramePr>
            <a:graphicFrameLocks noChangeAspect="1"/>
          </p:cNvGraphicFramePr>
          <p:nvPr/>
        </p:nvGraphicFramePr>
        <p:xfrm>
          <a:off x="522288" y="5151438"/>
          <a:ext cx="5219700" cy="1139825"/>
        </p:xfrm>
        <a:graphic>
          <a:graphicData uri="http://schemas.openxmlformats.org/presentationml/2006/ole">
            <mc:AlternateContent xmlns:mc="http://schemas.openxmlformats.org/markup-compatibility/2006">
              <mc:Choice xmlns:v="urn:schemas-microsoft-com:vml" Requires="v">
                <p:oleObj spid="_x0000_s131136" name="方程式" r:id="rId14" imgW="2298700" imgH="508000" progId="Equation.3">
                  <p:embed/>
                </p:oleObj>
              </mc:Choice>
              <mc:Fallback>
                <p:oleObj name="方程式" r:id="rId14" imgW="2298700" imgH="50800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5151438"/>
                        <a:ext cx="52197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33123"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CF60E868-A751-4D0E-B5F1-91F0ABD5FFDD}" type="slidenum">
              <a:rPr lang="zh-TW" altLang="en-US" sz="1200">
                <a:solidFill>
                  <a:srgbClr val="045C75"/>
                </a:solidFill>
                <a:latin typeface="Arial" panose="020B0604020202020204" pitchFamily="34" charset="0"/>
              </a:rPr>
              <a:pPr>
                <a:spcBef>
                  <a:spcPct val="0"/>
                </a:spcBef>
                <a:buClrTx/>
                <a:buSzTx/>
                <a:buFontTx/>
                <a:buNone/>
              </a:pPr>
              <a:t>63</a:t>
            </a:fld>
            <a:endParaRPr lang="zh-TW" altLang="en-US" sz="1200">
              <a:solidFill>
                <a:srgbClr val="045C75"/>
              </a:solidFill>
              <a:latin typeface="Arial" panose="020B0604020202020204" pitchFamily="34" charset="0"/>
            </a:endParaRPr>
          </a:p>
        </p:txBody>
      </p:sp>
      <p:sp>
        <p:nvSpPr>
          <p:cNvPr id="133124" name="Rectangle 2"/>
          <p:cNvSpPr>
            <a:spLocks noGrp="1"/>
          </p:cNvSpPr>
          <p:nvPr>
            <p:ph type="title"/>
          </p:nvPr>
        </p:nvSpPr>
        <p:spPr/>
        <p:txBody>
          <a:bodyPr/>
          <a:lstStyle/>
          <a:p>
            <a:endParaRPr lang="zh-TW" altLang="en-US" smtClean="0"/>
          </a:p>
        </p:txBody>
      </p:sp>
      <p:sp>
        <p:nvSpPr>
          <p:cNvPr id="133125" name="Rectangle 3"/>
          <p:cNvSpPr>
            <a:spLocks noGrp="1"/>
          </p:cNvSpPr>
          <p:nvPr>
            <p:ph type="body" idx="1"/>
          </p:nvPr>
        </p:nvSpPr>
        <p:spPr/>
        <p:txBody>
          <a:bodyPr/>
          <a:lstStyle/>
          <a:p>
            <a:endParaRPr lang="zh-TW" altLang="en-US" smtClean="0"/>
          </a:p>
        </p:txBody>
      </p:sp>
      <p:pic>
        <p:nvPicPr>
          <p:cNvPr id="133126" name="Picture 4" descr="parallel en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457200"/>
            <a:ext cx="89535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35171"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075D8051-878E-4090-8A94-D107BB1B65A3}" type="slidenum">
              <a:rPr lang="zh-TW" altLang="en-US" sz="1200">
                <a:solidFill>
                  <a:srgbClr val="045C75"/>
                </a:solidFill>
                <a:latin typeface="Arial" panose="020B0604020202020204" pitchFamily="34" charset="0"/>
              </a:rPr>
              <a:pPr>
                <a:spcBef>
                  <a:spcPct val="0"/>
                </a:spcBef>
                <a:buClrTx/>
                <a:buSzTx/>
                <a:buFontTx/>
                <a:buNone/>
              </a:pPr>
              <a:t>64</a:t>
            </a:fld>
            <a:endParaRPr lang="zh-TW" altLang="en-US" sz="1200">
              <a:solidFill>
                <a:srgbClr val="045C75"/>
              </a:solidFill>
              <a:latin typeface="Arial" panose="020B0604020202020204" pitchFamily="34" charset="0"/>
            </a:endParaRPr>
          </a:p>
        </p:txBody>
      </p:sp>
      <p:sp>
        <p:nvSpPr>
          <p:cNvPr id="135172" name="Rectangle 2"/>
          <p:cNvSpPr>
            <a:spLocks noGrp="1"/>
          </p:cNvSpPr>
          <p:nvPr>
            <p:ph type="title"/>
          </p:nvPr>
        </p:nvSpPr>
        <p:spPr/>
        <p:txBody>
          <a:bodyPr/>
          <a:lstStyle/>
          <a:p>
            <a:endParaRPr lang="zh-TW" altLang="en-US" smtClean="0"/>
          </a:p>
        </p:txBody>
      </p:sp>
      <p:sp>
        <p:nvSpPr>
          <p:cNvPr id="135173" name="Rectangle 3"/>
          <p:cNvSpPr>
            <a:spLocks noGrp="1"/>
          </p:cNvSpPr>
          <p:nvPr>
            <p:ph type="body" idx="1"/>
          </p:nvPr>
        </p:nvSpPr>
        <p:spPr/>
        <p:txBody>
          <a:bodyPr/>
          <a:lstStyle/>
          <a:p>
            <a:endParaRPr lang="zh-TW" altLang="en-US" smtClean="0"/>
          </a:p>
        </p:txBody>
      </p:sp>
      <p:pic>
        <p:nvPicPr>
          <p:cNvPr id="135174" name="Picture 4" descr="modified-3-s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00075"/>
            <a:ext cx="90297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頁尾版面配置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37219"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B6D6CCA-3D0D-4BE3-9607-8DB31096FF16}" type="slidenum">
              <a:rPr lang="zh-TW" altLang="en-US" sz="1200">
                <a:solidFill>
                  <a:srgbClr val="045C75"/>
                </a:solidFill>
                <a:latin typeface="Arial" panose="020B0604020202020204" pitchFamily="34" charset="0"/>
              </a:rPr>
              <a:pPr>
                <a:spcBef>
                  <a:spcPct val="0"/>
                </a:spcBef>
                <a:buClrTx/>
                <a:buSzTx/>
                <a:buFontTx/>
                <a:buNone/>
              </a:pPr>
              <a:t>65</a:t>
            </a:fld>
            <a:endParaRPr lang="zh-TW" altLang="en-US" sz="1200">
              <a:solidFill>
                <a:srgbClr val="045C75"/>
              </a:solidFill>
              <a:latin typeface="Arial" panose="020B0604020202020204" pitchFamily="34" charset="0"/>
            </a:endParaRPr>
          </a:p>
        </p:txBody>
      </p:sp>
      <p:sp>
        <p:nvSpPr>
          <p:cNvPr id="137220" name="Rectangle 307"/>
          <p:cNvSpPr>
            <a:spLocks noGrp="1"/>
          </p:cNvSpPr>
          <p:nvPr>
            <p:ph type="title"/>
          </p:nvPr>
        </p:nvSpPr>
        <p:spPr/>
        <p:txBody>
          <a:bodyPr/>
          <a:lstStyle/>
          <a:p>
            <a:pPr algn="ctr"/>
            <a:r>
              <a:rPr lang="en-US" altLang="zh-TW" sz="4600" smtClean="0"/>
              <a:t>Prefix Enclosure Analysis (1/2)</a:t>
            </a:r>
            <a:endParaRPr lang="zh-TW" altLang="en-US" sz="4600" smtClean="0"/>
          </a:p>
        </p:txBody>
      </p:sp>
      <p:graphicFrame>
        <p:nvGraphicFramePr>
          <p:cNvPr id="212280" name="Group 312"/>
          <p:cNvGraphicFramePr>
            <a:graphicFrameLocks noGrp="1"/>
          </p:cNvGraphicFramePr>
          <p:nvPr>
            <p:ph idx="1"/>
          </p:nvPr>
        </p:nvGraphicFramePr>
        <p:xfrm>
          <a:off x="457200" y="1196975"/>
          <a:ext cx="8229600" cy="5122865"/>
        </p:xfrm>
        <a:graphic>
          <a:graphicData uri="http://schemas.openxmlformats.org/drawingml/2006/table">
            <a:tbl>
              <a:tblPr/>
              <a:tblGrid>
                <a:gridCol w="857250"/>
                <a:gridCol w="477838"/>
                <a:gridCol w="2217737"/>
                <a:gridCol w="2346325"/>
                <a:gridCol w="2330450"/>
              </a:tblGrid>
              <a:tr h="879473">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Routing</a:t>
                      </a:r>
                      <a:endParaRPr kumimoji="1" lang="en-US" altLang="zh-TW" sz="2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Table</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AS6447</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(2005-4)</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AS6447</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(2009-7)</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AS6447</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(2011-5)</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size</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163,535</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301,552</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369,394</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rowSpan="8">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Layer</a:t>
                      </a: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150,245 (91.9%)</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273,944 (90.8%)</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334,445 </a:t>
                      </a: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(90.5%)</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11,135 (6.8%)</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23,171 (7.7%)</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28,930 (7.8%)</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1,775 (1.1%)</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3,690 (1.2%)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4,870 (1.3%)</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329 (0.2%)</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628 (0.2%)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926 (0.3%)</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45</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101</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177</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6</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16</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7</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頁尾版面配置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39267"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494284EB-53CC-4583-B2B7-F602080D0404}" type="slidenum">
              <a:rPr lang="zh-TW" altLang="en-US" sz="1200">
                <a:solidFill>
                  <a:srgbClr val="045C75"/>
                </a:solidFill>
                <a:latin typeface="Arial" panose="020B0604020202020204" pitchFamily="34" charset="0"/>
              </a:rPr>
              <a:pPr>
                <a:spcBef>
                  <a:spcPct val="0"/>
                </a:spcBef>
                <a:buClrTx/>
                <a:buSzTx/>
                <a:buFontTx/>
                <a:buNone/>
              </a:pPr>
              <a:t>66</a:t>
            </a:fld>
            <a:endParaRPr lang="zh-TW" altLang="en-US" sz="1200">
              <a:solidFill>
                <a:srgbClr val="045C75"/>
              </a:solidFill>
              <a:latin typeface="Arial" panose="020B0604020202020204" pitchFamily="34" charset="0"/>
            </a:endParaRPr>
          </a:p>
        </p:txBody>
      </p:sp>
      <p:sp>
        <p:nvSpPr>
          <p:cNvPr id="139268" name="Rectangle 2"/>
          <p:cNvSpPr>
            <a:spLocks noGrp="1"/>
          </p:cNvSpPr>
          <p:nvPr>
            <p:ph type="title"/>
          </p:nvPr>
        </p:nvSpPr>
        <p:spPr/>
        <p:txBody>
          <a:bodyPr/>
          <a:lstStyle/>
          <a:p>
            <a:r>
              <a:rPr lang="en-US" altLang="zh-TW" sz="4600" smtClean="0"/>
              <a:t>Prefix Enclosure Analysis (2/2)</a:t>
            </a:r>
            <a:endParaRPr lang="zh-TW" altLang="en-US" sz="4600" smtClean="0"/>
          </a:p>
        </p:txBody>
      </p:sp>
      <p:graphicFrame>
        <p:nvGraphicFramePr>
          <p:cNvPr id="214369" name="Group 353"/>
          <p:cNvGraphicFramePr>
            <a:graphicFrameLocks noGrp="1"/>
          </p:cNvGraphicFramePr>
          <p:nvPr>
            <p:ph idx="1"/>
          </p:nvPr>
        </p:nvGraphicFramePr>
        <p:xfrm>
          <a:off x="431800" y="1881188"/>
          <a:ext cx="8229600" cy="4340223"/>
        </p:xfrm>
        <a:graphic>
          <a:graphicData uri="http://schemas.openxmlformats.org/drawingml/2006/table">
            <a:tbl>
              <a:tblPr/>
              <a:tblGrid>
                <a:gridCol w="857250"/>
                <a:gridCol w="477838"/>
                <a:gridCol w="1085850"/>
                <a:gridCol w="1131887"/>
                <a:gridCol w="1173163"/>
                <a:gridCol w="1173162"/>
                <a:gridCol w="1316038"/>
                <a:gridCol w="1014412"/>
              </a:tblGrid>
              <a:tr h="731574">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Routing</a:t>
                      </a:r>
                      <a:endParaRPr kumimoji="1" lang="en-US" altLang="zh-TW" sz="24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Table</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AS6447</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(2005-4)</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AS6447</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(2009-7)</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AS6447</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(2011-5)</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515975">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size</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163,535</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301,552</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355,893</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514387">
                <a:tc gridSpan="2">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length</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9-24</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25-32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9-24</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25-32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9-24</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25-32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15975">
                <a:tc rowSpan="5">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Layer</a:t>
                      </a: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7,071</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3,488</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271,548</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5,736</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333,034</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5579</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975">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496</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67</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17,081</a:t>
                      </a:r>
                      <a:endParaRPr kumimoji="1" lang="en-US" altLang="zh-TW" sz="2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28</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20,884 </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21</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975">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54</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1,488</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1,859 </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87">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88</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111</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515975">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lvl1pPr marL="273050" indent="-273050"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marL="639763" indent="-246063"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indent="-246063"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marL="1187450" indent="-209550"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marL="1462088" indent="-209550"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marL="19192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marL="23764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marL="28336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marL="3290888" indent="-20955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a:t>
                      </a:r>
                      <a:endParaRPr kumimoji="1" lang="en-US" altLang="zh-TW" sz="24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bl>
          </a:graphicData>
        </a:graphic>
      </p:graphicFrame>
      <p:sp>
        <p:nvSpPr>
          <p:cNvPr id="139337" name="Rectangle 354"/>
          <p:cNvSpPr>
            <a:spLocks/>
          </p:cNvSpPr>
          <p:nvPr/>
        </p:nvSpPr>
        <p:spPr bwMode="auto">
          <a:xfrm>
            <a:off x="457200" y="1196975"/>
            <a:ext cx="8229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r>
              <a:rPr kumimoji="0" lang="en-US" altLang="zh-TW"/>
              <a:t>After small push</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41315"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31996398-2727-4BF1-9725-47829464C65E}" type="slidenum">
              <a:rPr lang="zh-TW" altLang="en-US" sz="1200">
                <a:solidFill>
                  <a:srgbClr val="045C75"/>
                </a:solidFill>
                <a:latin typeface="Arial" panose="020B0604020202020204" pitchFamily="34" charset="0"/>
              </a:rPr>
              <a:pPr>
                <a:spcBef>
                  <a:spcPct val="0"/>
                </a:spcBef>
                <a:buClrTx/>
                <a:buSzTx/>
                <a:buFontTx/>
                <a:buNone/>
              </a:pPr>
              <a:t>67</a:t>
            </a:fld>
            <a:endParaRPr lang="zh-TW" altLang="en-US" sz="1200">
              <a:solidFill>
                <a:srgbClr val="045C75"/>
              </a:solidFill>
              <a:latin typeface="Arial" panose="020B0604020202020204" pitchFamily="34" charset="0"/>
            </a:endParaRPr>
          </a:p>
        </p:txBody>
      </p:sp>
      <p:sp>
        <p:nvSpPr>
          <p:cNvPr id="141316" name="Line 513"/>
          <p:cNvSpPr>
            <a:spLocks noChangeShapeType="1"/>
          </p:cNvSpPr>
          <p:nvPr/>
        </p:nvSpPr>
        <p:spPr bwMode="auto">
          <a:xfrm>
            <a:off x="1187450" y="10636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1317" name="Line 514"/>
          <p:cNvSpPr>
            <a:spLocks noChangeShapeType="1"/>
          </p:cNvSpPr>
          <p:nvPr/>
        </p:nvSpPr>
        <p:spPr bwMode="auto">
          <a:xfrm>
            <a:off x="1187450" y="11541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1318" name="Line 540"/>
          <p:cNvSpPr>
            <a:spLocks noChangeShapeType="1"/>
          </p:cNvSpPr>
          <p:nvPr/>
        </p:nvSpPr>
        <p:spPr bwMode="auto">
          <a:xfrm>
            <a:off x="4465638" y="10636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1319" name="Line 875"/>
          <p:cNvSpPr>
            <a:spLocks noChangeShapeType="1"/>
          </p:cNvSpPr>
          <p:nvPr/>
        </p:nvSpPr>
        <p:spPr bwMode="auto">
          <a:xfrm>
            <a:off x="4465638" y="16271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1320" name="Line 876"/>
          <p:cNvSpPr>
            <a:spLocks noChangeShapeType="1"/>
          </p:cNvSpPr>
          <p:nvPr/>
        </p:nvSpPr>
        <p:spPr bwMode="auto">
          <a:xfrm>
            <a:off x="4465638" y="16541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1321" name="Line 1658"/>
          <p:cNvSpPr>
            <a:spLocks noChangeShapeType="1"/>
          </p:cNvSpPr>
          <p:nvPr/>
        </p:nvSpPr>
        <p:spPr bwMode="auto">
          <a:xfrm>
            <a:off x="1187450" y="10636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1322" name="Line 1659"/>
          <p:cNvSpPr>
            <a:spLocks noChangeShapeType="1"/>
          </p:cNvSpPr>
          <p:nvPr/>
        </p:nvSpPr>
        <p:spPr bwMode="auto">
          <a:xfrm>
            <a:off x="1187450" y="11541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1323" name="Line 1685"/>
          <p:cNvSpPr>
            <a:spLocks noChangeShapeType="1"/>
          </p:cNvSpPr>
          <p:nvPr/>
        </p:nvSpPr>
        <p:spPr bwMode="auto">
          <a:xfrm>
            <a:off x="4465638" y="10636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1324" name="Line 2020"/>
          <p:cNvSpPr>
            <a:spLocks noChangeShapeType="1"/>
          </p:cNvSpPr>
          <p:nvPr/>
        </p:nvSpPr>
        <p:spPr bwMode="auto">
          <a:xfrm>
            <a:off x="4465638" y="16271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1325" name="Line 2021"/>
          <p:cNvSpPr>
            <a:spLocks noChangeShapeType="1"/>
          </p:cNvSpPr>
          <p:nvPr/>
        </p:nvSpPr>
        <p:spPr bwMode="auto">
          <a:xfrm>
            <a:off x="4465638" y="16541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aphicFrame>
        <p:nvGraphicFramePr>
          <p:cNvPr id="211928" name="Group 3032"/>
          <p:cNvGraphicFramePr>
            <a:graphicFrameLocks noGrp="1"/>
          </p:cNvGraphicFramePr>
          <p:nvPr/>
        </p:nvGraphicFramePr>
        <p:xfrm>
          <a:off x="107950" y="1512888"/>
          <a:ext cx="8888413" cy="3932236"/>
        </p:xfrm>
        <a:graphic>
          <a:graphicData uri="http://schemas.openxmlformats.org/drawingml/2006/table">
            <a:tbl>
              <a:tblPr/>
              <a:tblGrid>
                <a:gridCol w="842963"/>
                <a:gridCol w="704850"/>
                <a:gridCol w="612775"/>
                <a:gridCol w="1008062"/>
                <a:gridCol w="682625"/>
                <a:gridCol w="649288"/>
                <a:gridCol w="827087"/>
                <a:gridCol w="504825"/>
                <a:gridCol w="520700"/>
                <a:gridCol w="557213"/>
                <a:gridCol w="539750"/>
                <a:gridCol w="539750"/>
                <a:gridCol w="449262"/>
                <a:gridCol w="449263"/>
              </a:tblGrid>
              <a:tr h="213377">
                <a:tc row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a:t>
                      </a:r>
                      <a:r>
                        <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cheme</a:t>
                      </a:r>
                      <a:endParaRPr kumimoji="1" lang="en-US" altLang="zh-TW" sz="14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FPGA D</a:t>
                      </a:r>
                      <a:r>
                        <a:rPr kumimoji="1" lang="en-US" altLang="zh-TW" sz="14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evice</a:t>
                      </a:r>
                      <a:endParaRPr kumimoji="1" lang="en-US" altLang="zh-TW" sz="14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row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C</a:t>
                      </a:r>
                      <a:r>
                        <a:rPr kumimoji="1" lang="en-US" altLang="zh-TW" sz="14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onfigurable logic</a:t>
                      </a: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 </a:t>
                      </a:r>
                      <a:r>
                        <a:rPr kumimoji="1" lang="en-US" altLang="zh-TW" sz="1400" b="1" i="0" u="none" strike="noStrike" cap="none" normalizeH="0" baseline="0" smtClean="0">
                          <a:ln>
                            <a:noFill/>
                          </a:ln>
                          <a:solidFill>
                            <a:schemeClr val="tx1"/>
                          </a:solidFill>
                          <a:effectLst/>
                          <a:latin typeface="Times New Roman" pitchFamily="18" charset="0"/>
                          <a:ea typeface="SimSun" pitchFamily="2" charset="-122"/>
                        </a:rPr>
                        <a:t>(slice)</a:t>
                      </a:r>
                      <a:endParaRPr kumimoji="1" lang="en-US" altLang="zh-TW" sz="14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Memory</a:t>
                      </a:r>
                      <a:endPar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(Mbits)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of prefixes</a:t>
                      </a:r>
                      <a:endPar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ME ratio</a:t>
                      </a:r>
                      <a:endPar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bits/prefix</a:t>
                      </a:r>
                      <a:endPar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C</a:t>
                      </a:r>
                      <a:r>
                        <a:rPr kumimoji="1" lang="en-US" altLang="zh-TW" sz="14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lock rate</a:t>
                      </a:r>
                      <a:endParaRPr kumimoji="1" lang="en-US" altLang="zh-TW" sz="14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(ns)</a:t>
                      </a:r>
                      <a:endParaRPr kumimoji="1" lang="en-US" altLang="zh-TW" sz="14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of accessed nodes / search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zh-TW" altLang="en-US"/>
                    </a:p>
                  </a:txBody>
                  <a:tcPr/>
                </a:tc>
                <a:tc gridSpan="4">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T</a:t>
                      </a:r>
                      <a:r>
                        <a:rPr kumimoji="1" lang="en-US" altLang="zh-TW" sz="14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hroughput</a:t>
                      </a:r>
                      <a:endParaRPr kumimoji="1" lang="en-US" altLang="zh-TW" sz="14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13377">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Mpps</a:t>
                      </a:r>
                      <a:endPar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Gbps</a:t>
                      </a:r>
                      <a:endPar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13377">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avg</a:t>
                      </a:r>
                      <a:endPar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worst</a:t>
                      </a:r>
                      <a:endPar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avg</a:t>
                      </a:r>
                      <a:endPar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worst</a:t>
                      </a:r>
                      <a:endPar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avg</a:t>
                      </a:r>
                      <a:endPar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worst</a:t>
                      </a:r>
                      <a:endPar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289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LSE</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Virtex-6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XC6VSX315T</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1,402 (2.8%)</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a:t>
                      </a: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9</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301,552</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37.0</a:t>
                      </a: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3.157</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3.02</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13</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104.9</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24.4</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33</a:t>
                      </a: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7.</a:t>
                      </a: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8</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Parallel LSE</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zh-TW" altLang="en-US"/>
                    </a:p>
                  </a:txBody>
                  <a:tcPr/>
                </a:tc>
                <a:tc hMerge="1"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7</a:t>
                      </a: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408 </a:t>
                      </a: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rPr>
                        <a:t>(</a:t>
                      </a: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15</a:t>
                      </a: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rPr>
                        <a:t>%)</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10.8</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36.8</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2.649</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377.5</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120.8</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82895">
                <a:tc row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DMST [7]</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row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Virtex-5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VLX330T</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Original</a:t>
                      </a:r>
                      <a:endParaRPr kumimoji="1" lang="en-US" altLang="zh-TW" sz="12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463 </a:t>
                      </a: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row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11.68</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row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163,574</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74.9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5.00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4.68</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42.7</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33.3</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21</a:t>
                      </a: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a:t>
                      </a: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17.1</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182895">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Extended</a:t>
                      </a:r>
                      <a:endParaRPr kumimoji="1" lang="en-US" altLang="zh-TW" sz="12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2,778 (6%)</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74.9</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5.00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200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102</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r>
              <a:tr h="18289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Ring [1]</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Virtex-2P XC2VP70</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408 (1%)</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3.49</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30,000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116.4</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4.00</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2.0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125</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40</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8289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CAMP [11]</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zh-TW" altLang="en-US"/>
                    </a:p>
                  </a:txBody>
                  <a:tcPr/>
                </a:tc>
                <a:tc hMerge="1"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528 (2%)</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3.89</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129.6</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1.3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200</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64</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8289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OLP [10]</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zh-TW" altLang="en-US"/>
                    </a:p>
                  </a:txBody>
                  <a:tcPr/>
                </a:tc>
                <a:tc hMerge="1"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362 (1%)</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3.46</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115.2</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1.0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250</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80</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8289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BiOLP</a:t>
                      </a:r>
                      <a:r>
                        <a:rPr kumimoji="1" lang="en-US" altLang="zh-TW" sz="1200" b="1" i="0" u="none" strike="noStrike" cap="none" normalizeH="0" baseline="30000" smtClean="0">
                          <a:ln>
                            <a:noFill/>
                          </a:ln>
                          <a:solidFill>
                            <a:srgbClr val="000000"/>
                          </a:solidFill>
                          <a:effectLst/>
                          <a:latin typeface="Times New Roman" pitchFamily="18" charset="0"/>
                          <a:ea typeface="SimSun" pitchFamily="2" charset="-122"/>
                          <a:cs typeface="Times New Roman" pitchFamily="18" charset="0"/>
                        </a:rPr>
                        <a:t>(a)</a:t>
                      </a: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[12]</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Virtex-4 FX140</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1,785 (3%)</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9.54</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83,662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114.0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3.069</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1.0 </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325</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104</a:t>
                      </a:r>
                      <a:endParaRPr kumimoji="1" lang="en-US" altLang="zh-TW" sz="1200" b="1"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r>
              <a:tr h="365789">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BPFL</a:t>
                      </a:r>
                      <a:r>
                        <a:rPr kumimoji="1" lang="en-US" altLang="zh-TW" sz="1200" b="1" i="0" u="none" strike="noStrike" cap="none" normalizeH="0" baseline="30000" smtClean="0">
                          <a:ln>
                            <a:noFill/>
                          </a:ln>
                          <a:solidFill>
                            <a:srgbClr val="000000"/>
                          </a:solidFill>
                          <a:effectLst/>
                          <a:latin typeface="Times New Roman" pitchFamily="18" charset="0"/>
                          <a:ea typeface="新細明體" pitchFamily="18" charset="-120"/>
                          <a:cs typeface="Times New Roman" pitchFamily="18"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[23]</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Stratix II</a:t>
                      </a:r>
                      <a:endParaRPr kumimoji="1" lang="en-US" altLang="zh-TW" sz="1200" b="1"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EP2S180F1020C5</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27.9K LE </a:t>
                      </a:r>
                      <a:r>
                        <a:rPr kumimoji="1" lang="en-US" altLang="zh-TW" sz="1200" b="1" i="0" u="none" strike="noStrike" cap="none" normalizeH="0" baseline="30000" smtClean="0">
                          <a:ln>
                            <a:noFill/>
                          </a:ln>
                          <a:solidFill>
                            <a:srgbClr val="000000"/>
                          </a:solidFill>
                          <a:effectLst/>
                          <a:latin typeface="Times New Roman" pitchFamily="18" charset="0"/>
                          <a:ea typeface="新細明體" pitchFamily="18" charset="-120"/>
                          <a:cs typeface="Times New Roman" pitchFamily="18" charset="0"/>
                        </a:rPr>
                        <a:t>(b)</a:t>
                      </a: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 (19%)</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5.6</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309,000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18.1</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10.35</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96.6</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30.9</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65789">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POLP</a:t>
                      </a:r>
                      <a:r>
                        <a:rPr kumimoji="1" lang="en-US" altLang="zh-TW" sz="1200" b="1" i="0" u="none" strike="noStrike" cap="none" normalizeH="0" baseline="30000" smtClean="0">
                          <a:ln>
                            <a:noFill/>
                          </a:ln>
                          <a:solidFill>
                            <a:srgbClr val="000000"/>
                          </a:solidFill>
                          <a:effectLst/>
                          <a:latin typeface="Times New Roman" pitchFamily="18" charset="0"/>
                          <a:ea typeface="新細明體" pitchFamily="18" charset="-120"/>
                          <a:cs typeface="Times New Roman" pitchFamily="18" charset="0"/>
                        </a:rPr>
                        <a:t>(a)</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30000" smtClean="0">
                          <a:ln>
                            <a:noFill/>
                          </a:ln>
                          <a:solidFill>
                            <a:srgbClr val="000000"/>
                          </a:solidFill>
                          <a:effectLst/>
                          <a:latin typeface="Times New Roman" pitchFamily="18" charset="0"/>
                          <a:ea typeface="新細明體" pitchFamily="18" charset="-120"/>
                          <a:cs typeface="Times New Roman" pitchFamily="18" charset="0"/>
                        </a:rPr>
                        <a:t> </a:t>
                      </a: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[23]</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zh-TW" altLang="en-US"/>
                    </a:p>
                  </a:txBody>
                  <a:tcPr/>
                </a:tc>
                <a:tc hMerge="1"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6.6K LE </a:t>
                      </a:r>
                      <a:r>
                        <a:rPr kumimoji="1" lang="en-US" altLang="zh-TW" sz="1200" b="1" i="0" u="none" strike="noStrike" cap="none" normalizeH="0" baseline="30000" smtClean="0">
                          <a:ln>
                            <a:noFill/>
                          </a:ln>
                          <a:solidFill>
                            <a:srgbClr val="000000"/>
                          </a:solidFill>
                          <a:effectLst/>
                          <a:latin typeface="Times New Roman" pitchFamily="18" charset="0"/>
                          <a:ea typeface="新細明體" pitchFamily="18" charset="-120"/>
                          <a:cs typeface="Times New Roman" pitchFamily="18" charset="0"/>
                        </a:rPr>
                        <a:t>(b)</a:t>
                      </a: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 (5%)</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9.08</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29.4</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9.29</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107.6</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34.4</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65789">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pDST</a:t>
                      </a:r>
                      <a:r>
                        <a:rPr kumimoji="1" lang="en-US" altLang="zh-TW" sz="1200" b="1" i="0" u="none" strike="noStrike" cap="none" normalizeH="0" baseline="30000" smtClean="0">
                          <a:ln>
                            <a:noFill/>
                          </a:ln>
                          <a:solidFill>
                            <a:srgbClr val="000000"/>
                          </a:solidFill>
                          <a:effectLst/>
                          <a:latin typeface="Times New Roman" pitchFamily="18" charset="0"/>
                          <a:ea typeface="新細明體" pitchFamily="18" charset="-120"/>
                          <a:cs typeface="Times New Roman" pitchFamily="18" charset="0"/>
                        </a:rPr>
                        <a:t>(d)</a:t>
                      </a: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[44]</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Virtex-5 LX330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12.8k LUTs(6.3%)</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7.112</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96,000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75.86</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7.4</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242</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77.4</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r>
              <a:tr h="365789">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BSTrie</a:t>
                      </a:r>
                      <a:r>
                        <a:rPr kumimoji="1" lang="en-US" altLang="zh-TW" sz="1200" b="1" i="0" u="none" strike="noStrike" cap="none" normalizeH="0" baseline="30000" smtClean="0">
                          <a:ln>
                            <a:noFill/>
                          </a:ln>
                          <a:solidFill>
                            <a:srgbClr val="000000"/>
                          </a:solidFill>
                          <a:effectLst/>
                          <a:latin typeface="Times New Roman" pitchFamily="18" charset="0"/>
                          <a:ea typeface="新細明體" pitchFamily="18" charset="-120"/>
                          <a:cs typeface="Times New Roman" pitchFamily="18" charset="0"/>
                        </a:rPr>
                        <a:t>(a)</a:t>
                      </a: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 [22]</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V</a:t>
                      </a:r>
                      <a:r>
                        <a:rPr kumimoji="1" lang="en-US" altLang="zh-TW" sz="1200" b="1"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irtex-5 XC5VSX240T</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749 (2%)</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7.38</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321,000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23.0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5.7</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175</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56</a:t>
                      </a:r>
                      <a:endParaRPr kumimoji="1" lang="en-US" altLang="zh-TW" sz="1200" b="1"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r>
              <a:tr h="365789">
                <a:tc gridSpan="14">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Notes: (a) the next hops are not stored in on-chip memory. (b) Instead of slices, Stratix LEs are used. </a:t>
                      </a:r>
                      <a:endParaRPr kumimoji="1" lang="en-US" altLang="zh-TW" sz="12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(c) It is the non-cache based BiOLP.(d) dual-ported block RAM is used</a:t>
                      </a:r>
                      <a:endParaRPr kumimoji="1" lang="en-US" altLang="zh-TW" sz="1200" b="0" i="0" u="none" strike="noStrike" cap="none" normalizeH="0" baseline="0" smtClean="0">
                        <a:ln>
                          <a:noFill/>
                        </a:ln>
                        <a:solidFill>
                          <a:schemeClr val="tx1"/>
                        </a:solidFill>
                        <a:effectLst/>
                        <a:latin typeface="Arial" charset="0"/>
                        <a:ea typeface="新細明體" pitchFamily="18" charset="-120"/>
                      </a:endParaRP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141507" name="Rectangle 2449"/>
          <p:cNvSpPr>
            <a:spLocks noGrp="1"/>
          </p:cNvSpPr>
          <p:nvPr>
            <p:ph type="title"/>
          </p:nvPr>
        </p:nvSpPr>
        <p:spPr>
          <a:noFill/>
        </p:spPr>
        <p:txBody>
          <a:bodyPr/>
          <a:lstStyle/>
          <a:p>
            <a:pPr algn="ctr"/>
            <a:r>
              <a:rPr lang="en-US" altLang="zh-TW" smtClean="0"/>
              <a:t>Performance Comparisons</a:t>
            </a:r>
          </a:p>
        </p:txBody>
      </p:sp>
      <p:sp>
        <p:nvSpPr>
          <p:cNvPr id="141508" name="文字方塊 1"/>
          <p:cNvSpPr txBox="1">
            <a:spLocks noChangeArrowheads="1"/>
          </p:cNvSpPr>
          <p:nvPr/>
        </p:nvSpPr>
        <p:spPr bwMode="auto">
          <a:xfrm>
            <a:off x="138113" y="5516563"/>
            <a:ext cx="8789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400">
                <a:latin typeface="Arial" panose="020B0604020202020204" pitchFamily="34" charset="0"/>
              </a:rPr>
              <a:t>Y.-K. Chang, F.-C. Kuo, H.-J. Kuo, C.-C. Su, "LayeredTrees: Most Specific Prefix based Pipelined Design for </a:t>
            </a:r>
          </a:p>
          <a:p>
            <a:pPr eaLnBrk="1" hangingPunct="1">
              <a:spcBef>
                <a:spcPct val="0"/>
              </a:spcBef>
              <a:buClrTx/>
              <a:buSzTx/>
              <a:buFontTx/>
              <a:buNone/>
            </a:pPr>
            <a:r>
              <a:rPr lang="en-US" altLang="zh-TW" sz="1400">
                <a:latin typeface="Arial" panose="020B0604020202020204" pitchFamily="34" charset="0"/>
              </a:rPr>
              <a:t>On-Chip IP Address Lookups", </a:t>
            </a:r>
            <a:r>
              <a:rPr lang="en-US" altLang="zh-TW" sz="1400">
                <a:solidFill>
                  <a:srgbClr val="C00000"/>
                </a:solidFill>
                <a:latin typeface="Arial" panose="020B0604020202020204" pitchFamily="34" charset="0"/>
              </a:rPr>
              <a:t>IEEE Transactions on Computers, Vol. 63, No. 12, December 2014</a:t>
            </a:r>
            <a:r>
              <a:rPr lang="en-US" altLang="zh-TW" sz="1400">
                <a:latin typeface="Arial" panose="020B0604020202020204" pitchFamily="34" charset="0"/>
              </a:rPr>
              <a:t>.</a:t>
            </a:r>
            <a:endParaRPr lang="zh-TW"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1E04068-0776-41B7-BEE3-A46136A224DF}" type="slidenum">
              <a:rPr lang="zh-TW" altLang="en-US" sz="1200">
                <a:solidFill>
                  <a:srgbClr val="045C75"/>
                </a:solidFill>
                <a:latin typeface="Arial" panose="020B0604020202020204" pitchFamily="34" charset="0"/>
              </a:rPr>
              <a:pPr>
                <a:spcBef>
                  <a:spcPct val="0"/>
                </a:spcBef>
                <a:buClrTx/>
                <a:buSzTx/>
                <a:buFontTx/>
                <a:buNone/>
              </a:pPr>
              <a:t>68</a:t>
            </a:fld>
            <a:endParaRPr lang="zh-TW" altLang="en-US" sz="1200">
              <a:solidFill>
                <a:srgbClr val="045C75"/>
              </a:solidFill>
              <a:latin typeface="Arial" panose="020B0604020202020204" pitchFamily="34" charset="0"/>
            </a:endParaRPr>
          </a:p>
        </p:txBody>
      </p:sp>
      <p:sp>
        <p:nvSpPr>
          <p:cNvPr id="143363" name="標題 1"/>
          <p:cNvSpPr>
            <a:spLocks noGrp="1"/>
          </p:cNvSpPr>
          <p:nvPr>
            <p:ph type="title" idx="4294967295"/>
          </p:nvPr>
        </p:nvSpPr>
        <p:spPr>
          <a:xfrm>
            <a:off x="428625" y="285750"/>
            <a:ext cx="8229600" cy="1143000"/>
          </a:xfrm>
        </p:spPr>
        <p:txBody>
          <a:bodyPr/>
          <a:lstStyle/>
          <a:p>
            <a:pPr algn="ctr"/>
            <a:r>
              <a:rPr lang="en-US" altLang="zh-TW" b="1" smtClean="0">
                <a:solidFill>
                  <a:srgbClr val="C00000"/>
                </a:solidFill>
              </a:rPr>
              <a:t>5D Packet Classification</a:t>
            </a:r>
            <a:endParaRPr lang="zh-TW" altLang="en-US" b="1" smtClean="0">
              <a:solidFill>
                <a:srgbClr val="C00000"/>
              </a:solidFill>
            </a:endParaRPr>
          </a:p>
        </p:txBody>
      </p:sp>
      <p:sp>
        <p:nvSpPr>
          <p:cNvPr id="143364" name="內容版面配置區 2"/>
          <p:cNvSpPr>
            <a:spLocks noGrp="1"/>
          </p:cNvSpPr>
          <p:nvPr>
            <p:ph idx="4294967295"/>
          </p:nvPr>
        </p:nvSpPr>
        <p:spPr>
          <a:xfrm>
            <a:off x="476250" y="1449388"/>
            <a:ext cx="8229600" cy="4665662"/>
          </a:xfrm>
        </p:spPr>
        <p:txBody>
          <a:bodyPr/>
          <a:lstStyle/>
          <a:p>
            <a:r>
              <a:rPr lang="en-US" altLang="zh-TW" sz="2800" smtClean="0"/>
              <a:t>performed by routers to classify the incoming packets into </a:t>
            </a:r>
            <a:r>
              <a:rPr lang="en-US" altLang="zh-TW" sz="2800" i="1" smtClean="0"/>
              <a:t>flows</a:t>
            </a:r>
            <a:r>
              <a:rPr lang="en-US" altLang="zh-TW" sz="2800" smtClean="0"/>
              <a:t> according to a set of </a:t>
            </a:r>
            <a:r>
              <a:rPr lang="en-US" altLang="zh-TW" sz="2800" i="1" smtClean="0"/>
              <a:t>rules</a:t>
            </a:r>
          </a:p>
          <a:p>
            <a:r>
              <a:rPr lang="en-US" altLang="zh-TW" sz="2800" smtClean="0"/>
              <a:t>If a packet matches multiple rules, the matching rule with the highest priority is returned.</a:t>
            </a:r>
          </a:p>
          <a:p>
            <a:r>
              <a:rPr lang="en-US" altLang="zh-TW" sz="2800" smtClean="0"/>
              <a:t>Typically, each rule contains five fields, </a:t>
            </a:r>
          </a:p>
          <a:p>
            <a:pPr marL="742950" lvl="1" indent="-285750"/>
            <a:r>
              <a:rPr lang="en-US" altLang="zh-TW" b="1" smtClean="0">
                <a:solidFill>
                  <a:srgbClr val="FF9900"/>
                </a:solidFill>
              </a:rPr>
              <a:t>Source IP address</a:t>
            </a:r>
            <a:r>
              <a:rPr lang="en-US" altLang="zh-TW" smtClean="0"/>
              <a:t>, </a:t>
            </a:r>
          </a:p>
          <a:p>
            <a:pPr marL="742950" lvl="1" indent="-285750"/>
            <a:r>
              <a:rPr lang="en-US" altLang="zh-TW" b="1" smtClean="0">
                <a:solidFill>
                  <a:srgbClr val="FF9900"/>
                </a:solidFill>
              </a:rPr>
              <a:t>destination IP address</a:t>
            </a:r>
            <a:r>
              <a:rPr lang="en-US" altLang="zh-TW" smtClean="0"/>
              <a:t>, </a:t>
            </a:r>
          </a:p>
          <a:p>
            <a:pPr marL="742950" lvl="1" indent="-285750"/>
            <a:r>
              <a:rPr lang="en-US" altLang="zh-TW" b="1" smtClean="0">
                <a:solidFill>
                  <a:srgbClr val="FF9900"/>
                </a:solidFill>
              </a:rPr>
              <a:t>source port number</a:t>
            </a:r>
            <a:r>
              <a:rPr lang="en-US" altLang="zh-TW" smtClean="0"/>
              <a:t>, </a:t>
            </a:r>
          </a:p>
          <a:p>
            <a:pPr marL="742950" lvl="1" indent="-285750"/>
            <a:r>
              <a:rPr lang="en-US" altLang="zh-TW" b="1" smtClean="0">
                <a:solidFill>
                  <a:srgbClr val="FF9900"/>
                </a:solidFill>
              </a:rPr>
              <a:t>destination port number</a:t>
            </a:r>
            <a:r>
              <a:rPr lang="en-US" altLang="zh-TW" smtClean="0"/>
              <a:t>, </a:t>
            </a:r>
          </a:p>
          <a:p>
            <a:pPr marL="742950" lvl="1" indent="-285750"/>
            <a:r>
              <a:rPr lang="en-US" altLang="zh-TW" b="1" smtClean="0">
                <a:solidFill>
                  <a:srgbClr val="FF9900"/>
                </a:solidFill>
              </a:rPr>
              <a:t>protocol type</a:t>
            </a:r>
            <a:endParaRPr lang="zh-TW" alt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01701887-3DB6-4D42-8F7D-86E1F05593D1}" type="slidenum">
              <a:rPr lang="zh-TW" altLang="en-US" sz="1200">
                <a:solidFill>
                  <a:srgbClr val="045C75"/>
                </a:solidFill>
                <a:latin typeface="Arial" panose="020B0604020202020204" pitchFamily="34" charset="0"/>
              </a:rPr>
              <a:pPr>
                <a:spcBef>
                  <a:spcPct val="0"/>
                </a:spcBef>
                <a:buClrTx/>
                <a:buSzTx/>
                <a:buFontTx/>
                <a:buNone/>
              </a:pPr>
              <a:t>69</a:t>
            </a:fld>
            <a:endParaRPr lang="zh-TW" altLang="en-US" sz="1200">
              <a:solidFill>
                <a:srgbClr val="045C75"/>
              </a:solidFill>
              <a:latin typeface="Arial" panose="020B0604020202020204" pitchFamily="34" charset="0"/>
            </a:endParaRPr>
          </a:p>
        </p:txBody>
      </p:sp>
      <p:sp>
        <p:nvSpPr>
          <p:cNvPr id="144387" name="Rectangle 2"/>
          <p:cNvSpPr>
            <a:spLocks noGrp="1"/>
          </p:cNvSpPr>
          <p:nvPr>
            <p:ph type="title"/>
          </p:nvPr>
        </p:nvSpPr>
        <p:spPr/>
        <p:txBody>
          <a:bodyPr/>
          <a:lstStyle/>
          <a:p>
            <a:r>
              <a:rPr lang="en-US" altLang="zh-TW" sz="4000" smtClean="0"/>
              <a:t>A real-life classifier in five dimensions </a:t>
            </a:r>
            <a:endParaRPr lang="zh-TW" altLang="en-US" sz="4000" smtClean="0"/>
          </a:p>
        </p:txBody>
      </p:sp>
      <p:sp>
        <p:nvSpPr>
          <p:cNvPr id="144388" name="Text Box 10"/>
          <p:cNvSpPr txBox="1">
            <a:spLocks noChangeArrowheads="1"/>
          </p:cNvSpPr>
          <p:nvPr/>
        </p:nvSpPr>
        <p:spPr bwMode="auto">
          <a:xfrm>
            <a:off x="250825" y="1484313"/>
            <a:ext cx="8675688"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2600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b="1" i="1" u="sng">
                <a:latin typeface="Arial" panose="020B0604020202020204" pitchFamily="34" charset="0"/>
              </a:rPr>
              <a:t>Rule</a:t>
            </a:r>
            <a:r>
              <a:rPr kumimoji="0" lang="en-US" altLang="zh-TW" sz="1800" u="sng">
                <a:latin typeface="Times New Roman" panose="02020603050405020304" pitchFamily="18" charset="0"/>
              </a:rPr>
              <a:t> </a:t>
            </a:r>
            <a:r>
              <a:rPr kumimoji="0" lang="en-US" altLang="zh-TW" sz="1800" u="sng">
                <a:latin typeface="Arial" panose="020B0604020202020204" pitchFamily="34" charset="0"/>
              </a:rPr>
              <a:t>Dst. IP                    Src. IP                      Dst port	Src port	Protocol #    Action</a:t>
            </a:r>
          </a:p>
          <a:p>
            <a:pPr>
              <a:spcBef>
                <a:spcPct val="0"/>
              </a:spcBef>
              <a:buClrTx/>
              <a:buSzTx/>
              <a:buFontTx/>
              <a:buNone/>
            </a:pPr>
            <a:r>
              <a:rPr kumimoji="0" lang="en-US" altLang="zh-TW" sz="1800">
                <a:latin typeface="Times New Roman" panose="02020603050405020304" pitchFamily="18" charset="0"/>
              </a:rPr>
              <a:t>R1    140.116.246.69/32    140.116.82.11/32	*	*	*	      Deny	</a:t>
            </a:r>
          </a:p>
          <a:p>
            <a:pPr>
              <a:spcBef>
                <a:spcPct val="0"/>
              </a:spcBef>
              <a:buClrTx/>
              <a:buSzTx/>
              <a:buFontTx/>
              <a:buNone/>
            </a:pPr>
            <a:r>
              <a:rPr kumimoji="0" lang="en-US" altLang="zh-TW" sz="1800">
                <a:latin typeface="Times New Roman" panose="02020603050405020304" pitchFamily="18" charset="0"/>
              </a:rPr>
              <a:t>R2    140.126.53.0/24        140.116.100.157/32	80	*	tcp	      Deny	</a:t>
            </a:r>
          </a:p>
          <a:p>
            <a:pPr>
              <a:spcBef>
                <a:spcPct val="0"/>
              </a:spcBef>
              <a:buClrTx/>
              <a:buSzTx/>
              <a:buFontTx/>
              <a:buNone/>
            </a:pPr>
            <a:r>
              <a:rPr kumimoji="0" lang="en-US" altLang="zh-TW" sz="1800">
                <a:latin typeface="Times New Roman" panose="02020603050405020304" pitchFamily="18" charset="0"/>
              </a:rPr>
              <a:t>R3    140.116.247.4/32      140.116.160.0/24	&gt; 1023	*	udp	      Permit</a:t>
            </a:r>
          </a:p>
          <a:p>
            <a:pPr>
              <a:spcBef>
                <a:spcPct val="0"/>
              </a:spcBef>
              <a:buClrTx/>
              <a:buSzTx/>
              <a:buFontTx/>
              <a:buNone/>
            </a:pPr>
            <a:r>
              <a:rPr kumimoji="0" lang="en-US" altLang="zh-TW" sz="1800">
                <a:latin typeface="Times New Roman" panose="02020603050405020304" pitchFamily="18" charset="0"/>
              </a:rPr>
              <a:t>R4    0.0.0.0/0	           0.0.0.0/0	                *	*	*	      Permit	</a:t>
            </a:r>
          </a:p>
          <a:p>
            <a:pPr>
              <a:spcBef>
                <a:spcPct val="0"/>
              </a:spcBef>
              <a:buClrTx/>
              <a:buSzTx/>
              <a:buFontTx/>
              <a:buNone/>
            </a:pPr>
            <a:endParaRPr kumimoji="0" lang="en-US" altLang="zh-TW" sz="1800">
              <a:latin typeface="Comic Sans MS" panose="030F0702030302020204" pitchFamily="66" charset="0"/>
            </a:endParaRPr>
          </a:p>
        </p:txBody>
      </p:sp>
      <p:sp>
        <p:nvSpPr>
          <p:cNvPr id="144389" name="Text Box 72"/>
          <p:cNvSpPr txBox="1">
            <a:spLocks noChangeArrowheads="1"/>
          </p:cNvSpPr>
          <p:nvPr/>
        </p:nvSpPr>
        <p:spPr bwMode="auto">
          <a:xfrm>
            <a:off x="288925" y="4149725"/>
            <a:ext cx="867568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2600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1800" b="1" i="1" u="sng">
                <a:latin typeface="Arial" panose="020B0604020202020204" pitchFamily="34" charset="0"/>
              </a:rPr>
              <a:t>PKT</a:t>
            </a:r>
            <a:r>
              <a:rPr kumimoji="0" lang="en-US" altLang="zh-TW" sz="1800" u="sng">
                <a:latin typeface="Times New Roman" panose="02020603050405020304" pitchFamily="18" charset="0"/>
              </a:rPr>
              <a:t> </a:t>
            </a:r>
            <a:r>
              <a:rPr kumimoji="0" lang="en-US" altLang="zh-TW" sz="1800" u="sng">
                <a:latin typeface="Arial" panose="020B0604020202020204" pitchFamily="34" charset="0"/>
              </a:rPr>
              <a:t>Dst. IP                    Src. IP                      Dst port	Src port	Protoc #  Action</a:t>
            </a:r>
          </a:p>
          <a:p>
            <a:pPr>
              <a:spcBef>
                <a:spcPct val="0"/>
              </a:spcBef>
              <a:buClrTx/>
              <a:buSzTx/>
              <a:buFontTx/>
              <a:buNone/>
            </a:pPr>
            <a:r>
              <a:rPr kumimoji="0" lang="en-US" altLang="zh-TW" sz="1800">
                <a:latin typeface="Times New Roman" panose="02020603050405020304" pitchFamily="18" charset="0"/>
              </a:rPr>
              <a:t>P1    140.116.246.69    140.116.82.11		80	1222	tcp	  Deny,R1</a:t>
            </a:r>
          </a:p>
          <a:p>
            <a:pPr>
              <a:spcBef>
                <a:spcPct val="0"/>
              </a:spcBef>
              <a:buClrTx/>
              <a:buSzTx/>
              <a:buFontTx/>
              <a:buNone/>
            </a:pPr>
            <a:r>
              <a:rPr kumimoji="0" lang="en-US" altLang="zh-TW" sz="1800">
                <a:latin typeface="Times New Roman" panose="02020603050405020304" pitchFamily="18" charset="0"/>
              </a:rPr>
              <a:t>P2    140.126.53.10        140.116.100.57	80	1233	udp	  Deny,R2</a:t>
            </a:r>
          </a:p>
          <a:p>
            <a:pPr>
              <a:spcBef>
                <a:spcPct val="0"/>
              </a:spcBef>
              <a:buClrTx/>
              <a:buSzTx/>
              <a:buFontTx/>
              <a:buNone/>
            </a:pPr>
            <a:r>
              <a:rPr kumimoji="0" lang="en-US" altLang="zh-TW" sz="1800">
                <a:latin typeface="Times New Roman" panose="02020603050405020304" pitchFamily="18" charset="0"/>
              </a:rPr>
              <a:t>P3    140.116.247.4      140.116.160.10		1024	1235	tcp	  Permit,R3</a:t>
            </a:r>
          </a:p>
          <a:p>
            <a:pPr>
              <a:spcBef>
                <a:spcPct val="0"/>
              </a:spcBef>
              <a:buClrTx/>
              <a:buSzTx/>
              <a:buFontTx/>
              <a:buNone/>
            </a:pPr>
            <a:r>
              <a:rPr kumimoji="0" lang="en-US" altLang="zh-TW" sz="1800">
                <a:latin typeface="Times New Roman" panose="02020603050405020304" pitchFamily="18" charset="0"/>
              </a:rPr>
              <a:t>	</a:t>
            </a:r>
          </a:p>
          <a:p>
            <a:pPr>
              <a:spcBef>
                <a:spcPct val="0"/>
              </a:spcBef>
              <a:buClrTx/>
              <a:buSzTx/>
              <a:buFontTx/>
              <a:buNone/>
            </a:pPr>
            <a:endParaRPr kumimoji="0" lang="en-US" altLang="zh-TW" sz="1800">
              <a:latin typeface="Comic Sans MS" panose="030F0702030302020204" pitchFamily="66" charset="0"/>
            </a:endParaRPr>
          </a:p>
        </p:txBody>
      </p:sp>
      <p:sp>
        <p:nvSpPr>
          <p:cNvPr id="144390" name="Rectangle 73"/>
          <p:cNvSpPr>
            <a:spLocks/>
          </p:cNvSpPr>
          <p:nvPr/>
        </p:nvSpPr>
        <p:spPr bwMode="auto">
          <a:xfrm>
            <a:off x="361950" y="3573463"/>
            <a:ext cx="8229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3200">
                <a:solidFill>
                  <a:schemeClr val="tx2"/>
                </a:solidFill>
                <a:latin typeface="Calibri" panose="020F0502020204030204" pitchFamily="34" charset="0"/>
                <a:ea typeface="微軟正黑體" panose="020B0604030504040204" pitchFamily="34" charset="-120"/>
              </a:rPr>
              <a:t>Classification examples </a:t>
            </a:r>
            <a:endParaRPr kumimoji="0" lang="zh-TW" altLang="en-US" sz="3200">
              <a:solidFill>
                <a:schemeClr val="tx2"/>
              </a:solidFill>
              <a:latin typeface="Calibri" panose="020F0502020204030204" pitchFamily="34" charset="0"/>
              <a:ea typeface="微軟正黑體" panose="020B0604030504040204" pitchFamily="34" charset="-120"/>
            </a:endParaRPr>
          </a:p>
        </p:txBody>
      </p:sp>
      <p:sp>
        <p:nvSpPr>
          <p:cNvPr id="144391" name="AutoShape 74"/>
          <p:cNvSpPr>
            <a:spLocks noChangeArrowheads="1"/>
          </p:cNvSpPr>
          <p:nvPr/>
        </p:nvSpPr>
        <p:spPr bwMode="auto">
          <a:xfrm flipV="1">
            <a:off x="2339975" y="3141663"/>
            <a:ext cx="1079500" cy="431800"/>
          </a:xfrm>
          <a:prstGeom prst="wedgeRectCallout">
            <a:avLst>
              <a:gd name="adj1" fmla="val -47944"/>
              <a:gd name="adj2" fmla="val 15551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0" tIns="10800" rIns="0" bIns="1080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2800">
                <a:latin typeface="Arial" panose="020B0604020202020204" pitchFamily="34" charset="0"/>
              </a:rPr>
              <a:t>prefix</a:t>
            </a:r>
          </a:p>
        </p:txBody>
      </p:sp>
      <p:sp>
        <p:nvSpPr>
          <p:cNvPr id="144392" name="AutoShape 75"/>
          <p:cNvSpPr>
            <a:spLocks noChangeArrowheads="1"/>
          </p:cNvSpPr>
          <p:nvPr/>
        </p:nvSpPr>
        <p:spPr bwMode="auto">
          <a:xfrm flipV="1">
            <a:off x="5651500" y="3213100"/>
            <a:ext cx="1079500" cy="431800"/>
          </a:xfrm>
          <a:prstGeom prst="wedgeRectCallout">
            <a:avLst>
              <a:gd name="adj1" fmla="val -56912"/>
              <a:gd name="adj2" fmla="val 13235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0" tIns="10800" rIns="0" bIns="1080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2800">
                <a:latin typeface="Arial" panose="020B0604020202020204" pitchFamily="34" charset="0"/>
              </a:rPr>
              <a:t>range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19459"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5C2A6FE-1909-460C-8343-F26C7193CB97}" type="slidenum">
              <a:rPr lang="zh-TW" altLang="en-US" sz="1200">
                <a:solidFill>
                  <a:srgbClr val="045C75"/>
                </a:solidFill>
                <a:latin typeface="Arial" panose="020B0604020202020204" pitchFamily="34" charset="0"/>
              </a:rPr>
              <a:pPr>
                <a:spcBef>
                  <a:spcPct val="0"/>
                </a:spcBef>
                <a:buClrTx/>
                <a:buSzTx/>
                <a:buFontTx/>
                <a:buNone/>
              </a:pPr>
              <a:t>7</a:t>
            </a:fld>
            <a:endParaRPr lang="zh-TW" altLang="en-US" sz="1200">
              <a:solidFill>
                <a:srgbClr val="045C75"/>
              </a:solidFill>
              <a:latin typeface="Arial" panose="020B0604020202020204" pitchFamily="34" charset="0"/>
            </a:endParaRPr>
          </a:p>
        </p:txBody>
      </p:sp>
      <p:sp>
        <p:nvSpPr>
          <p:cNvPr id="19460" name="Rectangle 2"/>
          <p:cNvSpPr>
            <a:spLocks noGrp="1"/>
          </p:cNvSpPr>
          <p:nvPr>
            <p:ph type="title"/>
          </p:nvPr>
        </p:nvSpPr>
        <p:spPr/>
        <p:txBody>
          <a:bodyPr/>
          <a:lstStyle/>
          <a:p>
            <a:r>
              <a:rPr lang="en-US" altLang="zh-TW" smtClean="0">
                <a:ea typeface="新細明體" panose="02020500000000000000" pitchFamily="18" charset="-120"/>
              </a:rPr>
              <a:t>IPv4 Addresses</a:t>
            </a:r>
            <a:endParaRPr lang="en-US" altLang="zh-TW" sz="4200" i="1" smtClean="0">
              <a:ea typeface="新細明體" panose="02020500000000000000" pitchFamily="18" charset="-120"/>
            </a:endParaRPr>
          </a:p>
        </p:txBody>
      </p:sp>
      <p:sp>
        <p:nvSpPr>
          <p:cNvPr id="19461" name="Rectangle 3"/>
          <p:cNvSpPr>
            <a:spLocks noGrp="1"/>
          </p:cNvSpPr>
          <p:nvPr>
            <p:ph type="body" idx="1"/>
          </p:nvPr>
        </p:nvSpPr>
        <p:spPr>
          <a:xfrm>
            <a:off x="533400" y="1341438"/>
            <a:ext cx="7772400" cy="3024187"/>
          </a:xfrm>
        </p:spPr>
        <p:txBody>
          <a:bodyPr/>
          <a:lstStyle/>
          <a:p>
            <a:r>
              <a:rPr lang="zh-TW" altLang="en-US" sz="3200" smtClean="0"/>
              <a:t>32-</a:t>
            </a:r>
            <a:r>
              <a:rPr lang="en-US" altLang="zh-TW" sz="3200" smtClean="0"/>
              <a:t>bit addresses</a:t>
            </a:r>
          </a:p>
          <a:p>
            <a:r>
              <a:rPr lang="en-US" altLang="zh-TW" sz="3200" smtClean="0"/>
              <a:t>Dotted quad notation: e.g. </a:t>
            </a:r>
            <a:r>
              <a:rPr lang="en-US" altLang="zh-TW" sz="3200" u="sng" smtClean="0">
                <a:solidFill>
                  <a:srgbClr val="CC6600"/>
                </a:solidFill>
              </a:rPr>
              <a:t>12.33.32.1</a:t>
            </a:r>
          </a:p>
          <a:p>
            <a:r>
              <a:rPr lang="en-US" altLang="zh-TW" sz="3200" smtClean="0"/>
              <a:t>Can be represented as integers on the IP number line [0, 2</a:t>
            </a:r>
            <a:r>
              <a:rPr lang="en-US" altLang="zh-TW" sz="3200" baseline="30000" smtClean="0"/>
              <a:t>32</a:t>
            </a:r>
            <a:r>
              <a:rPr lang="en-US" altLang="zh-TW" sz="3200" smtClean="0"/>
              <a:t>-1]: a.b.c.d denotes the integer: (a*2</a:t>
            </a:r>
            <a:r>
              <a:rPr lang="en-US" altLang="zh-TW" sz="3200" baseline="30000" smtClean="0"/>
              <a:t>24</a:t>
            </a:r>
            <a:r>
              <a:rPr lang="en-US" altLang="zh-TW" sz="3200" smtClean="0"/>
              <a:t>+b*2</a:t>
            </a:r>
            <a:r>
              <a:rPr lang="en-US" altLang="zh-TW" sz="3200" baseline="30000" smtClean="0"/>
              <a:t>16</a:t>
            </a:r>
            <a:r>
              <a:rPr lang="en-US" altLang="zh-TW" sz="3200" smtClean="0"/>
              <a:t>+c*2</a:t>
            </a:r>
            <a:r>
              <a:rPr lang="en-US" altLang="zh-TW" sz="3200" baseline="30000" smtClean="0"/>
              <a:t>8</a:t>
            </a:r>
            <a:r>
              <a:rPr lang="en-US" altLang="zh-TW" sz="3200" smtClean="0"/>
              <a:t>+d)</a:t>
            </a:r>
          </a:p>
        </p:txBody>
      </p:sp>
      <p:sp>
        <p:nvSpPr>
          <p:cNvPr id="19462" name="Line 4"/>
          <p:cNvSpPr>
            <a:spLocks noChangeShapeType="1"/>
          </p:cNvSpPr>
          <p:nvPr/>
        </p:nvSpPr>
        <p:spPr bwMode="auto">
          <a:xfrm>
            <a:off x="381000" y="4881563"/>
            <a:ext cx="80772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463" name="Line 5"/>
          <p:cNvSpPr>
            <a:spLocks noChangeShapeType="1"/>
          </p:cNvSpPr>
          <p:nvPr/>
        </p:nvSpPr>
        <p:spPr bwMode="auto">
          <a:xfrm>
            <a:off x="381000" y="4652963"/>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464" name="Line 6"/>
          <p:cNvSpPr>
            <a:spLocks noChangeShapeType="1"/>
          </p:cNvSpPr>
          <p:nvPr/>
        </p:nvSpPr>
        <p:spPr bwMode="auto">
          <a:xfrm>
            <a:off x="8458200" y="4652963"/>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465" name="Text Box 7"/>
          <p:cNvSpPr txBox="1">
            <a:spLocks noChangeArrowheads="1"/>
          </p:cNvSpPr>
          <p:nvPr/>
        </p:nvSpPr>
        <p:spPr bwMode="auto">
          <a:xfrm>
            <a:off x="0" y="5186363"/>
            <a:ext cx="996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zh-TW" altLang="en-US" sz="2000">
                <a:latin typeface="Comic Sans MS" panose="030F0702030302020204" pitchFamily="66" charset="0"/>
              </a:rPr>
              <a:t>0.0.0.0</a:t>
            </a:r>
          </a:p>
        </p:txBody>
      </p:sp>
      <p:sp>
        <p:nvSpPr>
          <p:cNvPr id="19466" name="Text Box 8"/>
          <p:cNvSpPr txBox="1">
            <a:spLocks noChangeArrowheads="1"/>
          </p:cNvSpPr>
          <p:nvPr/>
        </p:nvSpPr>
        <p:spPr bwMode="auto">
          <a:xfrm>
            <a:off x="6705600" y="5186363"/>
            <a:ext cx="2241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zh-TW" altLang="en-US" sz="2000">
                <a:latin typeface="Comic Sans MS" panose="030F0702030302020204" pitchFamily="66" charset="0"/>
              </a:rPr>
              <a:t>255.255.255.255</a:t>
            </a:r>
          </a:p>
        </p:txBody>
      </p:sp>
      <p:sp>
        <p:nvSpPr>
          <p:cNvPr id="19467" name="Text Box 9"/>
          <p:cNvSpPr txBox="1">
            <a:spLocks noChangeArrowheads="1"/>
          </p:cNvSpPr>
          <p:nvPr/>
        </p:nvSpPr>
        <p:spPr bwMode="auto">
          <a:xfrm>
            <a:off x="2819400" y="5033963"/>
            <a:ext cx="3144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kumimoji="0" lang="en-US" altLang="zh-TW" sz="3200">
                <a:latin typeface="Comic Sans MS" panose="030F0702030302020204" pitchFamily="66" charset="0"/>
              </a:rPr>
              <a:t>IP Number Line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33E6ED49-796D-462B-9BEE-AB97155DCC7A}" type="slidenum">
              <a:rPr lang="zh-TW" altLang="en-US" sz="1200">
                <a:solidFill>
                  <a:srgbClr val="045C75"/>
                </a:solidFill>
                <a:latin typeface="Arial" panose="020B0604020202020204" pitchFamily="34" charset="0"/>
              </a:rPr>
              <a:pPr>
                <a:spcBef>
                  <a:spcPct val="0"/>
                </a:spcBef>
                <a:buClrTx/>
                <a:buSzTx/>
                <a:buFontTx/>
                <a:buNone/>
              </a:pPr>
              <a:t>70</a:t>
            </a:fld>
            <a:endParaRPr lang="zh-TW" altLang="en-US" sz="1200">
              <a:solidFill>
                <a:srgbClr val="045C75"/>
              </a:solidFill>
              <a:latin typeface="Arial" panose="020B0604020202020204" pitchFamily="34" charset="0"/>
            </a:endParaRPr>
          </a:p>
        </p:txBody>
      </p:sp>
      <p:sp>
        <p:nvSpPr>
          <p:cNvPr id="145411" name="Rectangle 2"/>
          <p:cNvSpPr>
            <a:spLocks noGrp="1"/>
          </p:cNvSpPr>
          <p:nvPr>
            <p:ph type="title"/>
          </p:nvPr>
        </p:nvSpPr>
        <p:spPr/>
        <p:txBody>
          <a:bodyPr/>
          <a:lstStyle/>
          <a:p>
            <a:r>
              <a:rPr lang="en-US" altLang="zh-TW" sz="4400" smtClean="0"/>
              <a:t>David Taylor’s Survey</a:t>
            </a:r>
            <a:r>
              <a:rPr lang="zh-TW" altLang="en-US" sz="4400" smtClean="0"/>
              <a:t> </a:t>
            </a:r>
            <a:r>
              <a:rPr lang="en-US" altLang="zh-TW" sz="4400" smtClean="0"/>
              <a:t>(Before 2003)</a:t>
            </a:r>
          </a:p>
        </p:txBody>
      </p:sp>
      <p:sp>
        <p:nvSpPr>
          <p:cNvPr id="145412" name="AutoShape 3"/>
          <p:cNvSpPr>
            <a:spLocks noChangeArrowheads="1"/>
          </p:cNvSpPr>
          <p:nvPr/>
        </p:nvSpPr>
        <p:spPr bwMode="auto">
          <a:xfrm>
            <a:off x="385763" y="1584325"/>
            <a:ext cx="8281987" cy="4949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45413" name="Oval 4"/>
          <p:cNvSpPr>
            <a:spLocks noChangeArrowheads="1"/>
          </p:cNvSpPr>
          <p:nvPr/>
        </p:nvSpPr>
        <p:spPr bwMode="auto">
          <a:xfrm>
            <a:off x="471488" y="3389313"/>
            <a:ext cx="2997200" cy="576262"/>
          </a:xfrm>
          <a:prstGeom prst="ellipse">
            <a:avLst/>
          </a:prstGeom>
          <a:solidFill>
            <a:srgbClr val="DDDDDD"/>
          </a:solidFill>
          <a:ln w="9525">
            <a:solidFill>
              <a:srgbClr val="000000"/>
            </a:solidFill>
            <a:round/>
            <a:headEnd/>
            <a:tailEnd/>
          </a:ln>
        </p:spPr>
        <p:txBody>
          <a:bodyPr lIns="91027" tIns="0" rIns="91027"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2000">
                <a:latin typeface="Times New Roman" panose="02020603050405020304" pitchFamily="18" charset="0"/>
              </a:rPr>
              <a:t>Linear Search</a:t>
            </a:r>
          </a:p>
        </p:txBody>
      </p:sp>
      <p:sp>
        <p:nvSpPr>
          <p:cNvPr id="145414" name="Oval 5"/>
          <p:cNvSpPr>
            <a:spLocks noChangeArrowheads="1"/>
          </p:cNvSpPr>
          <p:nvPr/>
        </p:nvSpPr>
        <p:spPr bwMode="auto">
          <a:xfrm>
            <a:off x="3446463" y="3027363"/>
            <a:ext cx="971550" cy="728662"/>
          </a:xfrm>
          <a:prstGeom prst="ellipse">
            <a:avLst/>
          </a:prstGeom>
          <a:solidFill>
            <a:srgbClr val="DDDDDD"/>
          </a:solidFill>
          <a:ln w="9525">
            <a:solidFill>
              <a:srgbClr val="000000"/>
            </a:solidFill>
            <a:round/>
            <a:headEnd/>
            <a:tailEnd/>
          </a:ln>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800">
                <a:latin typeface="Times New Roman" panose="02020603050405020304" pitchFamily="18" charset="0"/>
              </a:rPr>
              <a:t>TCAM</a:t>
            </a:r>
          </a:p>
        </p:txBody>
      </p:sp>
      <p:sp>
        <p:nvSpPr>
          <p:cNvPr id="145415" name="Line 6"/>
          <p:cNvSpPr>
            <a:spLocks noChangeShapeType="1"/>
          </p:cNvSpPr>
          <p:nvPr/>
        </p:nvSpPr>
        <p:spPr bwMode="auto">
          <a:xfrm>
            <a:off x="385763" y="3922713"/>
            <a:ext cx="8281987"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5416" name="Line 7"/>
          <p:cNvSpPr>
            <a:spLocks noChangeShapeType="1"/>
          </p:cNvSpPr>
          <p:nvPr/>
        </p:nvSpPr>
        <p:spPr bwMode="auto">
          <a:xfrm>
            <a:off x="4524375" y="1449388"/>
            <a:ext cx="3175" cy="508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5417" name="Oval 8"/>
          <p:cNvSpPr>
            <a:spLocks noChangeArrowheads="1"/>
          </p:cNvSpPr>
          <p:nvPr/>
        </p:nvSpPr>
        <p:spPr bwMode="auto">
          <a:xfrm>
            <a:off x="6200775" y="1965325"/>
            <a:ext cx="2424113" cy="439738"/>
          </a:xfrm>
          <a:prstGeom prst="ellipse">
            <a:avLst/>
          </a:prstGeom>
          <a:solidFill>
            <a:srgbClr val="DDDDDD"/>
          </a:solidFill>
          <a:ln w="9525">
            <a:solidFill>
              <a:srgbClr val="000000"/>
            </a:solidFill>
            <a:round/>
            <a:headEnd/>
            <a:tailEnd/>
          </a:ln>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2000">
                <a:latin typeface="Times New Roman" panose="02020603050405020304" pitchFamily="18" charset="0"/>
              </a:rPr>
              <a:t>Crossproducting</a:t>
            </a:r>
          </a:p>
        </p:txBody>
      </p:sp>
      <p:sp>
        <p:nvSpPr>
          <p:cNvPr id="145418" name="Oval 9"/>
          <p:cNvSpPr>
            <a:spLocks noChangeArrowheads="1"/>
          </p:cNvSpPr>
          <p:nvPr/>
        </p:nvSpPr>
        <p:spPr bwMode="auto">
          <a:xfrm>
            <a:off x="5268913" y="2922588"/>
            <a:ext cx="915987" cy="727075"/>
          </a:xfrm>
          <a:prstGeom prst="ellipse">
            <a:avLst/>
          </a:prstGeom>
          <a:solidFill>
            <a:srgbClr val="DDDDDD"/>
          </a:solidFill>
          <a:ln w="9525">
            <a:solidFill>
              <a:srgbClr val="000000"/>
            </a:solidFill>
            <a:round/>
            <a:headEnd/>
            <a:tailEnd/>
          </a:ln>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2000">
                <a:latin typeface="Times New Roman" panose="02020603050405020304" pitchFamily="18" charset="0"/>
              </a:rPr>
              <a:t>RFC</a:t>
            </a:r>
          </a:p>
        </p:txBody>
      </p:sp>
      <p:sp>
        <p:nvSpPr>
          <p:cNvPr id="145419" name="Oval 10"/>
          <p:cNvSpPr>
            <a:spLocks noChangeArrowheads="1"/>
          </p:cNvSpPr>
          <p:nvPr/>
        </p:nvSpPr>
        <p:spPr bwMode="auto">
          <a:xfrm>
            <a:off x="1749425" y="4014788"/>
            <a:ext cx="1022350" cy="727075"/>
          </a:xfrm>
          <a:prstGeom prst="ellipse">
            <a:avLst/>
          </a:prstGeom>
          <a:solidFill>
            <a:srgbClr val="DDDDDD"/>
          </a:solidFill>
          <a:ln w="9525">
            <a:solidFill>
              <a:srgbClr val="000000"/>
            </a:solidFill>
            <a:round/>
            <a:headEnd/>
            <a:tailEnd/>
          </a:ln>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800">
                <a:latin typeface="Times New Roman" panose="02020603050405020304" pitchFamily="18" charset="0"/>
              </a:rPr>
              <a:t>HiCuts</a:t>
            </a:r>
          </a:p>
        </p:txBody>
      </p:sp>
      <p:sp>
        <p:nvSpPr>
          <p:cNvPr id="145420" name="Oval 11"/>
          <p:cNvSpPr>
            <a:spLocks noChangeArrowheads="1"/>
          </p:cNvSpPr>
          <p:nvPr/>
        </p:nvSpPr>
        <p:spPr bwMode="auto">
          <a:xfrm>
            <a:off x="3541713" y="3756025"/>
            <a:ext cx="973137" cy="728663"/>
          </a:xfrm>
          <a:prstGeom prst="ellipse">
            <a:avLst/>
          </a:prstGeom>
          <a:solidFill>
            <a:srgbClr val="DDDDDD"/>
          </a:solidFill>
          <a:ln w="9525">
            <a:solidFill>
              <a:srgbClr val="000000"/>
            </a:solidFill>
            <a:round/>
            <a:headEnd/>
            <a:tailEnd/>
          </a:ln>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2400">
              <a:latin typeface="Times New Roman" panose="02020603050405020304" pitchFamily="18" charset="0"/>
            </a:endParaRPr>
          </a:p>
        </p:txBody>
      </p:sp>
      <p:sp>
        <p:nvSpPr>
          <p:cNvPr id="145421" name="Text Box 12"/>
          <p:cNvSpPr txBox="1">
            <a:spLocks noChangeArrowheads="1"/>
          </p:cNvSpPr>
          <p:nvPr/>
        </p:nvSpPr>
        <p:spPr bwMode="auto">
          <a:xfrm>
            <a:off x="3641725" y="3946525"/>
            <a:ext cx="1012825" cy="4619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800">
                <a:latin typeface="Times New Roman" panose="02020603050405020304" pitchFamily="18" charset="0"/>
              </a:rPr>
              <a:t>E-TCAM</a:t>
            </a:r>
          </a:p>
        </p:txBody>
      </p:sp>
      <p:sp>
        <p:nvSpPr>
          <p:cNvPr id="145422" name="Oval 13"/>
          <p:cNvSpPr>
            <a:spLocks noChangeArrowheads="1"/>
          </p:cNvSpPr>
          <p:nvPr/>
        </p:nvSpPr>
        <p:spPr bwMode="auto">
          <a:xfrm>
            <a:off x="385763" y="4572000"/>
            <a:ext cx="1227137" cy="762000"/>
          </a:xfrm>
          <a:prstGeom prst="ellipse">
            <a:avLst/>
          </a:prstGeom>
          <a:solidFill>
            <a:srgbClr val="DDDDDD"/>
          </a:solidFill>
          <a:ln w="9525">
            <a:solidFill>
              <a:srgbClr val="000000"/>
            </a:solidFill>
            <a:round/>
            <a:headEnd/>
            <a:tailEnd/>
          </a:ln>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2400">
              <a:latin typeface="Times New Roman" panose="02020603050405020304" pitchFamily="18" charset="0"/>
            </a:endParaRPr>
          </a:p>
        </p:txBody>
      </p:sp>
      <p:sp>
        <p:nvSpPr>
          <p:cNvPr id="145423" name="Text Box 14"/>
          <p:cNvSpPr txBox="1">
            <a:spLocks noChangeArrowheads="1"/>
          </p:cNvSpPr>
          <p:nvPr/>
        </p:nvSpPr>
        <p:spPr bwMode="auto">
          <a:xfrm>
            <a:off x="695325" y="4683125"/>
            <a:ext cx="1227138" cy="460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800">
                <a:latin typeface="Times New Roman" panose="02020603050405020304" pitchFamily="18" charset="0"/>
              </a:rPr>
              <a:t>Grid-of-Tries*</a:t>
            </a:r>
          </a:p>
        </p:txBody>
      </p:sp>
      <p:sp>
        <p:nvSpPr>
          <p:cNvPr id="145424" name="Oval 15"/>
          <p:cNvSpPr>
            <a:spLocks noChangeArrowheads="1"/>
          </p:cNvSpPr>
          <p:nvPr/>
        </p:nvSpPr>
        <p:spPr bwMode="auto">
          <a:xfrm>
            <a:off x="385763" y="3771900"/>
            <a:ext cx="554037" cy="981075"/>
          </a:xfrm>
          <a:prstGeom prst="ellipse">
            <a:avLst/>
          </a:prstGeom>
          <a:solidFill>
            <a:srgbClr val="DDDDDD"/>
          </a:solidFill>
          <a:ln w="9525">
            <a:solidFill>
              <a:srgbClr val="000000"/>
            </a:solidFill>
            <a:round/>
            <a:headEnd/>
            <a:tailEnd/>
          </a:ln>
        </p:spPr>
        <p:txBody>
          <a:bodyPr lIns="32760" tIns="81900" rIns="32760" bIns="8190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400">
              <a:latin typeface="Times New Roman" panose="02020603050405020304" pitchFamily="18" charset="0"/>
            </a:endParaRPr>
          </a:p>
        </p:txBody>
      </p:sp>
      <p:sp>
        <p:nvSpPr>
          <p:cNvPr id="145425" name="Oval 16"/>
          <p:cNvSpPr>
            <a:spLocks noChangeArrowheads="1"/>
          </p:cNvSpPr>
          <p:nvPr/>
        </p:nvSpPr>
        <p:spPr bwMode="auto">
          <a:xfrm>
            <a:off x="2100263" y="4676775"/>
            <a:ext cx="915987" cy="728663"/>
          </a:xfrm>
          <a:prstGeom prst="ellipse">
            <a:avLst/>
          </a:prstGeom>
          <a:solidFill>
            <a:srgbClr val="DDDDDD"/>
          </a:solidFill>
          <a:ln w="9525">
            <a:solidFill>
              <a:srgbClr val="000000"/>
            </a:solidFill>
            <a:round/>
            <a:headEnd/>
            <a:tailEnd/>
          </a:ln>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400">
              <a:latin typeface="Times New Roman" panose="02020603050405020304" pitchFamily="18" charset="0"/>
            </a:endParaRPr>
          </a:p>
        </p:txBody>
      </p:sp>
      <p:sp>
        <p:nvSpPr>
          <p:cNvPr id="145426" name="Text Box 17"/>
          <p:cNvSpPr txBox="1">
            <a:spLocks noChangeArrowheads="1"/>
          </p:cNvSpPr>
          <p:nvPr/>
        </p:nvSpPr>
        <p:spPr bwMode="auto">
          <a:xfrm>
            <a:off x="2195513" y="4870450"/>
            <a:ext cx="879475" cy="461963"/>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000">
                <a:latin typeface="Times New Roman" panose="02020603050405020304" pitchFamily="18" charset="0"/>
              </a:rPr>
              <a:t>FIS Trees</a:t>
            </a:r>
          </a:p>
          <a:p>
            <a:pPr eaLnBrk="1" hangingPunct="1">
              <a:spcBef>
                <a:spcPct val="0"/>
              </a:spcBef>
              <a:buClrTx/>
              <a:buSzTx/>
              <a:buFontTx/>
              <a:buNone/>
            </a:pPr>
            <a:endParaRPr lang="zh-TW" altLang="en-US" sz="2000">
              <a:latin typeface="Times New Roman" panose="02020603050405020304" pitchFamily="18" charset="0"/>
            </a:endParaRPr>
          </a:p>
        </p:txBody>
      </p:sp>
      <p:sp>
        <p:nvSpPr>
          <p:cNvPr id="145427" name="Oval 18"/>
          <p:cNvSpPr>
            <a:spLocks noChangeArrowheads="1"/>
          </p:cNvSpPr>
          <p:nvPr/>
        </p:nvSpPr>
        <p:spPr bwMode="auto">
          <a:xfrm>
            <a:off x="6170613" y="4514850"/>
            <a:ext cx="1214437" cy="725488"/>
          </a:xfrm>
          <a:prstGeom prst="ellipse">
            <a:avLst/>
          </a:prstGeom>
          <a:solidFill>
            <a:srgbClr val="DDDDDD"/>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45428" name="Text Box 19"/>
          <p:cNvSpPr txBox="1">
            <a:spLocks noChangeArrowheads="1"/>
          </p:cNvSpPr>
          <p:nvPr/>
        </p:nvSpPr>
        <p:spPr bwMode="auto">
          <a:xfrm>
            <a:off x="6192838" y="4683125"/>
            <a:ext cx="116998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800">
                <a:latin typeface="Times New Roman" panose="02020603050405020304" pitchFamily="18" charset="0"/>
              </a:rPr>
              <a:t>Tuple Space</a:t>
            </a:r>
          </a:p>
        </p:txBody>
      </p:sp>
      <p:sp>
        <p:nvSpPr>
          <p:cNvPr id="145429" name="Oval 20"/>
          <p:cNvSpPr>
            <a:spLocks noChangeArrowheads="1"/>
          </p:cNvSpPr>
          <p:nvPr/>
        </p:nvSpPr>
        <p:spPr bwMode="auto">
          <a:xfrm>
            <a:off x="6184900" y="3786188"/>
            <a:ext cx="1212850" cy="728662"/>
          </a:xfrm>
          <a:prstGeom prst="ellipse">
            <a:avLst/>
          </a:prstGeom>
          <a:solidFill>
            <a:srgbClr val="DDDDDD"/>
          </a:solidFill>
          <a:ln w="9525">
            <a:solidFill>
              <a:srgbClr val="000000"/>
            </a:solidFill>
            <a:round/>
            <a:headEnd/>
            <a:tailEnd/>
          </a:ln>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2400">
              <a:latin typeface="Times New Roman" panose="02020603050405020304" pitchFamily="18" charset="0"/>
            </a:endParaRPr>
          </a:p>
        </p:txBody>
      </p:sp>
      <p:sp>
        <p:nvSpPr>
          <p:cNvPr id="145430" name="Text Box 21"/>
          <p:cNvSpPr txBox="1">
            <a:spLocks noChangeArrowheads="1"/>
          </p:cNvSpPr>
          <p:nvPr/>
        </p:nvSpPr>
        <p:spPr bwMode="auto">
          <a:xfrm>
            <a:off x="6102350" y="3810000"/>
            <a:ext cx="13382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800">
                <a:latin typeface="Times New Roman" panose="02020603050405020304" pitchFamily="18" charset="0"/>
              </a:rPr>
              <a:t>Pruned</a:t>
            </a:r>
          </a:p>
          <a:p>
            <a:pPr algn="ctr" eaLnBrk="1" hangingPunct="1">
              <a:spcBef>
                <a:spcPct val="0"/>
              </a:spcBef>
              <a:buClrTx/>
              <a:buSzTx/>
              <a:buFontTx/>
              <a:buNone/>
            </a:pPr>
            <a:r>
              <a:rPr lang="en-US" altLang="zh-TW" sz="1800">
                <a:latin typeface="Times New Roman" panose="02020603050405020304" pitchFamily="18" charset="0"/>
              </a:rPr>
              <a:t>Tuple Space</a:t>
            </a:r>
          </a:p>
        </p:txBody>
      </p:sp>
      <p:sp>
        <p:nvSpPr>
          <p:cNvPr id="145431" name="Oval 22"/>
          <p:cNvSpPr>
            <a:spLocks noChangeArrowheads="1"/>
          </p:cNvSpPr>
          <p:nvPr/>
        </p:nvSpPr>
        <p:spPr bwMode="auto">
          <a:xfrm>
            <a:off x="5483225" y="4956175"/>
            <a:ext cx="1214438" cy="728663"/>
          </a:xfrm>
          <a:prstGeom prst="ellipse">
            <a:avLst/>
          </a:prstGeom>
          <a:solidFill>
            <a:srgbClr val="DDDDDD"/>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ndParaRPr>
          </a:p>
        </p:txBody>
      </p:sp>
      <p:sp>
        <p:nvSpPr>
          <p:cNvPr id="145432" name="Text Box 23"/>
          <p:cNvSpPr txBox="1">
            <a:spLocks noChangeArrowheads="1"/>
          </p:cNvSpPr>
          <p:nvPr/>
        </p:nvSpPr>
        <p:spPr bwMode="auto">
          <a:xfrm>
            <a:off x="5621338" y="5045075"/>
            <a:ext cx="10191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800">
                <a:latin typeface="Times New Roman" panose="02020603050405020304" pitchFamily="18" charset="0"/>
              </a:rPr>
              <a:t>Rectangle</a:t>
            </a:r>
          </a:p>
          <a:p>
            <a:pPr algn="ctr" eaLnBrk="1" hangingPunct="1">
              <a:spcBef>
                <a:spcPct val="0"/>
              </a:spcBef>
              <a:buClrTx/>
              <a:buSzTx/>
              <a:buFontTx/>
              <a:buNone/>
            </a:pPr>
            <a:r>
              <a:rPr lang="en-US" altLang="zh-TW" sz="1800">
                <a:latin typeface="Times New Roman" panose="02020603050405020304" pitchFamily="18" charset="0"/>
              </a:rPr>
              <a:t>Search</a:t>
            </a:r>
          </a:p>
          <a:p>
            <a:pPr eaLnBrk="1" hangingPunct="1">
              <a:spcBef>
                <a:spcPct val="0"/>
              </a:spcBef>
              <a:buClrTx/>
              <a:buSzTx/>
              <a:buFontTx/>
              <a:buNone/>
            </a:pPr>
            <a:endParaRPr lang="zh-TW" altLang="en-US" sz="1800">
              <a:latin typeface="Times New Roman" panose="02020603050405020304" pitchFamily="18" charset="0"/>
            </a:endParaRPr>
          </a:p>
        </p:txBody>
      </p:sp>
      <p:sp>
        <p:nvSpPr>
          <p:cNvPr id="145433" name="Text Box 24"/>
          <p:cNvSpPr txBox="1">
            <a:spLocks noChangeArrowheads="1"/>
          </p:cNvSpPr>
          <p:nvPr/>
        </p:nvSpPr>
        <p:spPr bwMode="auto">
          <a:xfrm>
            <a:off x="471488" y="4129088"/>
            <a:ext cx="4714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1800">
                <a:latin typeface="Times New Roman" panose="02020603050405020304" pitchFamily="18" charset="0"/>
              </a:rPr>
              <a:t>EGT</a:t>
            </a:r>
          </a:p>
        </p:txBody>
      </p:sp>
      <p:sp>
        <p:nvSpPr>
          <p:cNvPr id="145434" name="Oval 25"/>
          <p:cNvSpPr>
            <a:spLocks noChangeArrowheads="1"/>
          </p:cNvSpPr>
          <p:nvPr/>
        </p:nvSpPr>
        <p:spPr bwMode="auto">
          <a:xfrm>
            <a:off x="7546975" y="3063875"/>
            <a:ext cx="661988" cy="674688"/>
          </a:xfrm>
          <a:prstGeom prst="ellipse">
            <a:avLst/>
          </a:prstGeom>
          <a:solidFill>
            <a:srgbClr val="DDDDDD"/>
          </a:solidFill>
          <a:ln w="9525">
            <a:solidFill>
              <a:srgbClr val="000000"/>
            </a:solidFill>
            <a:round/>
            <a:headEnd/>
            <a:tailEnd/>
          </a:ln>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lang="en-US" altLang="zh-TW" sz="1600">
                <a:latin typeface="Times New Roman" panose="02020603050405020304" pitchFamily="18" charset="0"/>
              </a:rPr>
              <a:t>ABV</a:t>
            </a:r>
          </a:p>
        </p:txBody>
      </p:sp>
      <p:sp>
        <p:nvSpPr>
          <p:cNvPr id="145435" name="Text Box 26"/>
          <p:cNvSpPr txBox="1">
            <a:spLocks noChangeArrowheads="1"/>
          </p:cNvSpPr>
          <p:nvPr/>
        </p:nvSpPr>
        <p:spPr bwMode="auto">
          <a:xfrm>
            <a:off x="523875" y="1520825"/>
            <a:ext cx="2157413" cy="468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000" b="1" i="1">
                <a:latin typeface="Times New Roman" panose="02020603050405020304" pitchFamily="18" charset="0"/>
              </a:rPr>
              <a:t>Exhaustive Search</a:t>
            </a:r>
            <a:endParaRPr lang="en-US" altLang="zh-TW" sz="2000">
              <a:latin typeface="Times New Roman" panose="02020603050405020304" pitchFamily="18" charset="0"/>
            </a:endParaRPr>
          </a:p>
        </p:txBody>
      </p:sp>
      <p:sp>
        <p:nvSpPr>
          <p:cNvPr id="145436" name="Text Box 27"/>
          <p:cNvSpPr txBox="1">
            <a:spLocks noChangeArrowheads="1"/>
          </p:cNvSpPr>
          <p:nvPr/>
        </p:nvSpPr>
        <p:spPr bwMode="auto">
          <a:xfrm>
            <a:off x="6732588" y="1520825"/>
            <a:ext cx="1717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000" b="1" i="1">
                <a:latin typeface="Times New Roman" panose="02020603050405020304" pitchFamily="18" charset="0"/>
              </a:rPr>
              <a:t>Decomposition</a:t>
            </a:r>
            <a:endParaRPr lang="en-US" altLang="zh-TW" sz="2000">
              <a:latin typeface="Times New Roman" panose="02020603050405020304" pitchFamily="18" charset="0"/>
            </a:endParaRPr>
          </a:p>
        </p:txBody>
      </p:sp>
      <p:sp>
        <p:nvSpPr>
          <p:cNvPr id="145437" name="Text Box 28"/>
          <p:cNvSpPr txBox="1">
            <a:spLocks noChangeArrowheads="1"/>
          </p:cNvSpPr>
          <p:nvPr/>
        </p:nvSpPr>
        <p:spPr bwMode="auto">
          <a:xfrm>
            <a:off x="552450" y="6038850"/>
            <a:ext cx="16795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000" b="1" i="1">
                <a:latin typeface="Times New Roman" panose="02020603050405020304" pitchFamily="18" charset="0"/>
              </a:rPr>
              <a:t>Decision Tree</a:t>
            </a:r>
            <a:endParaRPr lang="en-US" altLang="zh-TW" sz="2000">
              <a:latin typeface="Times New Roman" panose="02020603050405020304" pitchFamily="18" charset="0"/>
            </a:endParaRPr>
          </a:p>
        </p:txBody>
      </p:sp>
      <p:sp>
        <p:nvSpPr>
          <p:cNvPr id="145438" name="Text Box 29"/>
          <p:cNvSpPr txBox="1">
            <a:spLocks noChangeArrowheads="1"/>
          </p:cNvSpPr>
          <p:nvPr/>
        </p:nvSpPr>
        <p:spPr bwMode="auto">
          <a:xfrm>
            <a:off x="7002463" y="5988050"/>
            <a:ext cx="144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lang="en-US" altLang="zh-TW" sz="2000" b="1" i="1">
                <a:latin typeface="Times New Roman" panose="02020603050405020304" pitchFamily="18" charset="0"/>
              </a:rPr>
              <a:t>Tuple Space</a:t>
            </a:r>
            <a:endParaRPr lang="en-US" altLang="zh-TW"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0760213D-A811-4564-9D34-272BDB06312D}" type="slidenum">
              <a:rPr lang="zh-TW" altLang="en-US" sz="1200">
                <a:solidFill>
                  <a:srgbClr val="045C75"/>
                </a:solidFill>
                <a:latin typeface="Arial" panose="020B0604020202020204" pitchFamily="34" charset="0"/>
              </a:rPr>
              <a:pPr>
                <a:spcBef>
                  <a:spcPct val="0"/>
                </a:spcBef>
                <a:buClrTx/>
                <a:buSzTx/>
                <a:buFontTx/>
                <a:buNone/>
              </a:pPr>
              <a:t>71</a:t>
            </a:fld>
            <a:endParaRPr lang="zh-TW" altLang="en-US" sz="1200">
              <a:solidFill>
                <a:srgbClr val="045C75"/>
              </a:solidFill>
              <a:latin typeface="Arial" panose="020B0604020202020204" pitchFamily="34" charset="0"/>
            </a:endParaRPr>
          </a:p>
        </p:txBody>
      </p:sp>
      <p:sp>
        <p:nvSpPr>
          <p:cNvPr id="146435" name="Rectangle 2"/>
          <p:cNvSpPr>
            <a:spLocks noGrp="1"/>
          </p:cNvSpPr>
          <p:nvPr>
            <p:ph type="title"/>
          </p:nvPr>
        </p:nvSpPr>
        <p:spPr/>
        <p:txBody>
          <a:bodyPr/>
          <a:lstStyle/>
          <a:p>
            <a:r>
              <a:rPr lang="en-US" altLang="zh-TW" sz="4600" smtClean="0"/>
              <a:t>Packet Classification</a:t>
            </a:r>
            <a:endParaRPr lang="zh-TW" altLang="en-US" sz="4600" smtClean="0"/>
          </a:p>
        </p:txBody>
      </p:sp>
      <p:sp>
        <p:nvSpPr>
          <p:cNvPr id="146436" name="Rectangle 3"/>
          <p:cNvSpPr>
            <a:spLocks noGrp="1"/>
          </p:cNvSpPr>
          <p:nvPr>
            <p:ph type="body" idx="1"/>
          </p:nvPr>
        </p:nvSpPr>
        <p:spPr/>
        <p:txBody>
          <a:bodyPr/>
          <a:lstStyle/>
          <a:p>
            <a:pPr>
              <a:lnSpc>
                <a:spcPct val="90000"/>
              </a:lnSpc>
            </a:pPr>
            <a:r>
              <a:rPr lang="en-US" altLang="zh-TW" b="1" smtClean="0">
                <a:solidFill>
                  <a:srgbClr val="000099"/>
                </a:solidFill>
              </a:rPr>
              <a:t>David E. Taylor</a:t>
            </a:r>
            <a:r>
              <a:rPr lang="en-US" altLang="zh-TW" smtClean="0">
                <a:solidFill>
                  <a:srgbClr val="CC6600"/>
                </a:solidFill>
              </a:rPr>
              <a:t>, Survey &amp; Taxonomy of Packet Classification Techniques, </a:t>
            </a:r>
            <a:r>
              <a:rPr lang="en-US" altLang="zh-TW" b="1" smtClean="0">
                <a:solidFill>
                  <a:srgbClr val="000099"/>
                </a:solidFill>
              </a:rPr>
              <a:t>ACM Computing Surveys</a:t>
            </a:r>
            <a:r>
              <a:rPr lang="en-US" altLang="zh-TW" smtClean="0">
                <a:solidFill>
                  <a:srgbClr val="CC6600"/>
                </a:solidFill>
              </a:rPr>
              <a:t>, Volume 37, Issue 3, 238-275, September </a:t>
            </a:r>
            <a:r>
              <a:rPr lang="en-US" altLang="zh-TW" b="1" smtClean="0">
                <a:solidFill>
                  <a:srgbClr val="000099"/>
                </a:solidFill>
              </a:rPr>
              <a:t>2005</a:t>
            </a:r>
            <a:r>
              <a:rPr lang="en-US" altLang="zh-TW" smtClean="0">
                <a:solidFill>
                  <a:srgbClr val="CC6600"/>
                </a:solidFill>
              </a:rPr>
              <a:t>.</a:t>
            </a:r>
          </a:p>
          <a:p>
            <a:pPr>
              <a:lnSpc>
                <a:spcPct val="90000"/>
              </a:lnSpc>
            </a:pPr>
            <a:r>
              <a:rPr lang="en-US" altLang="zh-TW" smtClean="0"/>
              <a:t>Hierarchical trie, set-prunning trie, grid of trie</a:t>
            </a:r>
          </a:p>
          <a:p>
            <a:pPr>
              <a:lnSpc>
                <a:spcPct val="90000"/>
              </a:lnSpc>
            </a:pPr>
            <a:r>
              <a:rPr lang="en-US" altLang="zh-TW" smtClean="0">
                <a:solidFill>
                  <a:schemeClr val="tx2"/>
                </a:solidFill>
              </a:rPr>
              <a:t>Hierarchical binary search structures</a:t>
            </a:r>
          </a:p>
          <a:p>
            <a:pPr>
              <a:lnSpc>
                <a:spcPct val="90000"/>
              </a:lnSpc>
            </a:pPr>
            <a:r>
              <a:rPr lang="en-US" altLang="zh-TW" smtClean="0">
                <a:solidFill>
                  <a:schemeClr val="tx2"/>
                </a:solidFill>
              </a:rPr>
              <a:t>Hierarchical, set-prunning, grid of segment tree</a:t>
            </a:r>
          </a:p>
          <a:p>
            <a:pPr>
              <a:lnSpc>
                <a:spcPct val="90000"/>
              </a:lnSpc>
            </a:pPr>
            <a:r>
              <a:rPr lang="en-US" altLang="zh-TW" smtClean="0"/>
              <a:t>2-phase schemes, 5 independent 1-D search+merge</a:t>
            </a:r>
          </a:p>
          <a:p>
            <a:pPr lvl="1">
              <a:lnSpc>
                <a:spcPct val="90000"/>
              </a:lnSpc>
            </a:pPr>
            <a:r>
              <a:rPr lang="en-US" altLang="zh-TW" smtClean="0"/>
              <a:t>Lucent Bit vector</a:t>
            </a:r>
          </a:p>
          <a:p>
            <a:pPr lvl="1">
              <a:lnSpc>
                <a:spcPct val="90000"/>
              </a:lnSpc>
            </a:pPr>
            <a:r>
              <a:rPr lang="en-US" altLang="zh-TW" smtClean="0">
                <a:solidFill>
                  <a:schemeClr val="tx2"/>
                </a:solidFill>
              </a:rPr>
              <a:t>Cross-product + Bloom Filter</a:t>
            </a:r>
          </a:p>
          <a:p>
            <a:pPr lvl="1">
              <a:lnSpc>
                <a:spcPct val="90000"/>
              </a:lnSpc>
            </a:pPr>
            <a:r>
              <a:rPr lang="en-US" altLang="zh-TW" smtClean="0">
                <a:solidFill>
                  <a:schemeClr val="tx2"/>
                </a:solidFill>
              </a:rPr>
              <a:t>TCAM range encoding</a:t>
            </a:r>
            <a:endParaRPr lang="en-US" altLang="zh-TW" b="1" smtClean="0"/>
          </a:p>
          <a:p>
            <a:pPr>
              <a:lnSpc>
                <a:spcPct val="90000"/>
              </a:lnSpc>
            </a:pPr>
            <a:r>
              <a:rPr lang="en-US" altLang="zh-TW" b="1" smtClean="0">
                <a:solidFill>
                  <a:schemeClr val="tx2"/>
                </a:solidFill>
              </a:rPr>
              <a:t>FPGA pipelined implementation (over 50Gbps)</a:t>
            </a:r>
          </a:p>
          <a:p>
            <a:pPr lvl="1">
              <a:lnSpc>
                <a:spcPct val="90000"/>
              </a:lnSpc>
            </a:pPr>
            <a:r>
              <a:rPr lang="en-US" altLang="zh-TW" b="1" smtClean="0">
                <a:solidFill>
                  <a:schemeClr val="tx2"/>
                </a:solidFill>
              </a:rPr>
              <a:t>USC Prashana’s group</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8D7AD922-0056-4286-ADB6-584016CBD92A}" type="slidenum">
              <a:rPr lang="zh-TW" altLang="en-US" sz="1200">
                <a:solidFill>
                  <a:srgbClr val="045C75"/>
                </a:solidFill>
                <a:latin typeface="Arial" panose="020B0604020202020204" pitchFamily="34" charset="0"/>
              </a:rPr>
              <a:pPr>
                <a:spcBef>
                  <a:spcPct val="0"/>
                </a:spcBef>
                <a:buClrTx/>
                <a:buSzTx/>
                <a:buFontTx/>
                <a:buNone/>
              </a:pPr>
              <a:t>72</a:t>
            </a:fld>
            <a:endParaRPr lang="zh-TW" altLang="en-US" sz="1200">
              <a:solidFill>
                <a:srgbClr val="045C75"/>
              </a:solidFill>
              <a:latin typeface="Arial" panose="020B0604020202020204" pitchFamily="34" charset="0"/>
            </a:endParaRPr>
          </a:p>
        </p:txBody>
      </p:sp>
      <p:sp>
        <p:nvSpPr>
          <p:cNvPr id="147459" name="標題 1"/>
          <p:cNvSpPr>
            <a:spLocks noGrp="1"/>
          </p:cNvSpPr>
          <p:nvPr>
            <p:ph type="title"/>
          </p:nvPr>
        </p:nvSpPr>
        <p:spPr/>
        <p:txBody>
          <a:bodyPr/>
          <a:lstStyle/>
          <a:p>
            <a:r>
              <a:rPr lang="en-US" altLang="zh-TW" smtClean="0"/>
              <a:t>Packet Classification solution</a:t>
            </a:r>
            <a:endParaRPr lang="zh-TW" altLang="en-US" smtClean="0"/>
          </a:p>
        </p:txBody>
      </p:sp>
      <p:sp>
        <p:nvSpPr>
          <p:cNvPr id="147460" name="內容版面配置區 2"/>
          <p:cNvSpPr>
            <a:spLocks noGrp="1"/>
          </p:cNvSpPr>
          <p:nvPr>
            <p:ph idx="1"/>
          </p:nvPr>
        </p:nvSpPr>
        <p:spPr>
          <a:xfrm>
            <a:off x="457200" y="1196975"/>
            <a:ext cx="8435975" cy="5127625"/>
          </a:xfrm>
        </p:spPr>
        <p:txBody>
          <a:bodyPr/>
          <a:lstStyle/>
          <a:p>
            <a:r>
              <a:rPr lang="en-US" altLang="zh-TW" sz="2800" b="1" smtClean="0">
                <a:solidFill>
                  <a:srgbClr val="CC6600"/>
                </a:solidFill>
              </a:rPr>
              <a:t>Hardware</a:t>
            </a:r>
            <a:r>
              <a:rPr lang="en-US" altLang="zh-TW" sz="2800" smtClean="0"/>
              <a:t> (ASIC and FPGA) are usually adopted because of extremely high classification rate, but difficult to upgrade to other platforms to support new applications or consume too much electric power and board area for large classifiers</a:t>
            </a:r>
          </a:p>
          <a:p>
            <a:r>
              <a:rPr lang="en-US" altLang="zh-TW" sz="2800" b="1" smtClean="0">
                <a:solidFill>
                  <a:srgbClr val="CC6600"/>
                </a:solidFill>
              </a:rPr>
              <a:t>TCAM</a:t>
            </a:r>
            <a:r>
              <a:rPr lang="en-US" altLang="zh-TW" sz="2800" smtClean="0"/>
              <a:t>: Ternary Content Addressable Memory </a:t>
            </a:r>
          </a:p>
          <a:p>
            <a:r>
              <a:rPr lang="en-US" altLang="zh-TW" sz="2800" b="1" smtClean="0">
                <a:solidFill>
                  <a:srgbClr val="CC6600"/>
                </a:solidFill>
              </a:rPr>
              <a:t>Network processor</a:t>
            </a:r>
            <a:r>
              <a:rPr lang="en-US" altLang="zh-TW" sz="2800" smtClean="0"/>
              <a:t> is a programmable processor designed for network applications with the advantages of </a:t>
            </a:r>
            <a:r>
              <a:rPr lang="en-US" altLang="zh-TW" sz="2800" u="sng" smtClean="0"/>
              <a:t>high performance of ASIC</a:t>
            </a:r>
            <a:r>
              <a:rPr lang="en-US" altLang="zh-TW" sz="2800" smtClean="0"/>
              <a:t> and the </a:t>
            </a:r>
            <a:r>
              <a:rPr lang="en-US" altLang="zh-TW" sz="2800" u="sng" smtClean="0"/>
              <a:t>programming flexibility</a:t>
            </a:r>
            <a:r>
              <a:rPr lang="en-US" altLang="zh-TW" sz="2800" smtClean="0"/>
              <a:t>.</a:t>
            </a:r>
          </a:p>
          <a:p>
            <a:r>
              <a:rPr lang="en-US" altLang="zh-TW" sz="2800" b="1" smtClean="0">
                <a:solidFill>
                  <a:srgbClr val="CC6600"/>
                </a:solidFill>
              </a:rPr>
              <a:t>SRAM</a:t>
            </a:r>
            <a:r>
              <a:rPr lang="en-US" altLang="zh-TW" sz="2800" smtClean="0"/>
              <a:t>: Algorithm + Data structure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7"/>
          <p:cNvSpPr>
            <a:spLocks noGrp="1"/>
          </p:cNvSpPr>
          <p:nvPr>
            <p:ph type="sldNum" sz="quarter" idx="12"/>
          </p:nvPr>
        </p:nvSpPr>
        <p:spPr/>
        <p:txBody>
          <a:bodyPr/>
          <a:lstStyle/>
          <a:p>
            <a:fld id="{D8131F78-9A68-40DE-ACEB-42A47306CEA6}" type="slidenum">
              <a:rPr lang="zh-TW" altLang="en-US"/>
              <a:pPr/>
              <a:t>73</a:t>
            </a:fld>
            <a:endParaRPr lang="en-US" altLang="zh-TW"/>
          </a:p>
        </p:txBody>
      </p:sp>
      <p:sp>
        <p:nvSpPr>
          <p:cNvPr id="11266" name="標題 1"/>
          <p:cNvSpPr>
            <a:spLocks noGrp="1"/>
          </p:cNvSpPr>
          <p:nvPr>
            <p:ph type="title"/>
          </p:nvPr>
        </p:nvSpPr>
        <p:spPr/>
        <p:txBody>
          <a:bodyPr/>
          <a:lstStyle/>
          <a:p>
            <a:r>
              <a:rPr lang="en-US" altLang="zh-TW" sz="5400" smtClean="0"/>
              <a:t>HiCuts  vs  HyperCuts</a:t>
            </a:r>
            <a:endParaRPr lang="zh-TW" altLang="en-US" smtClean="0"/>
          </a:p>
        </p:txBody>
      </p:sp>
      <p:sp>
        <p:nvSpPr>
          <p:cNvPr id="11267" name="內容版面配置區 2"/>
          <p:cNvSpPr>
            <a:spLocks noGrp="1"/>
          </p:cNvSpPr>
          <p:nvPr>
            <p:ph idx="1"/>
          </p:nvPr>
        </p:nvSpPr>
        <p:spPr/>
        <p:txBody>
          <a:bodyPr/>
          <a:lstStyle/>
          <a:p>
            <a:pPr algn="just"/>
            <a:r>
              <a:rPr lang="en-US" altLang="zh-TW" sz="2800" b="1" dirty="0" err="1" smtClean="0"/>
              <a:t>HiCuts</a:t>
            </a:r>
            <a:r>
              <a:rPr lang="en-US" altLang="zh-TW" sz="2800" dirty="0" smtClean="0"/>
              <a:t> builds a </a:t>
            </a:r>
            <a:r>
              <a:rPr lang="en-US" altLang="zh-TW" sz="2800" b="1" dirty="0" smtClean="0">
                <a:solidFill>
                  <a:srgbClr val="CC6600"/>
                </a:solidFill>
              </a:rPr>
              <a:t>decision tree</a:t>
            </a:r>
            <a:r>
              <a:rPr lang="en-US" altLang="zh-TW" sz="2800" dirty="0" smtClean="0"/>
              <a:t> using </a:t>
            </a:r>
            <a:r>
              <a:rPr lang="en-US" altLang="zh-TW" sz="2800" i="1" dirty="0" smtClean="0"/>
              <a:t>local optimization </a:t>
            </a:r>
            <a:r>
              <a:rPr lang="en-US" altLang="zh-TW" sz="2800" dirty="0" smtClean="0"/>
              <a:t>decisions at each node to choose the next dimension to test how many cuts to make in the chosen dimension.  </a:t>
            </a:r>
          </a:p>
          <a:p>
            <a:pPr lvl="1" algn="just"/>
            <a:r>
              <a:rPr lang="en-US" altLang="zh-TW" dirty="0" smtClean="0"/>
              <a:t>The leaves of </a:t>
            </a:r>
            <a:r>
              <a:rPr lang="en-US" altLang="zh-TW" dirty="0" err="1" smtClean="0"/>
              <a:t>HiCuts</a:t>
            </a:r>
            <a:r>
              <a:rPr lang="en-US" altLang="zh-TW" dirty="0" smtClean="0"/>
              <a:t> tree store a list of rules that may match input packet header field values.</a:t>
            </a:r>
          </a:p>
          <a:p>
            <a:pPr algn="just"/>
            <a:r>
              <a:rPr lang="en-US" altLang="zh-TW" sz="2800" b="1" dirty="0" err="1" smtClean="0"/>
              <a:t>HyperCuts</a:t>
            </a:r>
            <a:r>
              <a:rPr lang="en-US" altLang="zh-TW" sz="2800" dirty="0" smtClean="0"/>
              <a:t> is also a </a:t>
            </a:r>
            <a:r>
              <a:rPr lang="en-US" altLang="zh-TW" sz="2800" b="1" dirty="0" smtClean="0">
                <a:solidFill>
                  <a:srgbClr val="CC6600"/>
                </a:solidFill>
              </a:rPr>
              <a:t>decision tree</a:t>
            </a:r>
            <a:r>
              <a:rPr lang="en-US" altLang="zh-TW" sz="2800" dirty="0" smtClean="0"/>
              <a:t> structure, in which many dimensions are considered altogether instead of one dimension at a time in </a:t>
            </a:r>
            <a:r>
              <a:rPr lang="en-US" altLang="zh-TW" sz="2800" dirty="0" err="1" smtClean="0"/>
              <a:t>Hicuts</a:t>
            </a:r>
            <a:r>
              <a:rPr lang="en-US" altLang="zh-TW" sz="2800" dirty="0" smtClean="0"/>
              <a:t>, in order to reduce the height of decision tree.</a:t>
            </a:r>
            <a:endParaRPr lang="zh-TW" altLang="en-US" dirty="0" smtClean="0"/>
          </a:p>
        </p:txBody>
      </p:sp>
    </p:spTree>
    <p:extLst>
      <p:ext uri="{BB962C8B-B14F-4D97-AF65-F5344CB8AC3E}">
        <p14:creationId xmlns:p14="http://schemas.microsoft.com/office/powerpoint/2010/main" val="1683204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17"/>
          <p:cNvSpPr>
            <a:spLocks noGrp="1"/>
          </p:cNvSpPr>
          <p:nvPr>
            <p:ph type="sldNum" sz="quarter" idx="12"/>
          </p:nvPr>
        </p:nvSpPr>
        <p:spPr/>
        <p:txBody>
          <a:bodyPr/>
          <a:lstStyle/>
          <a:p>
            <a:fld id="{ACA93E6B-0D96-4332-9242-C9DC51B90921}" type="slidenum">
              <a:rPr lang="zh-TW" altLang="en-US"/>
              <a:pPr/>
              <a:t>74</a:t>
            </a:fld>
            <a:endParaRPr lang="en-US" altLang="zh-TW"/>
          </a:p>
        </p:txBody>
      </p:sp>
      <p:sp>
        <p:nvSpPr>
          <p:cNvPr id="12290" name="標題 1"/>
          <p:cNvSpPr>
            <a:spLocks noGrp="1"/>
          </p:cNvSpPr>
          <p:nvPr>
            <p:ph type="title"/>
          </p:nvPr>
        </p:nvSpPr>
        <p:spPr/>
        <p:txBody>
          <a:bodyPr/>
          <a:lstStyle/>
          <a:p>
            <a:r>
              <a:rPr lang="en-US" altLang="zh-TW" sz="4800" smtClean="0"/>
              <a:t>HiCuts  vs  HyperCuts(con.)</a:t>
            </a:r>
            <a:endParaRPr lang="zh-TW" altLang="en-US" smtClean="0"/>
          </a:p>
        </p:txBody>
      </p:sp>
      <p:pic>
        <p:nvPicPr>
          <p:cNvPr id="122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3" y="1916113"/>
            <a:ext cx="4103687" cy="467201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341438"/>
            <a:ext cx="1584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038" y="1384300"/>
            <a:ext cx="2339975" cy="5524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0775" y="2035175"/>
            <a:ext cx="4033838"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482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8"/>
          <p:cNvSpPr>
            <a:spLocks noGrp="1"/>
          </p:cNvSpPr>
          <p:nvPr>
            <p:ph type="sldNum" sz="quarter" idx="12"/>
          </p:nvPr>
        </p:nvSpPr>
        <p:spPr/>
        <p:txBody>
          <a:bodyPr/>
          <a:lstStyle/>
          <a:p>
            <a:fld id="{E1770945-239C-4CB9-911C-05B901A6667F}" type="slidenum">
              <a:rPr lang="en-US" altLang="zh-TW"/>
              <a:pPr/>
              <a:t>75</a:t>
            </a:fld>
            <a:endParaRPr lang="en-US" altLang="zh-TW"/>
          </a:p>
        </p:txBody>
      </p:sp>
      <p:pic>
        <p:nvPicPr>
          <p:cNvPr id="13331"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938" y="1673225"/>
            <a:ext cx="4437062"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2"/>
          <p:cNvSpPr>
            <a:spLocks noGrp="1" noChangeArrowheads="1"/>
          </p:cNvSpPr>
          <p:nvPr>
            <p:ph type="title" sz="quarter"/>
          </p:nvPr>
        </p:nvSpPr>
        <p:spPr>
          <a:xfrm>
            <a:off x="1150938" y="214313"/>
            <a:ext cx="7793037" cy="838200"/>
          </a:xfrm>
        </p:spPr>
        <p:txBody>
          <a:bodyPr/>
          <a:lstStyle/>
          <a:p>
            <a:r>
              <a:rPr lang="en-US" altLang="zh-TW" smtClean="0"/>
              <a:t>HiCuts Example</a:t>
            </a:r>
          </a:p>
        </p:txBody>
      </p:sp>
      <p:sp>
        <p:nvSpPr>
          <p:cNvPr id="13322" name="Text Box 10"/>
          <p:cNvSpPr txBox="1">
            <a:spLocks noChangeArrowheads="1"/>
          </p:cNvSpPr>
          <p:nvPr/>
        </p:nvSpPr>
        <p:spPr bwMode="auto">
          <a:xfrm>
            <a:off x="5148263" y="2205038"/>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TW" sz="2000" b="1">
                <a:solidFill>
                  <a:srgbClr val="CC0000"/>
                </a:solidFill>
              </a:rPr>
              <a:t>00</a:t>
            </a:r>
          </a:p>
        </p:txBody>
      </p:sp>
      <p:sp>
        <p:nvSpPr>
          <p:cNvPr id="13323" name="Text Box 11"/>
          <p:cNvSpPr txBox="1">
            <a:spLocks noChangeArrowheads="1"/>
          </p:cNvSpPr>
          <p:nvPr/>
        </p:nvSpPr>
        <p:spPr bwMode="auto">
          <a:xfrm>
            <a:off x="5780088" y="2284413"/>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TW" sz="2000" b="1">
                <a:solidFill>
                  <a:srgbClr val="CC0000"/>
                </a:solidFill>
              </a:rPr>
              <a:t>01</a:t>
            </a:r>
          </a:p>
        </p:txBody>
      </p:sp>
      <p:sp>
        <p:nvSpPr>
          <p:cNvPr id="13324" name="Text Box 12"/>
          <p:cNvSpPr txBox="1">
            <a:spLocks noChangeArrowheads="1"/>
          </p:cNvSpPr>
          <p:nvPr/>
        </p:nvSpPr>
        <p:spPr bwMode="auto">
          <a:xfrm>
            <a:off x="6229350" y="2276475"/>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TW" sz="2000" b="1">
                <a:solidFill>
                  <a:srgbClr val="CC0000"/>
                </a:solidFill>
              </a:rPr>
              <a:t>10</a:t>
            </a:r>
          </a:p>
        </p:txBody>
      </p:sp>
      <p:sp>
        <p:nvSpPr>
          <p:cNvPr id="13327" name="Text Box 15"/>
          <p:cNvSpPr txBox="1">
            <a:spLocks noChangeArrowheads="1"/>
          </p:cNvSpPr>
          <p:nvPr/>
        </p:nvSpPr>
        <p:spPr bwMode="auto">
          <a:xfrm>
            <a:off x="7308850" y="2276475"/>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TW" sz="2000" b="1">
                <a:solidFill>
                  <a:srgbClr val="CC0000"/>
                </a:solidFill>
              </a:rPr>
              <a:t>11</a:t>
            </a:r>
          </a:p>
        </p:txBody>
      </p:sp>
      <p:sp>
        <p:nvSpPr>
          <p:cNvPr id="13328" name="Line 16"/>
          <p:cNvSpPr>
            <a:spLocks noChangeShapeType="1"/>
          </p:cNvSpPr>
          <p:nvPr/>
        </p:nvSpPr>
        <p:spPr bwMode="auto">
          <a:xfrm>
            <a:off x="4440238" y="5830888"/>
            <a:ext cx="223361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pic>
        <p:nvPicPr>
          <p:cNvPr id="13329"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89025"/>
            <a:ext cx="45085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3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4721225" cy="2895600"/>
          </a:xfrm>
          <a:prstGeom prst="rect">
            <a:avLst/>
          </a:prstGeom>
          <a:noFill/>
          <a:extLst>
            <a:ext uri="{909E8E84-426E-40DD-AFC4-6F175D3DCCD1}">
              <a14:hiddenFill xmlns:a14="http://schemas.microsoft.com/office/drawing/2010/main">
                <a:solidFill>
                  <a:srgbClr val="FFFFFF"/>
                </a:solidFill>
              </a14:hiddenFill>
            </a:ext>
          </a:extLst>
        </p:spPr>
      </p:pic>
      <p:sp>
        <p:nvSpPr>
          <p:cNvPr id="13332" name="Text Box 20"/>
          <p:cNvSpPr txBox="1">
            <a:spLocks noChangeArrowheads="1"/>
          </p:cNvSpPr>
          <p:nvPr/>
        </p:nvSpPr>
        <p:spPr bwMode="auto">
          <a:xfrm>
            <a:off x="5337175" y="908050"/>
            <a:ext cx="243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b="1">
                <a:solidFill>
                  <a:srgbClr val="000099"/>
                </a:solidFill>
              </a:rPr>
              <a:t>Bucket size = 4</a:t>
            </a:r>
          </a:p>
        </p:txBody>
      </p:sp>
    </p:spTree>
    <p:extLst>
      <p:ext uri="{BB962C8B-B14F-4D97-AF65-F5344CB8AC3E}">
        <p14:creationId xmlns:p14="http://schemas.microsoft.com/office/powerpoint/2010/main" val="29976572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fld id="{C95DE08D-9A05-4E63-98A5-0DF9097FFFE1}" type="slidenum">
              <a:rPr kumimoji="0" lang="en-US" altLang="zh-TW" sz="1400"/>
              <a:pPr eaLnBrk="1" hangingPunct="1">
                <a:spcBef>
                  <a:spcPct val="0"/>
                </a:spcBef>
                <a:buClrTx/>
                <a:buSzTx/>
                <a:buFontTx/>
                <a:buNone/>
              </a:pPr>
              <a:t>76</a:t>
            </a:fld>
            <a:endParaRPr kumimoji="0" lang="en-US" altLang="zh-TW" sz="1400"/>
          </a:p>
        </p:txBody>
      </p:sp>
      <p:sp>
        <p:nvSpPr>
          <p:cNvPr id="9219" name="Rectangle 2"/>
          <p:cNvSpPr>
            <a:spLocks noGrp="1" noChangeArrowheads="1"/>
          </p:cNvSpPr>
          <p:nvPr>
            <p:ph type="title"/>
          </p:nvPr>
        </p:nvSpPr>
        <p:spPr/>
        <p:txBody>
          <a:bodyPr/>
          <a:lstStyle/>
          <a:p>
            <a:pPr eaLnBrk="1" hangingPunct="1"/>
            <a:r>
              <a:rPr lang="en-US" altLang="zh-TW" smtClean="0"/>
              <a:t>Hicuts: how to decide np?</a:t>
            </a:r>
            <a:endParaRPr lang="zh-TW" altLang="zh-TW" smtClean="0"/>
          </a:p>
        </p:txBody>
      </p:sp>
      <p:sp>
        <p:nvSpPr>
          <p:cNvPr id="9220" name="Rectangle 3"/>
          <p:cNvSpPr>
            <a:spLocks noGrp="1" noChangeArrowheads="1"/>
          </p:cNvSpPr>
          <p:nvPr>
            <p:ph type="body" idx="1"/>
          </p:nvPr>
        </p:nvSpPr>
        <p:spPr>
          <a:xfrm>
            <a:off x="684213" y="1989138"/>
            <a:ext cx="7772400" cy="4114800"/>
          </a:xfrm>
        </p:spPr>
        <p:txBody>
          <a:bodyPr/>
          <a:lstStyle/>
          <a:p>
            <a:r>
              <a:rPr lang="en-US" altLang="zh-TW" sz="2800" dirty="0" smtClean="0">
                <a:latin typeface="Times New Roman" panose="02020603050405020304" pitchFamily="18" charset="0"/>
                <a:cs typeface="Times New Roman" panose="02020603050405020304" pitchFamily="18" charset="0"/>
              </a:rPr>
              <a:t>A large </a:t>
            </a:r>
            <a:r>
              <a:rPr lang="en-US" altLang="zh-TW" sz="2800" i="1" dirty="0" smtClean="0">
                <a:latin typeface="Times New Roman" panose="02020603050405020304" pitchFamily="18" charset="0"/>
                <a:cs typeface="Times New Roman" panose="02020603050405020304" pitchFamily="18" charset="0"/>
              </a:rPr>
              <a:t>np(C) </a:t>
            </a:r>
            <a:r>
              <a:rPr lang="en-US" altLang="zh-TW" sz="2800" dirty="0" smtClean="0">
                <a:latin typeface="Times New Roman" panose="02020603050405020304" pitchFamily="18" charset="0"/>
                <a:cs typeface="Times New Roman" panose="02020603050405020304" pitchFamily="18" charset="0"/>
              </a:rPr>
              <a:t>decreases the tree depth (accelerate query time) at the expense of increasing storage.</a:t>
            </a:r>
          </a:p>
          <a:p>
            <a:pPr eaLnBrk="1" hangingPunct="1">
              <a:lnSpc>
                <a:spcPct val="90000"/>
              </a:lnSpc>
            </a:pPr>
            <a:r>
              <a:rPr lang="en-US" altLang="zh-TW" sz="2800" dirty="0" err="1" smtClean="0">
                <a:latin typeface="Times New Roman" panose="02020603050405020304" pitchFamily="18" charset="0"/>
              </a:rPr>
              <a:t>sm</a:t>
            </a:r>
            <a:r>
              <a:rPr lang="en-US" altLang="zh-TW" sz="2800" dirty="0" smtClean="0">
                <a:latin typeface="Times New Roman" panose="02020603050405020304" pitchFamily="18" charset="0"/>
              </a:rPr>
              <a:t>(C(</a:t>
            </a:r>
            <a:r>
              <a:rPr lang="en-US" altLang="zh-TW" sz="2800" i="1" dirty="0" smtClean="0">
                <a:latin typeface="Times New Roman" panose="02020603050405020304" pitchFamily="18" charset="0"/>
              </a:rPr>
              <a:t>v</a:t>
            </a:r>
            <a:r>
              <a:rPr lang="en-US" altLang="zh-TW" sz="2800" dirty="0" smtClean="0">
                <a:latin typeface="Times New Roman" panose="02020603050405020304" pitchFamily="18" charset="0"/>
              </a:rPr>
              <a:t>)) = ∑ </a:t>
            </a:r>
            <a:r>
              <a:rPr lang="en-US" altLang="zh-TW" sz="2800" dirty="0" err="1" smtClean="0">
                <a:latin typeface="Times New Roman" panose="02020603050405020304" pitchFamily="18" charset="0"/>
              </a:rPr>
              <a:t>NumRules</a:t>
            </a:r>
            <a:r>
              <a:rPr lang="en-US" altLang="zh-TW" sz="2800" dirty="0" smtClean="0">
                <a:latin typeface="Times New Roman" panose="02020603050405020304" pitchFamily="18" charset="0"/>
              </a:rPr>
              <a:t>(</a:t>
            </a:r>
            <a:r>
              <a:rPr lang="en-US" altLang="zh-TW" sz="2800" dirty="0" err="1" smtClean="0">
                <a:latin typeface="Times New Roman" panose="02020603050405020304" pitchFamily="18" charset="0"/>
              </a:rPr>
              <a:t>child</a:t>
            </a:r>
            <a:r>
              <a:rPr lang="en-US" altLang="zh-TW" sz="2800" baseline="-25000" dirty="0" err="1" smtClean="0">
                <a:latin typeface="Times New Roman" panose="02020603050405020304" pitchFamily="18" charset="0"/>
              </a:rPr>
              <a:t>i</a:t>
            </a:r>
            <a:r>
              <a:rPr lang="en-US" altLang="zh-TW" sz="2800" dirty="0" smtClean="0">
                <a:latin typeface="Times New Roman" panose="02020603050405020304" pitchFamily="18" charset="0"/>
              </a:rPr>
              <a:t>) + np(C(</a:t>
            </a:r>
            <a:r>
              <a:rPr lang="en-US" altLang="zh-TW" sz="2800" i="1" dirty="0" smtClean="0">
                <a:latin typeface="Times New Roman" panose="02020603050405020304" pitchFamily="18" charset="0"/>
              </a:rPr>
              <a:t>v</a:t>
            </a:r>
            <a:r>
              <a:rPr lang="en-US" altLang="zh-TW" sz="2800" dirty="0" smtClean="0">
                <a:latin typeface="Times New Roman" panose="02020603050405020304" pitchFamily="18" charset="0"/>
              </a:rPr>
              <a:t>))</a:t>
            </a:r>
          </a:p>
          <a:p>
            <a:pPr lvl="1" eaLnBrk="1" hangingPunct="1">
              <a:lnSpc>
                <a:spcPct val="90000"/>
              </a:lnSpc>
            </a:pPr>
            <a:r>
              <a:rPr lang="en-US" altLang="zh-TW" sz="2400" dirty="0" err="1" smtClean="0">
                <a:latin typeface="Times New Roman" panose="02020603050405020304" pitchFamily="18" charset="0"/>
              </a:rPr>
              <a:t>sm</a:t>
            </a:r>
            <a:r>
              <a:rPr lang="en-US" altLang="zh-TW" sz="2400" dirty="0" smtClean="0">
                <a:latin typeface="Times New Roman" panose="02020603050405020304" pitchFamily="18" charset="0"/>
              </a:rPr>
              <a:t> = space measure and </a:t>
            </a:r>
            <a:r>
              <a:rPr lang="en-US" altLang="zh-TW" sz="2400" i="1" dirty="0" smtClean="0">
                <a:latin typeface="Times New Roman" panose="02020603050405020304" pitchFamily="18" charset="0"/>
              </a:rPr>
              <a:t>v</a:t>
            </a:r>
            <a:r>
              <a:rPr lang="en-US" altLang="zh-TW" sz="2400" dirty="0" smtClean="0">
                <a:latin typeface="Times New Roman" panose="02020603050405020304" pitchFamily="18" charset="0"/>
              </a:rPr>
              <a:t> is the node to be cut</a:t>
            </a:r>
          </a:p>
          <a:p>
            <a:pPr eaLnBrk="1" hangingPunct="1">
              <a:lnSpc>
                <a:spcPct val="90000"/>
              </a:lnSpc>
            </a:pPr>
            <a:r>
              <a:rPr lang="en-US" altLang="zh-TW" sz="2800" dirty="0" smtClean="0">
                <a:latin typeface="Times New Roman" panose="02020603050405020304" pitchFamily="18" charset="0"/>
              </a:rPr>
              <a:t> </a:t>
            </a:r>
            <a:r>
              <a:rPr lang="en-US" altLang="zh-TW" sz="2800" b="1" i="1" dirty="0" err="1" smtClean="0">
                <a:latin typeface="Times New Roman" panose="02020603050405020304" pitchFamily="18" charset="0"/>
              </a:rPr>
              <a:t>spfac</a:t>
            </a:r>
            <a:r>
              <a:rPr lang="en-US" altLang="zh-TW" sz="2800" dirty="0" smtClean="0">
                <a:latin typeface="Times New Roman" panose="02020603050405020304" pitchFamily="18" charset="0"/>
              </a:rPr>
              <a:t> *  </a:t>
            </a:r>
            <a:r>
              <a:rPr lang="en-US" altLang="zh-TW" sz="2800" dirty="0" err="1" smtClean="0">
                <a:latin typeface="Times New Roman" panose="02020603050405020304" pitchFamily="18" charset="0"/>
              </a:rPr>
              <a:t>NumRules</a:t>
            </a:r>
            <a:r>
              <a:rPr lang="en-US" altLang="zh-TW" sz="2800" dirty="0" smtClean="0">
                <a:latin typeface="Times New Roman" panose="02020603050405020304" pitchFamily="18" charset="0"/>
              </a:rPr>
              <a:t>(</a:t>
            </a:r>
            <a:r>
              <a:rPr lang="en-US" altLang="zh-TW" sz="2800" i="1" dirty="0" smtClean="0">
                <a:latin typeface="Times New Roman" panose="02020603050405020304" pitchFamily="18" charset="0"/>
              </a:rPr>
              <a:t>v</a:t>
            </a:r>
            <a:r>
              <a:rPr lang="en-US" altLang="zh-TW" sz="2800" dirty="0" smtClean="0">
                <a:latin typeface="Times New Roman" panose="02020603050405020304" pitchFamily="18" charset="0"/>
              </a:rPr>
              <a:t>) ≥ </a:t>
            </a:r>
            <a:r>
              <a:rPr lang="en-US" altLang="zh-TW" sz="2800" dirty="0" err="1" smtClean="0">
                <a:latin typeface="Times New Roman" panose="02020603050405020304" pitchFamily="18" charset="0"/>
              </a:rPr>
              <a:t>sm</a:t>
            </a:r>
            <a:r>
              <a:rPr lang="en-US" altLang="zh-TW" sz="2800" dirty="0" smtClean="0">
                <a:latin typeface="Times New Roman" panose="02020603050405020304" pitchFamily="18" charset="0"/>
              </a:rPr>
              <a:t>(C(</a:t>
            </a:r>
            <a:r>
              <a:rPr lang="en-US" altLang="zh-TW" sz="2800" i="1" dirty="0" smtClean="0">
                <a:latin typeface="Times New Roman" panose="02020603050405020304" pitchFamily="18" charset="0"/>
              </a:rPr>
              <a:t>v</a:t>
            </a:r>
            <a:r>
              <a:rPr lang="en-US" altLang="zh-TW" sz="2800" dirty="0" smtClean="0">
                <a:latin typeface="Times New Roman" panose="02020603050405020304" pitchFamily="18" charset="0"/>
              </a:rPr>
              <a:t>)) </a:t>
            </a:r>
          </a:p>
          <a:p>
            <a:pPr eaLnBrk="1" hangingPunct="1">
              <a:lnSpc>
                <a:spcPct val="90000"/>
              </a:lnSpc>
            </a:pPr>
            <a:r>
              <a:rPr lang="en-US" altLang="zh-TW" sz="2800" dirty="0" smtClean="0">
                <a:latin typeface="Times New Roman" panose="02020603050405020304" pitchFamily="18" charset="0"/>
              </a:rPr>
              <a:t>This is done by a simple binary search on the number of cuttings till </a:t>
            </a:r>
            <a:r>
              <a:rPr lang="en-US" altLang="zh-TW" sz="2800" dirty="0" err="1" smtClean="0">
                <a:latin typeface="Times New Roman" panose="02020603050405020304" pitchFamily="18" charset="0"/>
              </a:rPr>
              <a:t>sm</a:t>
            </a:r>
            <a:r>
              <a:rPr lang="en-US" altLang="zh-TW" sz="2800" dirty="0" smtClean="0">
                <a:latin typeface="Times New Roman" panose="02020603050405020304" pitchFamily="18" charset="0"/>
              </a:rPr>
              <a:t>(C(</a:t>
            </a:r>
            <a:r>
              <a:rPr lang="en-US" altLang="zh-TW" sz="2800" i="1" dirty="0" smtClean="0">
                <a:latin typeface="Times New Roman" panose="02020603050405020304" pitchFamily="18" charset="0"/>
              </a:rPr>
              <a:t>v</a:t>
            </a:r>
            <a:r>
              <a:rPr lang="en-US" altLang="zh-TW" sz="2800" dirty="0" smtClean="0">
                <a:latin typeface="Times New Roman" panose="02020603050405020304" pitchFamily="18" charset="0"/>
              </a:rPr>
              <a:t>)) gets “close” enough to </a:t>
            </a:r>
            <a:r>
              <a:rPr lang="en-US" altLang="zh-TW" sz="2800" err="1" smtClean="0">
                <a:latin typeface="Times New Roman" panose="02020603050405020304" pitchFamily="18" charset="0"/>
              </a:rPr>
              <a:t>spmf</a:t>
            </a:r>
            <a:r>
              <a:rPr lang="en-US" altLang="zh-TW" sz="2800" smtClean="0">
                <a:latin typeface="Times New Roman" panose="02020603050405020304" pitchFamily="18" charset="0"/>
              </a:rPr>
              <a:t>(</a:t>
            </a:r>
            <a:r>
              <a:rPr lang="en-US" altLang="zh-TW" sz="2800" err="1" smtClean="0">
                <a:latin typeface="Times New Roman" panose="02020603050405020304" pitchFamily="18" charset="0"/>
              </a:rPr>
              <a:t>NumRules</a:t>
            </a:r>
            <a:r>
              <a:rPr lang="en-US" altLang="zh-TW" sz="2800" smtClean="0">
                <a:latin typeface="Times New Roman" panose="02020603050405020304" pitchFamily="18" charset="0"/>
              </a:rPr>
              <a:t>(</a:t>
            </a:r>
            <a:r>
              <a:rPr lang="en-US" altLang="zh-TW" sz="2800" i="1" smtClean="0">
                <a:latin typeface="Times New Roman" panose="02020603050405020304" pitchFamily="18" charset="0"/>
              </a:rPr>
              <a:t>v</a:t>
            </a:r>
            <a:r>
              <a:rPr lang="en-US" altLang="zh-TW" sz="2800" smtClean="0">
                <a:latin typeface="Times New Roman" panose="02020603050405020304" pitchFamily="18" charset="0"/>
              </a:rPr>
              <a:t>))=</a:t>
            </a:r>
            <a:r>
              <a:rPr lang="en-US" altLang="zh-TW" sz="2800" b="1" i="1" smtClean="0">
                <a:latin typeface="Times New Roman" panose="02020603050405020304" pitchFamily="18" charset="0"/>
              </a:rPr>
              <a:t> spfac</a:t>
            </a:r>
            <a:r>
              <a:rPr lang="en-US" altLang="zh-TW" sz="2800" smtClean="0">
                <a:latin typeface="Times New Roman" panose="02020603050405020304" pitchFamily="18" charset="0"/>
              </a:rPr>
              <a:t> *  NumRules(</a:t>
            </a:r>
            <a:r>
              <a:rPr lang="en-US" altLang="zh-TW" sz="2800" i="1" smtClean="0">
                <a:latin typeface="Times New Roman" panose="02020603050405020304" pitchFamily="18" charset="0"/>
              </a:rPr>
              <a:t>v</a:t>
            </a:r>
            <a:r>
              <a:rPr lang="en-US" altLang="zh-TW" sz="2800" smtClean="0">
                <a:latin typeface="Times New Roman" panose="02020603050405020304" pitchFamily="18" charset="0"/>
              </a:rPr>
              <a:t>) </a:t>
            </a:r>
            <a:endParaRPr lang="en-US" altLang="zh-TW" sz="2800" dirty="0" smtClean="0">
              <a:latin typeface="Times New Roman" panose="02020603050405020304" pitchFamily="18" charset="0"/>
            </a:endParaRPr>
          </a:p>
          <a:p>
            <a:pPr eaLnBrk="1" hangingPunct="1">
              <a:lnSpc>
                <a:spcPct val="90000"/>
              </a:lnSpc>
            </a:pPr>
            <a:endParaRPr lang="en-US" altLang="zh-TW" sz="2800" dirty="0" smtClean="0">
              <a:latin typeface="Times New Roman" panose="02020603050405020304" pitchFamily="18" charset="0"/>
            </a:endParaRPr>
          </a:p>
        </p:txBody>
      </p:sp>
    </p:spTree>
    <p:extLst>
      <p:ext uri="{BB962C8B-B14F-4D97-AF65-F5344CB8AC3E}">
        <p14:creationId xmlns:p14="http://schemas.microsoft.com/office/powerpoint/2010/main" val="38070259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fld id="{B11F57FF-75BC-4CAE-A00B-DDB33E059083}" type="slidenum">
              <a:rPr kumimoji="0" lang="en-US" altLang="zh-TW" sz="1400"/>
              <a:pPr eaLnBrk="1" hangingPunct="1">
                <a:spcBef>
                  <a:spcPct val="0"/>
                </a:spcBef>
                <a:buClrTx/>
                <a:buSzTx/>
                <a:buFontTx/>
                <a:buNone/>
              </a:pPr>
              <a:t>77</a:t>
            </a:fld>
            <a:endParaRPr kumimoji="0" lang="en-US" altLang="zh-TW" sz="1400"/>
          </a:p>
        </p:txBody>
      </p:sp>
      <p:sp>
        <p:nvSpPr>
          <p:cNvPr id="10243" name="Rectangle 2"/>
          <p:cNvSpPr>
            <a:spLocks noGrp="1" noChangeArrowheads="1"/>
          </p:cNvSpPr>
          <p:nvPr>
            <p:ph type="title"/>
          </p:nvPr>
        </p:nvSpPr>
        <p:spPr/>
        <p:txBody>
          <a:bodyPr/>
          <a:lstStyle/>
          <a:p>
            <a:pPr eaLnBrk="1" hangingPunct="1"/>
            <a:r>
              <a:rPr lang="en-US" altLang="zh-TW" smtClean="0"/>
              <a:t>Hicuts: </a:t>
            </a:r>
            <a:r>
              <a:rPr lang="en-US" altLang="zh-TW" smtClean="0">
                <a:solidFill>
                  <a:schemeClr val="hlink"/>
                </a:solidFill>
                <a:latin typeface="Times New Roman" panose="02020603050405020304" pitchFamily="18" charset="0"/>
              </a:rPr>
              <a:t>How to pick which dimension to cut?</a:t>
            </a:r>
            <a:endParaRPr lang="en-US" altLang="zh-TW" smtClean="0"/>
          </a:p>
        </p:txBody>
      </p:sp>
      <p:sp>
        <p:nvSpPr>
          <p:cNvPr id="25603" name="Rectangle 3"/>
          <p:cNvSpPr>
            <a:spLocks noGrp="1" noChangeArrowheads="1"/>
          </p:cNvSpPr>
          <p:nvPr>
            <p:ph type="body" idx="1"/>
          </p:nvPr>
        </p:nvSpPr>
        <p:spPr>
          <a:xfrm>
            <a:off x="684213" y="1989138"/>
            <a:ext cx="7991475" cy="4114800"/>
          </a:xfrm>
        </p:spPr>
        <p:txBody>
          <a:bodyPr/>
          <a:lstStyle/>
          <a:p>
            <a:pPr marL="514350" indent="-514350" eaLnBrk="1" hangingPunct="1">
              <a:buSzPct val="80000"/>
              <a:buFont typeface="+mj-lt"/>
              <a:buAutoNum type="arabicParenR"/>
              <a:defRPr/>
            </a:pPr>
            <a:r>
              <a:rPr lang="en-US" altLang="zh-TW" sz="2800" dirty="0" smtClean="0">
                <a:latin typeface="Times New Roman" pitchFamily="18" charset="0"/>
              </a:rPr>
              <a:t>Minimizing </a:t>
            </a:r>
            <a:r>
              <a:rPr lang="en-US" altLang="zh-TW" sz="2800" dirty="0" err="1" smtClean="0">
                <a:latin typeface="Times New Roman" pitchFamily="18" charset="0"/>
              </a:rPr>
              <a:t>max</a:t>
            </a:r>
            <a:r>
              <a:rPr lang="en-US" altLang="zh-TW" sz="2800" baseline="-25000" dirty="0" err="1" smtClean="0">
                <a:latin typeface="Times New Roman" pitchFamily="18" charset="0"/>
              </a:rPr>
              <a:t>j</a:t>
            </a:r>
            <a:r>
              <a:rPr lang="en-US" altLang="zh-TW" sz="2800" dirty="0" smtClean="0">
                <a:latin typeface="Times New Roman" pitchFamily="18" charset="0"/>
              </a:rPr>
              <a:t>(</a:t>
            </a:r>
            <a:r>
              <a:rPr lang="en-US" altLang="zh-TW" sz="2800" dirty="0" err="1" smtClean="0">
                <a:latin typeface="Times New Roman" pitchFamily="18" charset="0"/>
              </a:rPr>
              <a:t>NumRules</a:t>
            </a:r>
            <a:r>
              <a:rPr lang="en-US" altLang="zh-TW" sz="2800" dirty="0" smtClean="0">
                <a:latin typeface="Times New Roman" pitchFamily="18" charset="0"/>
              </a:rPr>
              <a:t>(</a:t>
            </a:r>
            <a:r>
              <a:rPr lang="en-US" altLang="zh-TW" sz="2800" dirty="0" err="1" smtClean="0">
                <a:latin typeface="Times New Roman" pitchFamily="18" charset="0"/>
              </a:rPr>
              <a:t>child</a:t>
            </a:r>
            <a:r>
              <a:rPr lang="en-US" altLang="zh-TW" sz="2800" baseline="-25000" dirty="0" err="1" smtClean="0">
                <a:latin typeface="Times New Roman" pitchFamily="18" charset="0"/>
              </a:rPr>
              <a:t>j</a:t>
            </a:r>
            <a:r>
              <a:rPr lang="en-US" altLang="zh-TW" sz="2800" dirty="0" smtClean="0">
                <a:latin typeface="Times New Roman" pitchFamily="18" charset="0"/>
              </a:rPr>
              <a:t>))</a:t>
            </a:r>
            <a:r>
              <a:rPr lang="en-US" altLang="zh-TW" sz="2800" dirty="0" smtClean="0"/>
              <a:t> </a:t>
            </a:r>
            <a:r>
              <a:rPr lang="en-US" altLang="zh-TW" sz="2800" dirty="0" smtClean="0">
                <a:latin typeface="Times New Roman" panose="02020603050405020304" pitchFamily="18" charset="0"/>
                <a:cs typeface="Times New Roman" panose="02020603050405020304" pitchFamily="18" charset="0"/>
              </a:rPr>
              <a:t>to decrease the worst-case depth of the tree</a:t>
            </a:r>
          </a:p>
          <a:p>
            <a:pPr marL="514350" indent="-514350" eaLnBrk="1" hangingPunct="1">
              <a:buSzPct val="80000"/>
              <a:buFont typeface="+mj-lt"/>
              <a:buAutoNum type="arabicParenR"/>
              <a:defRPr/>
            </a:pPr>
            <a:r>
              <a:rPr lang="en-US" altLang="zh-TW" sz="2800" dirty="0" smtClean="0">
                <a:latin typeface="Times New Roman" pitchFamily="18" charset="0"/>
              </a:rPr>
              <a:t>Maximizing                                                      </a:t>
            </a:r>
          </a:p>
          <a:p>
            <a:pPr marL="714375" indent="-247650" algn="just" eaLnBrk="1" hangingPunct="1">
              <a:defRPr/>
            </a:pPr>
            <a:r>
              <a:rPr lang="en-US" altLang="zh-TW" sz="2000" dirty="0" smtClean="0">
                <a:latin typeface="Times New Roman" panose="02020603050405020304" pitchFamily="18" charset="0"/>
                <a:cs typeface="Times New Roman" panose="02020603050405020304" pitchFamily="18" charset="0"/>
              </a:rPr>
              <a:t>Treating </a:t>
            </a:r>
            <a:r>
              <a:rPr lang="en-US" altLang="zh-TW" sz="2000" dirty="0" err="1" smtClean="0">
                <a:latin typeface="Times New Roman" panose="02020603050405020304" pitchFamily="18" charset="0"/>
                <a:cs typeface="Times New Roman" panose="02020603050405020304" pitchFamily="18" charset="0"/>
              </a:rPr>
              <a:t>NumRules</a:t>
            </a:r>
            <a:r>
              <a:rPr lang="en-US" altLang="zh-TW" sz="2000" dirty="0" smtClean="0">
                <a:latin typeface="Times New Roman" panose="02020603050405020304" pitchFamily="18" charset="0"/>
                <a:cs typeface="Times New Roman" panose="02020603050405020304" pitchFamily="18" charset="0"/>
              </a:rPr>
              <a:t>(</a:t>
            </a:r>
            <a:r>
              <a:rPr lang="en-US" altLang="zh-TW" sz="2000" dirty="0" err="1" smtClean="0">
                <a:latin typeface="Times New Roman" panose="02020603050405020304" pitchFamily="18" charset="0"/>
                <a:cs typeface="Times New Roman" panose="02020603050405020304" pitchFamily="18" charset="0"/>
              </a:rPr>
              <a:t>child</a:t>
            </a:r>
            <a:r>
              <a:rPr lang="en-US" altLang="zh-TW" sz="2000" baseline="-25000" dirty="0" err="1" smtClean="0">
                <a:latin typeface="Times New Roman" panose="02020603050405020304" pitchFamily="18" charset="0"/>
                <a:cs typeface="Times New Roman" panose="02020603050405020304" pitchFamily="18" charset="0"/>
              </a:rPr>
              <a:t>j</a:t>
            </a:r>
            <a:r>
              <a:rPr lang="en-US" altLang="zh-TW" sz="2000" dirty="0" smtClean="0">
                <a:latin typeface="Times New Roman" panose="02020603050405020304" pitchFamily="18" charset="0"/>
                <a:cs typeface="Times New Roman" panose="02020603050405020304" pitchFamily="18" charset="0"/>
              </a:rPr>
              <a:t>)/</a:t>
            </a:r>
            <a:r>
              <a:rPr lang="en-US" altLang="zh-TW" sz="2000" dirty="0" err="1" smtClean="0">
                <a:latin typeface="Times New Roman" panose="02020603050405020304" pitchFamily="18" charset="0"/>
                <a:cs typeface="Times New Roman" panose="02020603050405020304" pitchFamily="18" charset="0"/>
              </a:rPr>
              <a:t>sm</a:t>
            </a:r>
            <a:r>
              <a:rPr lang="en-US" altLang="zh-TW" sz="2000" dirty="0" smtClean="0">
                <a:latin typeface="Times New Roman" panose="02020603050405020304" pitchFamily="18" charset="0"/>
                <a:cs typeface="Times New Roman" panose="02020603050405020304" pitchFamily="18" charset="0"/>
              </a:rPr>
              <a:t>(C) as a probability distribution with </a:t>
            </a:r>
            <a:r>
              <a:rPr lang="en-US" altLang="zh-TW" sz="2000" i="1" dirty="0" smtClean="0">
                <a:latin typeface="Times New Roman" panose="02020603050405020304" pitchFamily="18" charset="0"/>
                <a:cs typeface="Times New Roman" panose="02020603050405020304" pitchFamily="18" charset="0"/>
              </a:rPr>
              <a:t>np(C) </a:t>
            </a:r>
            <a:r>
              <a:rPr lang="en-US" altLang="zh-TW" sz="2000" dirty="0" smtClean="0">
                <a:latin typeface="Times New Roman" panose="02020603050405020304" pitchFamily="18" charset="0"/>
                <a:cs typeface="Times New Roman" panose="02020603050405020304" pitchFamily="18" charset="0"/>
              </a:rPr>
              <a:t>elements, and maximizing the </a:t>
            </a:r>
            <a:r>
              <a:rPr lang="en-US" altLang="zh-TW" sz="2000" b="1" i="1" dirty="0" smtClean="0">
                <a:solidFill>
                  <a:srgbClr val="C00000"/>
                </a:solidFill>
                <a:latin typeface="Times New Roman" panose="02020603050405020304" pitchFamily="18" charset="0"/>
                <a:cs typeface="Times New Roman" panose="02020603050405020304" pitchFamily="18" charset="0"/>
              </a:rPr>
              <a:t>entropy</a:t>
            </a:r>
            <a:r>
              <a:rPr lang="en-US" altLang="zh-TW" sz="2000" dirty="0" smtClean="0">
                <a:solidFill>
                  <a:srgbClr val="C00000"/>
                </a:solidFill>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of the distribution.  Intuitively, this attempts to pick a dimension that leads to the most uniform distribution of rules across nodes;</a:t>
            </a:r>
            <a:endParaRPr lang="en-US" altLang="en-US" sz="2000" dirty="0" smtClean="0">
              <a:latin typeface="Times New Roman" pitchFamily="18" charset="0"/>
              <a:cs typeface="Times New Roman" panose="02020603050405020304" pitchFamily="18" charset="0"/>
            </a:endParaRPr>
          </a:p>
          <a:p>
            <a:pPr marL="514350" indent="-514350" eaLnBrk="1" hangingPunct="1">
              <a:buSzPct val="80000"/>
              <a:buFont typeface="+mj-lt"/>
              <a:buAutoNum type="arabicParenR"/>
              <a:defRPr/>
            </a:pPr>
            <a:r>
              <a:rPr lang="en-US" altLang="zh-TW" sz="2800" dirty="0" smtClean="0">
                <a:latin typeface="Times New Roman" pitchFamily="18" charset="0"/>
              </a:rPr>
              <a:t>Minimize </a:t>
            </a:r>
            <a:r>
              <a:rPr lang="en-US" altLang="zh-TW" sz="2800" dirty="0" err="1" smtClean="0">
                <a:latin typeface="Times New Roman" pitchFamily="18" charset="0"/>
              </a:rPr>
              <a:t>sm</a:t>
            </a:r>
            <a:r>
              <a:rPr lang="en-US" altLang="zh-TW" sz="2800" dirty="0" smtClean="0">
                <a:latin typeface="Times New Roman" pitchFamily="18" charset="0"/>
              </a:rPr>
              <a:t>(C) over all dimensions</a:t>
            </a:r>
          </a:p>
          <a:p>
            <a:pPr marL="514350" indent="-514350" eaLnBrk="1" hangingPunct="1">
              <a:buSzPct val="80000"/>
              <a:buFont typeface="+mj-lt"/>
              <a:buAutoNum type="arabicParenR"/>
              <a:defRPr/>
            </a:pPr>
            <a:r>
              <a:rPr lang="en-US" altLang="zh-TW" sz="2800" dirty="0" smtClean="0">
                <a:latin typeface="Times New Roman" pitchFamily="18" charset="0"/>
              </a:rPr>
              <a:t>Choose the dimension that has the largest number of distinct range specifications of filters.</a:t>
            </a:r>
          </a:p>
        </p:txBody>
      </p:sp>
      <p:sp>
        <p:nvSpPr>
          <p:cNvPr id="2" name="文字方塊 1"/>
          <p:cNvSpPr txBox="1">
            <a:spLocks noRot="1" noChangeAspect="1" noMove="1" noResize="1" noEditPoints="1" noAdjustHandles="1" noChangeArrowheads="1" noChangeShapeType="1" noTextEdit="1"/>
          </p:cNvSpPr>
          <p:nvPr/>
        </p:nvSpPr>
        <p:spPr>
          <a:xfrm>
            <a:off x="3635896" y="2924944"/>
            <a:ext cx="5400600" cy="593496"/>
          </a:xfrm>
          <a:prstGeom prst="rect">
            <a:avLst/>
          </a:prstGeom>
          <a:blipFill rotWithShape="1">
            <a:blip r:embed="rId2"/>
            <a:stretch>
              <a:fillRect l="-2257" t="-9278" b="-17526"/>
            </a:stretch>
          </a:blipFill>
        </p:spPr>
        <p:txBody>
          <a:bodyPr/>
          <a:lstStyle/>
          <a:p>
            <a:pPr>
              <a:defRPr/>
            </a:pPr>
            <a:r>
              <a:rPr lang="zh-TW" altLang="en-US">
                <a:noFill/>
              </a:rPr>
              <a:t> </a:t>
            </a:r>
          </a:p>
        </p:txBody>
      </p:sp>
    </p:spTree>
    <p:extLst>
      <p:ext uri="{BB962C8B-B14F-4D97-AF65-F5344CB8AC3E}">
        <p14:creationId xmlns:p14="http://schemas.microsoft.com/office/powerpoint/2010/main" val="9579763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fld id="{C773E173-380B-419A-BCE9-588772276AEC}" type="slidenum">
              <a:rPr kumimoji="0" lang="en-US" altLang="zh-TW" sz="1400"/>
              <a:pPr eaLnBrk="1" hangingPunct="1">
                <a:spcBef>
                  <a:spcPct val="0"/>
                </a:spcBef>
                <a:buClrTx/>
                <a:buSzTx/>
                <a:buFontTx/>
                <a:buNone/>
              </a:pPr>
              <a:t>78</a:t>
            </a:fld>
            <a:endParaRPr kumimoji="0" lang="en-US" altLang="zh-TW" sz="1400"/>
          </a:p>
        </p:txBody>
      </p:sp>
      <p:sp>
        <p:nvSpPr>
          <p:cNvPr id="11267" name="Rectangle 2"/>
          <p:cNvSpPr>
            <a:spLocks noGrp="1" noChangeArrowheads="1"/>
          </p:cNvSpPr>
          <p:nvPr>
            <p:ph type="title"/>
          </p:nvPr>
        </p:nvSpPr>
        <p:spPr/>
        <p:txBody>
          <a:bodyPr/>
          <a:lstStyle/>
          <a:p>
            <a:pPr eaLnBrk="1" hangingPunct="1"/>
            <a:r>
              <a:rPr lang="en-US" altLang="zh-TW" smtClean="0"/>
              <a:t>Hicuts Optimization</a:t>
            </a:r>
          </a:p>
        </p:txBody>
      </p:sp>
      <p:sp>
        <p:nvSpPr>
          <p:cNvPr id="11268" name="Rectangle 5"/>
          <p:cNvSpPr>
            <a:spLocks noGrp="1" noChangeArrowheads="1"/>
          </p:cNvSpPr>
          <p:nvPr>
            <p:ph type="body" idx="1"/>
          </p:nvPr>
        </p:nvSpPr>
        <p:spPr>
          <a:xfrm>
            <a:off x="684213" y="1989138"/>
            <a:ext cx="7772400" cy="4114800"/>
          </a:xfrm>
        </p:spPr>
        <p:txBody>
          <a:bodyPr/>
          <a:lstStyle/>
          <a:p>
            <a:pPr eaLnBrk="1" hangingPunct="1">
              <a:buClr>
                <a:schemeClr val="tx1"/>
              </a:buClr>
              <a:buFont typeface="Wingdings" panose="05000000000000000000" pitchFamily="2" charset="2"/>
              <a:buNone/>
            </a:pPr>
            <a:r>
              <a:rPr lang="en-US" altLang="zh-TW" smtClean="0">
                <a:solidFill>
                  <a:schemeClr val="hlink"/>
                </a:solidFill>
                <a:latin typeface="Times New Roman" panose="02020603050405020304" pitchFamily="18" charset="0"/>
              </a:rPr>
              <a:t>Rule overlap :</a:t>
            </a:r>
            <a:r>
              <a:rPr lang="en-US" altLang="zh-TW" smtClean="0">
                <a:latin typeface="Times New Roman" panose="02020603050405020304" pitchFamily="18" charset="0"/>
              </a:rPr>
              <a:t> </a:t>
            </a:r>
          </a:p>
          <a:p>
            <a:pPr eaLnBrk="1" hangingPunct="1">
              <a:buClr>
                <a:schemeClr val="tx1"/>
              </a:buClr>
              <a:buFont typeface="Wingdings" panose="05000000000000000000" pitchFamily="2" charset="2"/>
              <a:buNone/>
            </a:pPr>
            <a:r>
              <a:rPr lang="en-US" altLang="zh-TW" sz="2400" smtClean="0">
                <a:latin typeface="Times New Roman" panose="02020603050405020304" pitchFamily="18" charset="0"/>
              </a:rPr>
              <a:t>	higher priority rule covering lower priority rule eliminate the latter.</a:t>
            </a:r>
          </a:p>
          <a:p>
            <a:pPr eaLnBrk="1" hangingPunct="1"/>
            <a:r>
              <a:rPr lang="en-US" altLang="zh-TW" sz="2400" smtClean="0">
                <a:latin typeface="Times New Roman" panose="02020603050405020304" pitchFamily="18" charset="0"/>
                <a:cs typeface="Times New Roman" panose="02020603050405020304" pitchFamily="18" charset="0"/>
              </a:rPr>
              <a:t>Use the same pointer pointing to identical </a:t>
            </a:r>
            <a:r>
              <a:rPr lang="en-US" altLang="zh-TW" sz="2400" i="1" smtClean="0">
                <a:latin typeface="Times New Roman" panose="02020603050405020304" pitchFamily="18" charset="0"/>
                <a:cs typeface="Times New Roman" panose="02020603050405020304" pitchFamily="18" charset="0"/>
              </a:rPr>
              <a:t>children containing the same set of rules</a:t>
            </a:r>
            <a:endParaRPr lang="en-US" altLang="zh-TW" sz="24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7097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7"/>
          <p:cNvSpPr>
            <a:spLocks noGrp="1"/>
          </p:cNvSpPr>
          <p:nvPr>
            <p:ph type="sldNum" sz="quarter" idx="12"/>
          </p:nvPr>
        </p:nvSpPr>
        <p:spPr/>
        <p:txBody>
          <a:bodyPr/>
          <a:lstStyle/>
          <a:p>
            <a:fld id="{0AFC99B4-22CD-4149-8699-477A149B75A1}" type="slidenum">
              <a:rPr lang="zh-TW" altLang="en-US"/>
              <a:pPr/>
              <a:t>79</a:t>
            </a:fld>
            <a:endParaRPr lang="en-US" altLang="zh-TW"/>
          </a:p>
        </p:txBody>
      </p:sp>
      <p:sp>
        <p:nvSpPr>
          <p:cNvPr id="14338" name="Rectangle 5"/>
          <p:cNvSpPr>
            <a:spLocks noGrp="1" noChangeArrowheads="1"/>
          </p:cNvSpPr>
          <p:nvPr>
            <p:ph type="title"/>
          </p:nvPr>
        </p:nvSpPr>
        <p:spPr/>
        <p:txBody>
          <a:bodyPr/>
          <a:lstStyle/>
          <a:p>
            <a:r>
              <a:rPr lang="en-US" altLang="zh-TW" dirty="0" err="1" smtClean="0"/>
              <a:t>HyperCuts</a:t>
            </a:r>
            <a:r>
              <a:rPr lang="en-US" altLang="zh-TW" dirty="0" smtClean="0"/>
              <a:t> Example</a:t>
            </a:r>
          </a:p>
        </p:txBody>
      </p:sp>
      <p:sp>
        <p:nvSpPr>
          <p:cNvPr id="14340" name="Rectangle 9"/>
          <p:cNvSpPr>
            <a:spLocks noChangeArrowheads="1"/>
          </p:cNvSpPr>
          <p:nvPr/>
        </p:nvSpPr>
        <p:spPr bwMode="auto">
          <a:xfrm>
            <a:off x="323850" y="1341438"/>
            <a:ext cx="8820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Clr>
                <a:schemeClr val="tx2"/>
              </a:buClr>
              <a:buFont typeface="Wingdings" panose="05000000000000000000" pitchFamily="2" charset="2"/>
              <a:buChar char="l"/>
            </a:pPr>
            <a:r>
              <a:rPr lang="en-US" altLang="zh-TW" sz="2400"/>
              <a:t>No HiCuts tree for database in Figure 2 can have height of 1. </a:t>
            </a:r>
          </a:p>
          <a:p>
            <a:pPr eaLnBrk="1" hangingPunct="1">
              <a:buClr>
                <a:schemeClr val="tx2"/>
              </a:buClr>
              <a:buFont typeface="Wingdings" panose="05000000000000000000" pitchFamily="2" charset="2"/>
              <a:buChar char="l"/>
            </a:pPr>
            <a:r>
              <a:rPr lang="en-US" altLang="zh-TW" sz="2400"/>
              <a:t>Even the number of cuts in </a:t>
            </a:r>
            <a:r>
              <a:rPr lang="en-US" altLang="zh-TW" sz="2400" i="1"/>
              <a:t>Field</a:t>
            </a:r>
            <a:r>
              <a:rPr lang="en-US" altLang="zh-TW" sz="2400"/>
              <a:t>2 is set to the max number of   16, the region associated with </a:t>
            </a:r>
            <a:r>
              <a:rPr lang="en-US" altLang="zh-TW" sz="2400" i="1"/>
              <a:t>Field</a:t>
            </a:r>
            <a:r>
              <a:rPr lang="en-US" altLang="zh-TW" sz="2400"/>
              <a:t>2 = 10 still has 6 rules.</a:t>
            </a:r>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88" y="2570163"/>
            <a:ext cx="6480175" cy="398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612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頁尾版面配置區 2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21507" name="投影片編號版面配置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60137036-B373-4835-88C4-1B774443E4AB}" type="slidenum">
              <a:rPr lang="zh-TW" altLang="en-US" sz="1200">
                <a:solidFill>
                  <a:srgbClr val="045C75"/>
                </a:solidFill>
                <a:latin typeface="Arial" panose="020B0604020202020204" pitchFamily="34" charset="0"/>
              </a:rPr>
              <a:pPr>
                <a:spcBef>
                  <a:spcPct val="0"/>
                </a:spcBef>
                <a:buClrTx/>
                <a:buSzTx/>
                <a:buFontTx/>
                <a:buNone/>
              </a:pPr>
              <a:t>8</a:t>
            </a:fld>
            <a:endParaRPr lang="zh-TW" altLang="en-US" sz="1200">
              <a:solidFill>
                <a:srgbClr val="045C75"/>
              </a:solidFill>
              <a:latin typeface="Arial" panose="020B0604020202020204" pitchFamily="34" charset="0"/>
            </a:endParaRPr>
          </a:p>
        </p:txBody>
      </p:sp>
      <p:sp>
        <p:nvSpPr>
          <p:cNvPr id="21508" name="Rectangle 2"/>
          <p:cNvSpPr>
            <a:spLocks noGrp="1"/>
          </p:cNvSpPr>
          <p:nvPr>
            <p:ph type="title"/>
          </p:nvPr>
        </p:nvSpPr>
        <p:spPr/>
        <p:txBody>
          <a:bodyPr/>
          <a:lstStyle/>
          <a:p>
            <a:r>
              <a:rPr lang="en-US" altLang="zh-TW" smtClean="0">
                <a:ea typeface="新細明體" panose="02020500000000000000" pitchFamily="18" charset="-120"/>
              </a:rPr>
              <a:t>IPv6 Addresses</a:t>
            </a:r>
            <a:endParaRPr lang="en-US" altLang="zh-TW" sz="4200" i="1" smtClean="0">
              <a:ea typeface="新細明體" panose="02020500000000000000" pitchFamily="18" charset="-120"/>
            </a:endParaRPr>
          </a:p>
        </p:txBody>
      </p:sp>
      <p:sp>
        <p:nvSpPr>
          <p:cNvPr id="21509" name="Rectangle 3"/>
          <p:cNvSpPr>
            <a:spLocks noGrp="1"/>
          </p:cNvSpPr>
          <p:nvPr>
            <p:ph type="body" idx="1"/>
          </p:nvPr>
        </p:nvSpPr>
        <p:spPr>
          <a:xfrm>
            <a:off x="533400" y="1341438"/>
            <a:ext cx="7772400" cy="611187"/>
          </a:xfrm>
        </p:spPr>
        <p:txBody>
          <a:bodyPr/>
          <a:lstStyle/>
          <a:p>
            <a:r>
              <a:rPr lang="en-US" altLang="zh-TW" sz="3200" smtClean="0"/>
              <a:t>128</a:t>
            </a:r>
            <a:r>
              <a:rPr lang="zh-TW" altLang="en-US" sz="3200" smtClean="0"/>
              <a:t>-</a:t>
            </a:r>
            <a:r>
              <a:rPr lang="en-US" altLang="zh-TW" sz="3200" smtClean="0"/>
              <a:t>bit addresses</a:t>
            </a:r>
          </a:p>
        </p:txBody>
      </p:sp>
      <p:pic>
        <p:nvPicPr>
          <p:cNvPr id="21510"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808163"/>
            <a:ext cx="7596187"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17"/>
          <p:cNvSpPr>
            <a:spLocks noGrp="1"/>
          </p:cNvSpPr>
          <p:nvPr>
            <p:ph type="sldNum" sz="quarter" idx="12"/>
          </p:nvPr>
        </p:nvSpPr>
        <p:spPr/>
        <p:txBody>
          <a:bodyPr/>
          <a:lstStyle/>
          <a:p>
            <a:fld id="{BFF28D8B-F0CA-4D68-831A-D05FE993CBBC}" type="slidenum">
              <a:rPr lang="zh-TW" altLang="en-US"/>
              <a:pPr/>
              <a:t>80</a:t>
            </a:fld>
            <a:endParaRPr lang="en-US" altLang="zh-TW"/>
          </a:p>
        </p:txBody>
      </p:sp>
      <p:sp>
        <p:nvSpPr>
          <p:cNvPr id="15362" name="Rectangle 2"/>
          <p:cNvSpPr>
            <a:spLocks noGrp="1" noChangeArrowheads="1"/>
          </p:cNvSpPr>
          <p:nvPr>
            <p:ph type="title"/>
          </p:nvPr>
        </p:nvSpPr>
        <p:spPr/>
        <p:txBody>
          <a:bodyPr/>
          <a:lstStyle/>
          <a:p>
            <a:r>
              <a:rPr lang="en-US" altLang="zh-TW" smtClean="0"/>
              <a:t>HyperCuts Example</a:t>
            </a:r>
          </a:p>
        </p:txBody>
      </p:sp>
      <p:sp>
        <p:nvSpPr>
          <p:cNvPr id="15364" name="Rectangle 6"/>
          <p:cNvSpPr>
            <a:spLocks noChangeArrowheads="1"/>
          </p:cNvSpPr>
          <p:nvPr/>
        </p:nvSpPr>
        <p:spPr bwMode="auto">
          <a:xfrm>
            <a:off x="250825" y="1268413"/>
            <a:ext cx="8569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Clr>
                <a:schemeClr val="tx2"/>
              </a:buClr>
              <a:buFont typeface="Wingdings" panose="05000000000000000000" pitchFamily="2" charset="2"/>
              <a:buChar char="l"/>
            </a:pPr>
            <a:r>
              <a:rPr lang="en-US" altLang="zh-TW" sz="2400"/>
              <a:t>The HyperCuts decision tree built using 4 cuts on </a:t>
            </a:r>
            <a:r>
              <a:rPr lang="en-US" altLang="zh-TW" sz="2400" i="1"/>
              <a:t>Field</a:t>
            </a:r>
            <a:r>
              <a:rPr lang="en-US" altLang="zh-TW" sz="2400"/>
              <a:t>2, and 2 cuts each on </a:t>
            </a:r>
            <a:r>
              <a:rPr lang="en-US" altLang="zh-TW" sz="2400" i="1"/>
              <a:t>Field</a:t>
            </a:r>
            <a:r>
              <a:rPr lang="en-US" altLang="zh-TW" sz="2400"/>
              <a:t>4 and </a:t>
            </a:r>
            <a:r>
              <a:rPr lang="en-US" altLang="zh-TW" sz="2400" i="1"/>
              <a:t>Field</a:t>
            </a:r>
            <a:r>
              <a:rPr lang="en-US" altLang="zh-TW" sz="2400"/>
              <a:t>5. </a:t>
            </a:r>
          </a:p>
          <a:p>
            <a:pPr eaLnBrk="1" hangingPunct="1">
              <a:buClr>
                <a:schemeClr val="tx2"/>
              </a:buClr>
              <a:buFont typeface="Wingdings" panose="05000000000000000000" pitchFamily="2" charset="2"/>
              <a:buChar char="l"/>
            </a:pPr>
            <a:r>
              <a:rPr lang="en-US" altLang="zh-TW" sz="2400"/>
              <a:t>Contrast this single node tree with Figure 5 which shows that any HiCuts tree must have height at least two.</a:t>
            </a:r>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843213"/>
            <a:ext cx="7920037" cy="374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8" name="Text Box 8"/>
          <p:cNvSpPr txBox="1">
            <a:spLocks noChangeArrowheads="1"/>
          </p:cNvSpPr>
          <p:nvPr/>
        </p:nvSpPr>
        <p:spPr bwMode="auto">
          <a:xfrm>
            <a:off x="5921375" y="773113"/>
            <a:ext cx="243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b="1">
                <a:solidFill>
                  <a:srgbClr val="000099"/>
                </a:solidFill>
              </a:rPr>
              <a:t>Bucket size = 4</a:t>
            </a:r>
          </a:p>
        </p:txBody>
      </p:sp>
    </p:spTree>
    <p:extLst>
      <p:ext uri="{BB962C8B-B14F-4D97-AF65-F5344CB8AC3E}">
        <p14:creationId xmlns:p14="http://schemas.microsoft.com/office/powerpoint/2010/main" val="5426685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7"/>
          <p:cNvSpPr>
            <a:spLocks noGrp="1"/>
          </p:cNvSpPr>
          <p:nvPr>
            <p:ph type="sldNum" sz="quarter" idx="12"/>
          </p:nvPr>
        </p:nvSpPr>
        <p:spPr/>
        <p:txBody>
          <a:bodyPr/>
          <a:lstStyle/>
          <a:p>
            <a:fld id="{4B7BDBFB-2607-4432-A53B-A47A1F230B8D}" type="slidenum">
              <a:rPr lang="zh-TW" altLang="en-US"/>
              <a:pPr/>
              <a:t>81</a:t>
            </a:fld>
            <a:endParaRPr lang="en-US" altLang="zh-TW"/>
          </a:p>
        </p:txBody>
      </p:sp>
      <p:sp>
        <p:nvSpPr>
          <p:cNvPr id="16386" name="標題 1"/>
          <p:cNvSpPr>
            <a:spLocks noGrp="1"/>
          </p:cNvSpPr>
          <p:nvPr>
            <p:ph type="title"/>
          </p:nvPr>
        </p:nvSpPr>
        <p:spPr/>
        <p:txBody>
          <a:bodyPr/>
          <a:lstStyle/>
          <a:p>
            <a:r>
              <a:rPr lang="en-US" altLang="zh-TW" smtClean="0"/>
              <a:t>Observations on HyperCuts</a:t>
            </a:r>
            <a:endParaRPr lang="zh-TW" altLang="en-US" smtClean="0"/>
          </a:p>
        </p:txBody>
      </p:sp>
      <p:sp>
        <p:nvSpPr>
          <p:cNvPr id="3" name="內容版面配置區 2"/>
          <p:cNvSpPr>
            <a:spLocks noGrp="1"/>
          </p:cNvSpPr>
          <p:nvPr>
            <p:ph idx="1"/>
          </p:nvPr>
        </p:nvSpPr>
        <p:spPr/>
        <p:txBody>
          <a:bodyPr/>
          <a:lstStyle/>
          <a:p>
            <a:pPr marL="495300" indent="-495300" algn="just">
              <a:lnSpc>
                <a:spcPct val="80000"/>
              </a:lnSpc>
              <a:buFont typeface="Wingdings" panose="05000000000000000000" pitchFamily="2" charset="2"/>
              <a:buNone/>
            </a:pPr>
            <a:r>
              <a:rPr lang="en-US" altLang="zh-TW" sz="2400" b="1" dirty="0" err="1" smtClean="0"/>
              <a:t>i</a:t>
            </a:r>
            <a:r>
              <a:rPr lang="en-US" altLang="zh-TW" sz="2400" b="1" dirty="0" smtClean="0"/>
              <a:t>.</a:t>
            </a:r>
            <a:r>
              <a:rPr lang="en-US" altLang="zh-TW" sz="2400" dirty="0" smtClean="0"/>
              <a:t> </a:t>
            </a:r>
            <a:r>
              <a:rPr lang="en-US" altLang="zh-TW" sz="2800" dirty="0" smtClean="0"/>
              <a:t>The decision tree should try at each step (node) to eliminate as many rules as possible from further consideration.</a:t>
            </a:r>
          </a:p>
          <a:p>
            <a:pPr marL="495300" indent="-495300" algn="just">
              <a:lnSpc>
                <a:spcPct val="80000"/>
              </a:lnSpc>
              <a:buFont typeface="Wingdings" panose="05000000000000000000" pitchFamily="2" charset="2"/>
              <a:buNone/>
            </a:pPr>
            <a:r>
              <a:rPr lang="en-US" altLang="zh-TW" sz="2800" b="1" dirty="0" smtClean="0"/>
              <a:t>ii. </a:t>
            </a:r>
            <a:r>
              <a:rPr lang="en-US" altLang="zh-TW" sz="2800" dirty="0" smtClean="0"/>
              <a:t>The maximum number of steps to be taken during a search should be minimized.</a:t>
            </a:r>
          </a:p>
          <a:p>
            <a:pPr marL="495300" indent="-495300" algn="just">
              <a:lnSpc>
                <a:spcPct val="80000"/>
              </a:lnSpc>
              <a:buFont typeface="Wingdings" panose="05000000000000000000" pitchFamily="2" charset="2"/>
              <a:buNone/>
            </a:pPr>
            <a:r>
              <a:rPr lang="en-US" altLang="zh-TW" sz="2800" b="1" dirty="0" smtClean="0"/>
              <a:t>iii. </a:t>
            </a:r>
            <a:r>
              <a:rPr lang="en-US" altLang="zh-TW" sz="2800" dirty="0" smtClean="0"/>
              <a:t>Certain rules may not be able to be segregated without a further increase in the overall complexity of the algorithm (both space and time). Therefore a separate approach should be taken to deal with them.</a:t>
            </a:r>
          </a:p>
          <a:p>
            <a:pPr marL="495300" indent="-495300" algn="just">
              <a:lnSpc>
                <a:spcPct val="80000"/>
              </a:lnSpc>
              <a:buFont typeface="Wingdings" panose="05000000000000000000" pitchFamily="2" charset="2"/>
              <a:buNone/>
            </a:pPr>
            <a:r>
              <a:rPr lang="en-US" altLang="zh-TW" sz="2800" b="1" dirty="0" smtClean="0"/>
              <a:t>iv. </a:t>
            </a:r>
            <a:r>
              <a:rPr lang="en-US" altLang="zh-TW" sz="2800" dirty="0" smtClean="0"/>
              <a:t>As in any packet classification scheme there is always a tradeoff between the search time and the memory space occupied by the search structures.</a:t>
            </a:r>
            <a:endParaRPr lang="zh-TW" altLang="en-US" sz="2800" dirty="0" smtClean="0"/>
          </a:p>
        </p:txBody>
      </p:sp>
    </p:spTree>
    <p:extLst>
      <p:ext uri="{BB962C8B-B14F-4D97-AF65-F5344CB8AC3E}">
        <p14:creationId xmlns:p14="http://schemas.microsoft.com/office/powerpoint/2010/main" val="36334949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fld id="{236AE159-D4A2-4047-B81A-9DDA719587F6}" type="slidenum">
              <a:rPr kumimoji="0" lang="en-US" altLang="zh-TW" sz="1400"/>
              <a:pPr eaLnBrk="1" hangingPunct="1">
                <a:spcBef>
                  <a:spcPct val="0"/>
                </a:spcBef>
                <a:buClrTx/>
                <a:buSzTx/>
                <a:buFontTx/>
                <a:buNone/>
              </a:pPr>
              <a:t>82</a:t>
            </a:fld>
            <a:endParaRPr kumimoji="0" lang="en-US" altLang="zh-TW" sz="1400"/>
          </a:p>
        </p:txBody>
      </p:sp>
      <p:sp>
        <p:nvSpPr>
          <p:cNvPr id="17411" name="Rectangle 2"/>
          <p:cNvSpPr>
            <a:spLocks noGrp="1" noChangeArrowheads="1"/>
          </p:cNvSpPr>
          <p:nvPr>
            <p:ph type="title"/>
          </p:nvPr>
        </p:nvSpPr>
        <p:spPr/>
        <p:txBody>
          <a:bodyPr/>
          <a:lstStyle/>
          <a:p>
            <a:pPr eaLnBrk="1" hangingPunct="1"/>
            <a:r>
              <a:rPr lang="en-US" altLang="zh-TW" dirty="0" err="1" smtClean="0"/>
              <a:t>Hypercut</a:t>
            </a:r>
            <a:r>
              <a:rPr lang="en-US" altLang="zh-TW" dirty="0" smtClean="0"/>
              <a:t>:</a:t>
            </a:r>
            <a:r>
              <a:rPr lang="en-US" altLang="zh-TW" dirty="0" smtClean="0">
                <a:solidFill>
                  <a:schemeClr val="hlink"/>
                </a:solidFill>
                <a:latin typeface="Times New Roman" panose="02020603050405020304" pitchFamily="18" charset="0"/>
              </a:rPr>
              <a:t> </a:t>
            </a:r>
            <a:r>
              <a:rPr lang="en-US" altLang="zh-TW" sz="4000" dirty="0" smtClean="0">
                <a:solidFill>
                  <a:schemeClr val="hlink"/>
                </a:solidFill>
                <a:latin typeface="Times New Roman" panose="02020603050405020304" pitchFamily="18" charset="0"/>
              </a:rPr>
              <a:t>How to pick dimensions </a:t>
            </a:r>
            <a:endParaRPr lang="en-US" altLang="zh-TW" sz="4000" dirty="0" smtClean="0"/>
          </a:p>
        </p:txBody>
      </p:sp>
      <p:sp>
        <p:nvSpPr>
          <p:cNvPr id="17412" name="Rectangle 3"/>
          <p:cNvSpPr>
            <a:spLocks noGrp="1" noChangeArrowheads="1"/>
          </p:cNvSpPr>
          <p:nvPr>
            <p:ph type="body" idx="1"/>
          </p:nvPr>
        </p:nvSpPr>
        <p:spPr>
          <a:xfrm>
            <a:off x="515536" y="1412776"/>
            <a:ext cx="7772400" cy="4114800"/>
          </a:xfrm>
        </p:spPr>
        <p:txBody>
          <a:bodyPr/>
          <a:lstStyle/>
          <a:p>
            <a:pPr marL="361950" indent="-361950" algn="just" eaLnBrk="1" hangingPunct="1">
              <a:defRPr/>
            </a:pPr>
            <a:r>
              <a:rPr lang="en-US" altLang="zh-TW" sz="2800" dirty="0" smtClean="0">
                <a:latin typeface="Times New Roman" pitchFamily="18" charset="0"/>
              </a:rPr>
              <a:t>Consider the set of dimensions for which the </a:t>
            </a:r>
            <a:r>
              <a:rPr lang="en-US" altLang="zh-TW" sz="2800" dirty="0" smtClean="0">
                <a:solidFill>
                  <a:srgbClr val="C00000"/>
                </a:solidFill>
                <a:latin typeface="Times New Roman" pitchFamily="18" charset="0"/>
              </a:rPr>
              <a:t>number of unique elements</a:t>
            </a:r>
            <a:r>
              <a:rPr lang="en-US" altLang="zh-TW" sz="2800" dirty="0" smtClean="0">
                <a:latin typeface="Times New Roman" pitchFamily="18" charset="0"/>
              </a:rPr>
              <a:t> is greater than the </a:t>
            </a:r>
            <a:r>
              <a:rPr lang="en-US" altLang="zh-TW" sz="2800" dirty="0" smtClean="0">
                <a:solidFill>
                  <a:srgbClr val="C00000"/>
                </a:solidFill>
                <a:latin typeface="Times New Roman" pitchFamily="18" charset="0"/>
              </a:rPr>
              <a:t>mean of the number of unique elements for all the dimensions </a:t>
            </a:r>
            <a:r>
              <a:rPr lang="en-US" altLang="zh-TW" sz="2800" dirty="0" smtClean="0">
                <a:latin typeface="Times New Roman" pitchFamily="18" charset="0"/>
              </a:rPr>
              <a:t>under consideration.</a:t>
            </a:r>
          </a:p>
          <a:p>
            <a:pPr marL="361950" indent="-361950" algn="just" eaLnBrk="1" hangingPunct="1">
              <a:defRPr/>
            </a:pPr>
            <a:r>
              <a:rPr lang="en-US" altLang="zh-TW" sz="2800" dirty="0" smtClean="0">
                <a:latin typeface="Times New Roman" pitchFamily="18" charset="0"/>
              </a:rPr>
              <a:t>For example, if for the five dimensions the number of unique elements in each of the dimensions are: 45, 15, 35, 10 and 3 with a mean of 22, then the dimensions which should be selected for splitting are the first and the third.</a:t>
            </a:r>
          </a:p>
          <a:p>
            <a:pPr marL="609600" indent="-609600" eaLnBrk="1" hangingPunct="1">
              <a:defRPr/>
            </a:pPr>
            <a:endParaRPr lang="en-US" altLang="zh-TW" sz="2400" dirty="0" smtClean="0">
              <a:latin typeface="Times New Roman" pitchFamily="18" charset="0"/>
            </a:endParaRPr>
          </a:p>
        </p:txBody>
      </p:sp>
    </p:spTree>
    <p:extLst>
      <p:ext uri="{BB962C8B-B14F-4D97-AF65-F5344CB8AC3E}">
        <p14:creationId xmlns:p14="http://schemas.microsoft.com/office/powerpoint/2010/main" val="14936730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fld id="{19606D93-886A-4CA5-9D7A-76E17B64F59B}" type="slidenum">
              <a:rPr kumimoji="0" lang="en-US" altLang="zh-TW" sz="1400"/>
              <a:pPr eaLnBrk="1" hangingPunct="1">
                <a:spcBef>
                  <a:spcPct val="0"/>
                </a:spcBef>
                <a:buClrTx/>
                <a:buSzTx/>
                <a:buFontTx/>
                <a:buNone/>
              </a:pPr>
              <a:t>83</a:t>
            </a:fld>
            <a:endParaRPr kumimoji="0" lang="en-US" altLang="zh-TW" sz="1400"/>
          </a:p>
        </p:txBody>
      </p:sp>
      <p:sp>
        <p:nvSpPr>
          <p:cNvPr id="18435" name="Rectangle 2"/>
          <p:cNvSpPr>
            <a:spLocks noGrp="1" noChangeArrowheads="1"/>
          </p:cNvSpPr>
          <p:nvPr>
            <p:ph type="title"/>
          </p:nvPr>
        </p:nvSpPr>
        <p:spPr/>
        <p:txBody>
          <a:bodyPr/>
          <a:lstStyle/>
          <a:p>
            <a:pPr eaLnBrk="1" hangingPunct="1"/>
            <a:r>
              <a:rPr lang="en-US" altLang="zh-TW" smtClean="0"/>
              <a:t>Hypercut</a:t>
            </a:r>
          </a:p>
        </p:txBody>
      </p:sp>
      <p:sp>
        <p:nvSpPr>
          <p:cNvPr id="18436" name="Rectangle 3"/>
          <p:cNvSpPr>
            <a:spLocks noGrp="1" noRot="1" noChangeAspect="1" noMove="1" noResize="1" noEditPoints="1" noAdjustHandles="1" noChangeArrowheads="1" noChangeShapeType="1" noTextEdit="1"/>
          </p:cNvSpPr>
          <p:nvPr>
            <p:ph type="body" idx="1"/>
          </p:nvPr>
        </p:nvSpPr>
        <p:spPr>
          <a:blipFill rotWithShape="1">
            <a:blip r:embed="rId2"/>
            <a:stretch>
              <a:fillRect l="-549" t="-2074" r="-1412" b="-6222"/>
            </a:stretch>
          </a:blipFill>
          <a:extLst/>
        </p:spPr>
        <p:txBody>
          <a:bodyPr/>
          <a:lstStyle/>
          <a:p>
            <a:pPr>
              <a:defRPr/>
            </a:pPr>
            <a:r>
              <a:rPr lang="zh-TW" altLang="en-US">
                <a:noFill/>
              </a:rPr>
              <a:t> </a:t>
            </a:r>
          </a:p>
        </p:txBody>
      </p:sp>
      <p:grpSp>
        <p:nvGrpSpPr>
          <p:cNvPr id="18437" name="Group 8"/>
          <p:cNvGrpSpPr>
            <a:grpSpLocks/>
          </p:cNvGrpSpPr>
          <p:nvPr/>
        </p:nvGrpSpPr>
        <p:grpSpPr bwMode="auto">
          <a:xfrm>
            <a:off x="2267744" y="2096852"/>
            <a:ext cx="3168650" cy="288925"/>
            <a:chOff x="1791" y="1706"/>
            <a:chExt cx="1996" cy="182"/>
          </a:xfrm>
        </p:grpSpPr>
        <p:sp>
          <p:nvSpPr>
            <p:cNvPr id="18438" name="Line 4"/>
            <p:cNvSpPr>
              <a:spLocks noChangeShapeType="1"/>
            </p:cNvSpPr>
            <p:nvPr/>
          </p:nvSpPr>
          <p:spPr bwMode="auto">
            <a:xfrm>
              <a:off x="1882" y="1706"/>
              <a:ext cx="190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8439" name="Line 6"/>
            <p:cNvSpPr>
              <a:spLocks noChangeShapeType="1"/>
            </p:cNvSpPr>
            <p:nvPr/>
          </p:nvSpPr>
          <p:spPr bwMode="auto">
            <a:xfrm flipH="1">
              <a:off x="1837" y="1706"/>
              <a:ext cx="45"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8440" name="Line 7"/>
            <p:cNvSpPr>
              <a:spLocks noChangeShapeType="1"/>
            </p:cNvSpPr>
            <p:nvPr/>
          </p:nvSpPr>
          <p:spPr bwMode="auto">
            <a:xfrm flipH="1" flipV="1">
              <a:off x="1791" y="1842"/>
              <a:ext cx="46"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extLst>
      <p:ext uri="{BB962C8B-B14F-4D97-AF65-F5344CB8AC3E}">
        <p14:creationId xmlns:p14="http://schemas.microsoft.com/office/powerpoint/2010/main" val="14551979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fld id="{C634BA82-F50C-46A6-8983-E27BCEA596AC}" type="slidenum">
              <a:rPr kumimoji="0" lang="en-US" altLang="zh-TW" sz="1400"/>
              <a:pPr eaLnBrk="1" hangingPunct="1">
                <a:spcBef>
                  <a:spcPct val="0"/>
                </a:spcBef>
                <a:buClrTx/>
                <a:buSzTx/>
                <a:buFontTx/>
                <a:buNone/>
              </a:pPr>
              <a:t>84</a:t>
            </a:fld>
            <a:endParaRPr kumimoji="0" lang="en-US" altLang="zh-TW" sz="1400"/>
          </a:p>
        </p:txBody>
      </p:sp>
      <p:sp>
        <p:nvSpPr>
          <p:cNvPr id="19459" name="Rectangle 2"/>
          <p:cNvSpPr>
            <a:spLocks noGrp="1" noChangeArrowheads="1"/>
          </p:cNvSpPr>
          <p:nvPr>
            <p:ph type="title"/>
          </p:nvPr>
        </p:nvSpPr>
        <p:spPr/>
        <p:txBody>
          <a:bodyPr/>
          <a:lstStyle/>
          <a:p>
            <a:pPr eaLnBrk="1" hangingPunct="1"/>
            <a:r>
              <a:rPr lang="en-US" altLang="zh-TW" smtClean="0"/>
              <a:t>Hypercut Optimization (1/2)</a:t>
            </a:r>
          </a:p>
        </p:txBody>
      </p:sp>
      <p:sp>
        <p:nvSpPr>
          <p:cNvPr id="19460" name="Rectangle 3"/>
          <p:cNvSpPr>
            <a:spLocks noGrp="1" noChangeArrowheads="1"/>
          </p:cNvSpPr>
          <p:nvPr>
            <p:ph type="body" idx="1"/>
          </p:nvPr>
        </p:nvSpPr>
        <p:spPr>
          <a:xfrm>
            <a:off x="533400" y="1556792"/>
            <a:ext cx="7772400" cy="4114800"/>
          </a:xfrm>
        </p:spPr>
        <p:txBody>
          <a:bodyPr/>
          <a:lstStyle/>
          <a:p>
            <a:pPr marL="609600" indent="-609600" eaLnBrk="1" hangingPunct="1">
              <a:buClr>
                <a:schemeClr val="tx1"/>
              </a:buClr>
              <a:buFont typeface="Wingdings" panose="05000000000000000000" pitchFamily="2" charset="2"/>
              <a:buAutoNum type="arabicPeriod"/>
            </a:pPr>
            <a:r>
              <a:rPr lang="en-US" altLang="zh-TW" dirty="0" smtClean="0">
                <a:solidFill>
                  <a:schemeClr val="hlink"/>
                </a:solidFill>
                <a:latin typeface="Times New Roman" panose="02020603050405020304" pitchFamily="18" charset="0"/>
              </a:rPr>
              <a:t>Node merging</a:t>
            </a:r>
          </a:p>
          <a:p>
            <a:pPr marL="0" indent="0" eaLnBrk="1" hangingPunct="1">
              <a:buClr>
                <a:schemeClr val="tx1"/>
              </a:buClr>
              <a:buNone/>
            </a:pPr>
            <a:endParaRPr lang="en-US" altLang="zh-TW" dirty="0" smtClean="0">
              <a:solidFill>
                <a:schemeClr val="hlink"/>
              </a:solidFill>
              <a:latin typeface="Times New Roman" panose="02020603050405020304" pitchFamily="18" charset="0"/>
            </a:endParaRPr>
          </a:p>
          <a:p>
            <a:pPr marL="609600" indent="-609600" eaLnBrk="1" hangingPunct="1">
              <a:buClr>
                <a:schemeClr val="tx1"/>
              </a:buClr>
            </a:pPr>
            <a:endParaRPr lang="en-US" altLang="zh-TW" dirty="0" smtClean="0">
              <a:latin typeface="Times New Roman" panose="02020603050405020304" pitchFamily="18" charset="0"/>
            </a:endParaRPr>
          </a:p>
          <a:p>
            <a:pPr marL="609600" indent="-609600" eaLnBrk="1" hangingPunct="1">
              <a:buClr>
                <a:schemeClr val="tx1"/>
              </a:buClr>
            </a:pPr>
            <a:endParaRPr lang="en-US" altLang="zh-TW" dirty="0" smtClean="0">
              <a:latin typeface="Times New Roman" panose="02020603050405020304" pitchFamily="18" charset="0"/>
            </a:endParaRPr>
          </a:p>
          <a:p>
            <a:pPr marL="609600" indent="-609600" eaLnBrk="1" hangingPunct="1">
              <a:buClr>
                <a:schemeClr val="tx1"/>
              </a:buClr>
            </a:pPr>
            <a:endParaRPr lang="en-US" altLang="zh-TW" dirty="0" smtClean="0">
              <a:latin typeface="Times New Roman" panose="02020603050405020304" pitchFamily="18" charset="0"/>
            </a:endParaRPr>
          </a:p>
          <a:p>
            <a:pPr marL="609600" indent="-609600" eaLnBrk="1" hangingPunct="1">
              <a:buClr>
                <a:schemeClr val="tx1"/>
              </a:buClr>
              <a:buFont typeface="Wingdings" panose="05000000000000000000" pitchFamily="2" charset="2"/>
              <a:buNone/>
            </a:pPr>
            <a:r>
              <a:rPr lang="en-US" altLang="zh-TW" dirty="0" smtClean="0">
                <a:latin typeface="Times New Roman" panose="02020603050405020304" pitchFamily="18" charset="0"/>
              </a:rPr>
              <a:t>2</a:t>
            </a:r>
            <a:r>
              <a:rPr lang="en-US" altLang="zh-TW" dirty="0" smtClean="0">
                <a:solidFill>
                  <a:schemeClr val="hlink"/>
                </a:solidFill>
                <a:latin typeface="Times New Roman" panose="02020603050405020304" pitchFamily="18" charset="0"/>
              </a:rPr>
              <a:t>.	Rule overlap :</a:t>
            </a:r>
            <a:r>
              <a:rPr lang="en-US" altLang="zh-TW" dirty="0" smtClean="0">
                <a:latin typeface="Times New Roman" panose="02020603050405020304" pitchFamily="18" charset="0"/>
              </a:rPr>
              <a:t> </a:t>
            </a:r>
          </a:p>
          <a:p>
            <a:pPr marL="609600" indent="-609600" eaLnBrk="1" hangingPunct="1">
              <a:buClr>
                <a:schemeClr val="tx1"/>
              </a:buClr>
              <a:buFont typeface="Wingdings" panose="05000000000000000000" pitchFamily="2" charset="2"/>
              <a:buNone/>
            </a:pPr>
            <a:r>
              <a:rPr lang="en-US" altLang="zh-TW" sz="2400" dirty="0" smtClean="0">
                <a:latin typeface="Times New Roman" panose="02020603050405020304" pitchFamily="18" charset="0"/>
              </a:rPr>
              <a:t>	higher priority rule cover lower priority rule eliminate the latter.</a:t>
            </a:r>
          </a:p>
          <a:p>
            <a:pPr marL="609600" indent="-609600" eaLnBrk="1" hangingPunct="1"/>
            <a:endParaRPr lang="en-US" altLang="zh-TW" dirty="0" smtClean="0">
              <a:latin typeface="Times New Roman" panose="02020603050405020304" pitchFamily="18" charset="0"/>
            </a:endParaRPr>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7" y="2204492"/>
            <a:ext cx="4752975" cy="17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1169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fld id="{F8771F59-8F70-402B-840C-15C43D526945}" type="slidenum">
              <a:rPr kumimoji="0" lang="en-US" altLang="zh-TW" sz="1400"/>
              <a:pPr eaLnBrk="1" hangingPunct="1">
                <a:spcBef>
                  <a:spcPct val="0"/>
                </a:spcBef>
                <a:buClrTx/>
                <a:buSzTx/>
                <a:buFontTx/>
                <a:buNone/>
              </a:pPr>
              <a:t>85</a:t>
            </a:fld>
            <a:endParaRPr kumimoji="0" lang="en-US" altLang="zh-TW" sz="1400"/>
          </a:p>
        </p:txBody>
      </p:sp>
      <p:sp>
        <p:nvSpPr>
          <p:cNvPr id="20483" name="Rectangle 2"/>
          <p:cNvSpPr>
            <a:spLocks noGrp="1" noChangeArrowheads="1"/>
          </p:cNvSpPr>
          <p:nvPr>
            <p:ph type="title"/>
          </p:nvPr>
        </p:nvSpPr>
        <p:spPr/>
        <p:txBody>
          <a:bodyPr/>
          <a:lstStyle/>
          <a:p>
            <a:pPr eaLnBrk="1" hangingPunct="1"/>
            <a:r>
              <a:rPr lang="en-US" altLang="zh-TW" smtClean="0"/>
              <a:t>Hypercut Optimization (2/2)</a:t>
            </a:r>
          </a:p>
        </p:txBody>
      </p:sp>
      <p:sp>
        <p:nvSpPr>
          <p:cNvPr id="20484" name="Rectangle 3"/>
          <p:cNvSpPr>
            <a:spLocks noGrp="1" noChangeArrowheads="1"/>
          </p:cNvSpPr>
          <p:nvPr>
            <p:ph type="body" idx="1"/>
          </p:nvPr>
        </p:nvSpPr>
        <p:spPr/>
        <p:txBody>
          <a:bodyPr/>
          <a:lstStyle/>
          <a:p>
            <a:pPr marL="609600" indent="-609600" eaLnBrk="1" hangingPunct="1">
              <a:buClr>
                <a:schemeClr val="tx1"/>
              </a:buClr>
              <a:buFont typeface="Wingdings" panose="05000000000000000000" pitchFamily="2" charset="2"/>
              <a:buNone/>
            </a:pPr>
            <a:r>
              <a:rPr lang="en-US" altLang="zh-TW" dirty="0" smtClean="0">
                <a:solidFill>
                  <a:schemeClr val="hlink"/>
                </a:solidFill>
                <a:latin typeface="Times New Roman" panose="02020603050405020304" pitchFamily="18" charset="0"/>
              </a:rPr>
              <a:t>3.	Region compaction</a:t>
            </a:r>
          </a:p>
          <a:p>
            <a:pPr marL="609600" indent="-609600" eaLnBrk="1" hangingPunct="1">
              <a:buClr>
                <a:schemeClr val="tx1"/>
              </a:buClr>
              <a:buFont typeface="Wingdings" panose="05000000000000000000" pitchFamily="2" charset="2"/>
              <a:buNone/>
            </a:pPr>
            <a:endParaRPr lang="en-US" altLang="zh-TW" dirty="0" smtClean="0">
              <a:solidFill>
                <a:schemeClr val="hlink"/>
              </a:solidFill>
              <a:latin typeface="Times New Roman" panose="02020603050405020304" pitchFamily="18" charset="0"/>
            </a:endParaRPr>
          </a:p>
          <a:p>
            <a:pPr marL="609600" indent="-609600" eaLnBrk="1" hangingPunct="1">
              <a:buClr>
                <a:schemeClr val="tx1"/>
              </a:buClr>
              <a:buFont typeface="Wingdings" panose="05000000000000000000" pitchFamily="2" charset="2"/>
              <a:buNone/>
            </a:pPr>
            <a:endParaRPr lang="en-US" altLang="zh-TW" dirty="0" smtClean="0">
              <a:solidFill>
                <a:schemeClr val="hlink"/>
              </a:solidFill>
              <a:latin typeface="Times New Roman" panose="02020603050405020304" pitchFamily="18" charset="0"/>
            </a:endParaRPr>
          </a:p>
          <a:p>
            <a:pPr marL="609600" indent="-609600" eaLnBrk="1" hangingPunct="1">
              <a:buClr>
                <a:schemeClr val="tx1"/>
              </a:buClr>
              <a:buFont typeface="Wingdings" panose="05000000000000000000" pitchFamily="2" charset="2"/>
              <a:buNone/>
            </a:pPr>
            <a:endParaRPr lang="en-US" altLang="zh-TW" dirty="0" smtClean="0">
              <a:solidFill>
                <a:schemeClr val="hlink"/>
              </a:solidFill>
              <a:latin typeface="Times New Roman" panose="02020603050405020304" pitchFamily="18" charset="0"/>
            </a:endParaRPr>
          </a:p>
          <a:p>
            <a:pPr marL="609600" indent="-609600" eaLnBrk="1" hangingPunct="1">
              <a:buClr>
                <a:schemeClr val="tx1"/>
              </a:buClr>
              <a:buFont typeface="Wingdings" panose="05000000000000000000" pitchFamily="2" charset="2"/>
              <a:buNone/>
            </a:pPr>
            <a:endParaRPr lang="en-US" altLang="zh-TW" dirty="0" smtClean="0">
              <a:solidFill>
                <a:schemeClr val="hlink"/>
              </a:solidFill>
              <a:latin typeface="Times New Roman" panose="02020603050405020304" pitchFamily="18" charset="0"/>
            </a:endParaRPr>
          </a:p>
          <a:p>
            <a:pPr marL="609600" indent="-609600" eaLnBrk="1" hangingPunct="1">
              <a:buClr>
                <a:schemeClr val="tx1"/>
              </a:buClr>
              <a:buFont typeface="Wingdings" panose="05000000000000000000" pitchFamily="2" charset="2"/>
              <a:buNone/>
            </a:pPr>
            <a:r>
              <a:rPr lang="en-US" altLang="zh-TW" dirty="0" smtClean="0">
                <a:solidFill>
                  <a:schemeClr val="hlink"/>
                </a:solidFill>
                <a:latin typeface="Times New Roman" panose="02020603050405020304" pitchFamily="18" charset="0"/>
              </a:rPr>
              <a:t>4.	Pushing common rule subset upward3</a:t>
            </a:r>
          </a:p>
          <a:p>
            <a:pPr marL="609600" indent="-609600" eaLnBrk="1" hangingPunct="1">
              <a:buClr>
                <a:schemeClr val="tx1"/>
              </a:buClr>
              <a:buFont typeface="Wingdings" panose="05000000000000000000" pitchFamily="2" charset="2"/>
              <a:buNone/>
            </a:pPr>
            <a:r>
              <a:rPr lang="en-US" altLang="zh-TW" dirty="0" smtClean="0">
                <a:solidFill>
                  <a:schemeClr val="hlink"/>
                </a:solidFill>
                <a:latin typeface="Times New Roman" panose="02020603050405020304" pitchFamily="18" charset="0"/>
              </a:rPr>
              <a:t>	</a:t>
            </a:r>
          </a:p>
          <a:p>
            <a:pPr marL="609600" indent="-609600" eaLnBrk="1" hangingPunct="1">
              <a:buClr>
                <a:schemeClr val="tx1"/>
              </a:buClr>
              <a:buFont typeface="Wingdings" panose="05000000000000000000" pitchFamily="2" charset="2"/>
              <a:buNone/>
            </a:pPr>
            <a:endParaRPr lang="en-US" altLang="zh-TW" dirty="0" smtClean="0">
              <a:solidFill>
                <a:schemeClr val="hlink"/>
              </a:solidFill>
              <a:latin typeface="Times New Roman" panose="02020603050405020304" pitchFamily="18" charset="0"/>
            </a:endParaRPr>
          </a:p>
          <a:p>
            <a:pPr marL="609600" indent="-609600" eaLnBrk="1" hangingPunct="1"/>
            <a:endParaRPr lang="en-US" altLang="zh-TW" dirty="0" smtClean="0"/>
          </a:p>
        </p:txBody>
      </p:sp>
      <p:pic>
        <p:nvPicPr>
          <p:cNvPr id="204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32" y="1628800"/>
            <a:ext cx="46085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173562"/>
            <a:ext cx="60896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5302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7"/>
          <p:cNvSpPr>
            <a:spLocks noGrp="1"/>
          </p:cNvSpPr>
          <p:nvPr>
            <p:ph type="sldNum" sz="quarter" idx="12"/>
          </p:nvPr>
        </p:nvSpPr>
        <p:spPr/>
        <p:txBody>
          <a:bodyPr/>
          <a:lstStyle/>
          <a:p>
            <a:fld id="{63849897-7003-493B-815F-BF92D216E1E4}" type="slidenum">
              <a:rPr lang="zh-TW" altLang="en-US"/>
              <a:pPr/>
              <a:t>86</a:t>
            </a:fld>
            <a:endParaRPr lang="en-US" altLang="zh-TW"/>
          </a:p>
        </p:txBody>
      </p:sp>
      <p:sp>
        <p:nvSpPr>
          <p:cNvPr id="100354" name="標題 1"/>
          <p:cNvSpPr>
            <a:spLocks noGrp="1"/>
          </p:cNvSpPr>
          <p:nvPr>
            <p:ph type="title" idx="4294967295"/>
          </p:nvPr>
        </p:nvSpPr>
        <p:spPr/>
        <p:txBody>
          <a:bodyPr/>
          <a:lstStyle/>
          <a:p>
            <a:r>
              <a:rPr lang="en-US" altLang="zh-TW" smtClean="0"/>
              <a:t>HiSplit and HyperSplit</a:t>
            </a:r>
            <a:endParaRPr lang="zh-TW" altLang="en-US" smtClean="0"/>
          </a:p>
        </p:txBody>
      </p:sp>
      <p:sp>
        <p:nvSpPr>
          <p:cNvPr id="3" name="內容版面配置區 2"/>
          <p:cNvSpPr>
            <a:spLocks noGrp="1"/>
          </p:cNvSpPr>
          <p:nvPr>
            <p:ph idx="4294967295"/>
          </p:nvPr>
        </p:nvSpPr>
        <p:spPr>
          <a:xfrm>
            <a:off x="457200" y="1196975"/>
            <a:ext cx="8229600" cy="1367929"/>
          </a:xfrm>
        </p:spPr>
        <p:txBody>
          <a:bodyPr/>
          <a:lstStyle/>
          <a:p>
            <a:pPr marL="495300" indent="-495300">
              <a:lnSpc>
                <a:spcPct val="80000"/>
              </a:lnSpc>
              <a:buFont typeface="Wingdings" panose="05000000000000000000" pitchFamily="2" charset="2"/>
              <a:buNone/>
            </a:pPr>
            <a:r>
              <a:rPr lang="en-US" altLang="zh-TW" sz="2800" dirty="0" smtClean="0"/>
              <a:t>1. Similar to </a:t>
            </a:r>
            <a:r>
              <a:rPr lang="en-US" altLang="zh-TW" sz="2800" dirty="0" err="1" smtClean="0"/>
              <a:t>HiCuts</a:t>
            </a:r>
            <a:r>
              <a:rPr lang="en-US" altLang="zh-TW" sz="2800" dirty="0" smtClean="0"/>
              <a:t> and </a:t>
            </a:r>
            <a:r>
              <a:rPr lang="en-US" altLang="zh-TW" sz="2800" dirty="0" err="1" smtClean="0"/>
              <a:t>HyperCuts</a:t>
            </a:r>
            <a:endParaRPr lang="en-US" altLang="zh-TW" sz="2800" dirty="0" smtClean="0"/>
          </a:p>
          <a:p>
            <a:pPr marL="495300" indent="-495300">
              <a:lnSpc>
                <a:spcPct val="80000"/>
              </a:lnSpc>
              <a:buFont typeface="Wingdings" panose="05000000000000000000" pitchFamily="2" charset="2"/>
              <a:buNone/>
            </a:pPr>
            <a:r>
              <a:rPr lang="en-US" altLang="zh-TW" sz="2800" dirty="0" smtClean="0"/>
              <a:t>2. Endpoints of ranges instead of prefixes</a:t>
            </a:r>
          </a:p>
          <a:p>
            <a:pPr marL="495300" indent="-495300">
              <a:lnSpc>
                <a:spcPct val="80000"/>
              </a:lnSpc>
              <a:buFont typeface="Wingdings" panose="05000000000000000000" pitchFamily="2" charset="2"/>
              <a:buNone/>
            </a:pPr>
            <a:r>
              <a:rPr lang="en-US" altLang="zh-TW" sz="2800" dirty="0" smtClean="0"/>
              <a:t>3. Cut the decision tree at </a:t>
            </a:r>
            <a:r>
              <a:rPr lang="en-US" altLang="zh-TW" sz="2800" dirty="0" smtClean="0">
                <a:solidFill>
                  <a:srgbClr val="C00000"/>
                </a:solidFill>
              </a:rPr>
              <a:t>endpoints</a:t>
            </a:r>
            <a:r>
              <a:rPr lang="en-US" altLang="zh-TW" sz="2800" dirty="0" smtClean="0"/>
              <a:t> instead of bits</a:t>
            </a:r>
            <a:endParaRPr lang="zh-TW" altLang="en-US" sz="2800" dirty="0" smtClean="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028" y="2456892"/>
            <a:ext cx="3780420" cy="4164869"/>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90" y="2912455"/>
            <a:ext cx="4164049" cy="3096344"/>
          </a:xfrm>
          <a:prstGeom prst="rect">
            <a:avLst/>
          </a:prstGeom>
        </p:spPr>
      </p:pic>
    </p:spTree>
    <p:extLst>
      <p:ext uri="{BB962C8B-B14F-4D97-AF65-F5344CB8AC3E}">
        <p14:creationId xmlns:p14="http://schemas.microsoft.com/office/powerpoint/2010/main" val="26560109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pPr>
              <a:defRPr/>
            </a:pPr>
            <a:r>
              <a:rPr lang="en-US" altLang="zh-TW" smtClean="0"/>
              <a:t>成功大學資訊工程系  </a:t>
            </a:r>
            <a:r>
              <a:rPr lang="en-US" altLang="zh-TW" smtClean="0">
                <a:latin typeface="Arial" charset="0"/>
              </a:rPr>
              <a:t>CIAL</a:t>
            </a:r>
            <a:r>
              <a:rPr lang="en-US" altLang="zh-TW" smtClean="0"/>
              <a:t> 實驗室</a:t>
            </a:r>
          </a:p>
          <a:p>
            <a:pPr>
              <a:defRPr/>
            </a:pPr>
            <a:endParaRPr lang="en-US" altLang="zh-TW"/>
          </a:p>
        </p:txBody>
      </p:sp>
      <p:sp>
        <p:nvSpPr>
          <p:cNvPr id="4" name="投影片編號版面配置區 3"/>
          <p:cNvSpPr>
            <a:spLocks noGrp="1"/>
          </p:cNvSpPr>
          <p:nvPr>
            <p:ph type="sldNum" sz="quarter" idx="12"/>
          </p:nvPr>
        </p:nvSpPr>
        <p:spPr/>
        <p:txBody>
          <a:bodyPr/>
          <a:lstStyle/>
          <a:p>
            <a:pPr>
              <a:defRPr/>
            </a:pPr>
            <a:fld id="{554535FA-D461-49F3-999D-592E5DD4DEF6}" type="slidenum">
              <a:rPr lang="zh-TW" altLang="en-US" smtClean="0"/>
              <a:pPr>
                <a:defRPr/>
              </a:pPr>
              <a:t>87</a:t>
            </a:fld>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479" y="169942"/>
            <a:ext cx="5585583" cy="3269108"/>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479" y="3501008"/>
            <a:ext cx="5815161" cy="2601330"/>
          </a:xfrm>
          <a:prstGeom prst="rect">
            <a:avLst/>
          </a:prstGeom>
        </p:spPr>
      </p:pic>
      <p:sp>
        <p:nvSpPr>
          <p:cNvPr id="7" name="文字方塊 6"/>
          <p:cNvSpPr txBox="1"/>
          <p:nvPr/>
        </p:nvSpPr>
        <p:spPr>
          <a:xfrm>
            <a:off x="683568" y="1232756"/>
            <a:ext cx="1124026" cy="523220"/>
          </a:xfrm>
          <a:prstGeom prst="rect">
            <a:avLst/>
          </a:prstGeom>
          <a:noFill/>
        </p:spPr>
        <p:txBody>
          <a:bodyPr wrap="none" rtlCol="0">
            <a:spAutoFit/>
          </a:bodyPr>
          <a:lstStyle/>
          <a:p>
            <a:r>
              <a:rPr lang="en-US" altLang="zh-TW" sz="2800" dirty="0" err="1" smtClean="0"/>
              <a:t>hicuts</a:t>
            </a:r>
            <a:endParaRPr lang="zh-TW" altLang="en-US" sz="2800" dirty="0"/>
          </a:p>
        </p:txBody>
      </p:sp>
      <p:sp>
        <p:nvSpPr>
          <p:cNvPr id="8" name="文字方塊 7"/>
          <p:cNvSpPr txBox="1"/>
          <p:nvPr/>
        </p:nvSpPr>
        <p:spPr>
          <a:xfrm>
            <a:off x="685136" y="4725144"/>
            <a:ext cx="1744388" cy="523220"/>
          </a:xfrm>
          <a:prstGeom prst="rect">
            <a:avLst/>
          </a:prstGeom>
          <a:noFill/>
        </p:spPr>
        <p:txBody>
          <a:bodyPr wrap="none" rtlCol="0">
            <a:spAutoFit/>
          </a:bodyPr>
          <a:lstStyle/>
          <a:p>
            <a:r>
              <a:rPr lang="en-US" altLang="zh-TW" sz="2800" dirty="0" err="1" smtClean="0"/>
              <a:t>hypercuts</a:t>
            </a:r>
            <a:endParaRPr lang="zh-TW" altLang="en-US" sz="2800" dirty="0"/>
          </a:p>
        </p:txBody>
      </p:sp>
    </p:spTree>
    <p:extLst>
      <p:ext uri="{BB962C8B-B14F-4D97-AF65-F5344CB8AC3E}">
        <p14:creationId xmlns:p14="http://schemas.microsoft.com/office/powerpoint/2010/main" val="1838695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pPr>
              <a:defRPr/>
            </a:pPr>
            <a:r>
              <a:rPr lang="en-US" altLang="zh-TW" smtClean="0"/>
              <a:t>成功大學資訊工程系  </a:t>
            </a:r>
            <a:r>
              <a:rPr lang="en-US" altLang="zh-TW" smtClean="0">
                <a:latin typeface="Arial" charset="0"/>
              </a:rPr>
              <a:t>CIAL</a:t>
            </a:r>
            <a:r>
              <a:rPr lang="en-US" altLang="zh-TW" smtClean="0"/>
              <a:t> 實驗室</a:t>
            </a:r>
          </a:p>
          <a:p>
            <a:pPr>
              <a:defRPr/>
            </a:pPr>
            <a:endParaRPr lang="en-US" altLang="zh-TW"/>
          </a:p>
        </p:txBody>
      </p:sp>
      <p:sp>
        <p:nvSpPr>
          <p:cNvPr id="4" name="投影片編號版面配置區 3"/>
          <p:cNvSpPr>
            <a:spLocks noGrp="1"/>
          </p:cNvSpPr>
          <p:nvPr>
            <p:ph type="sldNum" sz="quarter" idx="12"/>
          </p:nvPr>
        </p:nvSpPr>
        <p:spPr/>
        <p:txBody>
          <a:bodyPr/>
          <a:lstStyle/>
          <a:p>
            <a:pPr>
              <a:defRPr/>
            </a:pPr>
            <a:fld id="{554535FA-D461-49F3-999D-592E5DD4DEF6}" type="slidenum">
              <a:rPr lang="zh-TW" altLang="en-US" smtClean="0"/>
              <a:pPr>
                <a:defRPr/>
              </a:pPr>
              <a:t>88</a:t>
            </a:fld>
            <a:endParaRPr lang="zh-TW" altLang="en-US"/>
          </a:p>
        </p:txBody>
      </p:sp>
      <p:sp>
        <p:nvSpPr>
          <p:cNvPr id="7" name="文字方塊 6"/>
          <p:cNvSpPr txBox="1"/>
          <p:nvPr/>
        </p:nvSpPr>
        <p:spPr>
          <a:xfrm>
            <a:off x="683568" y="1232756"/>
            <a:ext cx="1725152" cy="523220"/>
          </a:xfrm>
          <a:prstGeom prst="rect">
            <a:avLst/>
          </a:prstGeom>
          <a:noFill/>
        </p:spPr>
        <p:txBody>
          <a:bodyPr wrap="none" rtlCol="0">
            <a:spAutoFit/>
          </a:bodyPr>
          <a:lstStyle/>
          <a:p>
            <a:r>
              <a:rPr lang="en-US" altLang="zh-TW" sz="2800" dirty="0" err="1" smtClean="0"/>
              <a:t>hypersplit</a:t>
            </a:r>
            <a:endParaRPr lang="zh-TW" altLang="en-US" sz="2800" dirty="0"/>
          </a:p>
        </p:txBody>
      </p:sp>
      <p:sp>
        <p:nvSpPr>
          <p:cNvPr id="8" name="文字方塊 7"/>
          <p:cNvSpPr txBox="1"/>
          <p:nvPr/>
        </p:nvSpPr>
        <p:spPr>
          <a:xfrm>
            <a:off x="685136" y="4725144"/>
            <a:ext cx="1725152" cy="954107"/>
          </a:xfrm>
          <a:prstGeom prst="rect">
            <a:avLst/>
          </a:prstGeom>
          <a:noFill/>
        </p:spPr>
        <p:txBody>
          <a:bodyPr wrap="none" rtlCol="0">
            <a:spAutoFit/>
          </a:bodyPr>
          <a:lstStyle/>
          <a:p>
            <a:pPr algn="ctr"/>
            <a:r>
              <a:rPr lang="en-US" altLang="zh-TW" sz="2800" dirty="0" smtClean="0"/>
              <a:t>new</a:t>
            </a:r>
          </a:p>
          <a:p>
            <a:pPr algn="ctr"/>
            <a:r>
              <a:rPr lang="en-US" altLang="zh-TW" sz="2800" dirty="0" err="1" smtClean="0"/>
              <a:t>hypersplit</a:t>
            </a:r>
            <a:endParaRPr lang="zh-TW" altLang="en-US" sz="2800"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000" y="49740"/>
            <a:ext cx="5222340" cy="3250567"/>
          </a:xfrm>
          <a:prstGeom prst="rect">
            <a:avLst/>
          </a:prstGeom>
        </p:spPr>
      </p:pic>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719" y="3465004"/>
            <a:ext cx="5578671" cy="2800598"/>
          </a:xfrm>
          <a:prstGeom prst="rect">
            <a:avLst/>
          </a:prstGeom>
        </p:spPr>
      </p:pic>
    </p:spTree>
    <p:extLst>
      <p:ext uri="{BB962C8B-B14F-4D97-AF65-F5344CB8AC3E}">
        <p14:creationId xmlns:p14="http://schemas.microsoft.com/office/powerpoint/2010/main" val="5847290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Rule duplication problem</a:t>
            </a:r>
            <a:endParaRPr lang="zh-TW" altLang="en-US" dirty="0"/>
          </a:p>
        </p:txBody>
      </p:sp>
      <p:sp>
        <p:nvSpPr>
          <p:cNvPr id="3" name="內容版面配置區 2"/>
          <p:cNvSpPr>
            <a:spLocks noGrp="1"/>
          </p:cNvSpPr>
          <p:nvPr>
            <p:ph idx="1"/>
          </p:nvPr>
        </p:nvSpPr>
        <p:spPr/>
        <p:txBody>
          <a:bodyPr/>
          <a:lstStyle/>
          <a:p>
            <a:r>
              <a:rPr lang="en-US" altLang="zh-TW" dirty="0" smtClean="0"/>
              <a:t>Don’t care values in many fields</a:t>
            </a:r>
          </a:p>
          <a:p>
            <a:r>
              <a:rPr lang="en-US" altLang="zh-TW" dirty="0" smtClean="0"/>
              <a:t>Solution: partition rule set into subset</a:t>
            </a:r>
          </a:p>
          <a:p>
            <a:r>
              <a:rPr lang="en-US" altLang="zh-TW" dirty="0" smtClean="0"/>
              <a:t>1. </a:t>
            </a:r>
            <a:r>
              <a:rPr lang="en-US" altLang="zh-TW" dirty="0" err="1" smtClean="0"/>
              <a:t>Efficuts</a:t>
            </a:r>
            <a:r>
              <a:rPr lang="en-US" altLang="zh-TW" dirty="0" smtClean="0"/>
              <a:t>: use don’t care</a:t>
            </a:r>
          </a:p>
          <a:p>
            <a:r>
              <a:rPr lang="en-US" altLang="zh-TW" dirty="0" smtClean="0"/>
              <a:t>2. recursive partition: avoid store rules in internals nodes of the hierarchical structure</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成功大學資訊工程系  </a:t>
            </a:r>
            <a:r>
              <a:rPr lang="en-US" altLang="zh-TW" smtClean="0">
                <a:latin typeface="Arial" charset="0"/>
              </a:rPr>
              <a:t>CIAL</a:t>
            </a:r>
            <a:r>
              <a:rPr lang="en-US" altLang="zh-TW" smtClean="0"/>
              <a:t> 實驗室</a:t>
            </a:r>
          </a:p>
          <a:p>
            <a:pPr>
              <a:defRPr/>
            </a:pPr>
            <a:endParaRPr lang="en-US" altLang="zh-TW"/>
          </a:p>
        </p:txBody>
      </p:sp>
      <p:sp>
        <p:nvSpPr>
          <p:cNvPr id="5" name="投影片編號版面配置區 4"/>
          <p:cNvSpPr>
            <a:spLocks noGrp="1"/>
          </p:cNvSpPr>
          <p:nvPr>
            <p:ph type="sldNum" sz="quarter" idx="12"/>
          </p:nvPr>
        </p:nvSpPr>
        <p:spPr/>
        <p:txBody>
          <a:bodyPr/>
          <a:lstStyle/>
          <a:p>
            <a:pPr>
              <a:defRPr/>
            </a:pPr>
            <a:fld id="{3643B25C-0BA9-485B-9FE3-6D695A04A451}" type="slidenum">
              <a:rPr lang="zh-TW" altLang="en-US" smtClean="0"/>
              <a:pPr>
                <a:defRPr/>
              </a:pPr>
              <a:t>89</a:t>
            </a:fld>
            <a:endParaRPr lang="zh-TW" altLang="en-US"/>
          </a:p>
        </p:txBody>
      </p:sp>
    </p:spTree>
    <p:extLst>
      <p:ext uri="{BB962C8B-B14F-4D97-AF65-F5344CB8AC3E}">
        <p14:creationId xmlns:p14="http://schemas.microsoft.com/office/powerpoint/2010/main" val="120645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頁尾版面配置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r>
              <a:rPr lang="en-US" altLang="zh-TW" sz="1200" smtClean="0">
                <a:solidFill>
                  <a:srgbClr val="045C75"/>
                </a:solidFill>
                <a:latin typeface="標楷體" panose="03000509000000000000" pitchFamily="65" charset="-120"/>
                <a:ea typeface="標楷體" panose="03000509000000000000" pitchFamily="65" charset="-120"/>
              </a:rPr>
              <a:t>成功大學資訊工程系  </a:t>
            </a:r>
            <a:r>
              <a:rPr lang="en-US" altLang="zh-TW" sz="1200" smtClean="0">
                <a:solidFill>
                  <a:srgbClr val="045C75"/>
                </a:solidFill>
                <a:latin typeface="Arial" panose="020B0604020202020204" pitchFamily="34" charset="0"/>
                <a:ea typeface="標楷體" panose="03000509000000000000" pitchFamily="65" charset="-120"/>
              </a:rPr>
              <a:t>CIAL</a:t>
            </a:r>
            <a:r>
              <a:rPr lang="en-US" altLang="zh-TW" sz="1200" smtClean="0">
                <a:solidFill>
                  <a:srgbClr val="045C75"/>
                </a:solidFill>
                <a:latin typeface="標楷體" panose="03000509000000000000" pitchFamily="65" charset="-120"/>
                <a:ea typeface="標楷體" panose="03000509000000000000" pitchFamily="65" charset="-120"/>
              </a:rPr>
              <a:t> 實驗室</a:t>
            </a:r>
          </a:p>
          <a:p>
            <a:pPr>
              <a:spcBef>
                <a:spcPct val="0"/>
              </a:spcBef>
              <a:buClrTx/>
              <a:buSzTx/>
              <a:buFontTx/>
              <a:buNone/>
            </a:pPr>
            <a:endParaRPr lang="en-US" altLang="zh-TW" sz="1200" smtClean="0">
              <a:solidFill>
                <a:srgbClr val="045C75"/>
              </a:solidFill>
              <a:latin typeface="標楷體" panose="03000509000000000000" pitchFamily="65" charset="-120"/>
              <a:ea typeface="標楷體" panose="03000509000000000000" pitchFamily="65" charset="-120"/>
            </a:endParaRPr>
          </a:p>
        </p:txBody>
      </p:sp>
      <p:sp>
        <p:nvSpPr>
          <p:cNvPr id="2355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B495BC5F-DEB1-4E19-B2BF-FA7C2C93776E}" type="slidenum">
              <a:rPr lang="zh-TW" altLang="en-US" sz="1200">
                <a:solidFill>
                  <a:srgbClr val="045C75"/>
                </a:solidFill>
                <a:latin typeface="Arial" panose="020B0604020202020204" pitchFamily="34" charset="0"/>
              </a:rPr>
              <a:pPr>
                <a:spcBef>
                  <a:spcPct val="0"/>
                </a:spcBef>
                <a:buClrTx/>
                <a:buSzTx/>
                <a:buFontTx/>
                <a:buNone/>
              </a:pPr>
              <a:t>9</a:t>
            </a:fld>
            <a:endParaRPr lang="zh-TW" altLang="en-US" sz="1200">
              <a:solidFill>
                <a:srgbClr val="045C75"/>
              </a:solidFill>
              <a:latin typeface="Arial" panose="020B0604020202020204" pitchFamily="34" charset="0"/>
            </a:endParaRPr>
          </a:p>
        </p:txBody>
      </p:sp>
      <p:sp>
        <p:nvSpPr>
          <p:cNvPr id="23556" name="Rectangle 2"/>
          <p:cNvSpPr>
            <a:spLocks noGrp="1"/>
          </p:cNvSpPr>
          <p:nvPr>
            <p:ph type="title"/>
          </p:nvPr>
        </p:nvSpPr>
        <p:spPr>
          <a:xfrm>
            <a:off x="755650" y="188913"/>
            <a:ext cx="7632700" cy="779462"/>
          </a:xfrm>
        </p:spPr>
        <p:txBody>
          <a:bodyPr/>
          <a:lstStyle/>
          <a:p>
            <a:pPr algn="ctr"/>
            <a:r>
              <a:rPr lang="en-US" altLang="zh-TW" smtClean="0">
                <a:ea typeface="新細明體" panose="02020500000000000000" pitchFamily="18" charset="-120"/>
              </a:rPr>
              <a:t>Example Forwarding Table </a:t>
            </a:r>
          </a:p>
        </p:txBody>
      </p:sp>
      <p:graphicFrame>
        <p:nvGraphicFramePr>
          <p:cNvPr id="74813" name="Group 61"/>
          <p:cNvGraphicFramePr>
            <a:graphicFrameLocks noGrp="1"/>
          </p:cNvGraphicFramePr>
          <p:nvPr>
            <p:ph type="tbl" idx="1"/>
          </p:nvPr>
        </p:nvGraphicFramePr>
        <p:xfrm>
          <a:off x="1692275" y="908050"/>
          <a:ext cx="5373688" cy="2313400"/>
        </p:xfrm>
        <a:graphic>
          <a:graphicData uri="http://schemas.openxmlformats.org/drawingml/2006/table">
            <a:tbl>
              <a:tblPr/>
              <a:tblGrid>
                <a:gridCol w="1525588"/>
                <a:gridCol w="1620837"/>
                <a:gridCol w="2227263"/>
              </a:tblGrid>
              <a:tr h="46259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endParaRPr kumimoji="0" lang="zh-TW" altLang="en-US" sz="2800" b="0" i="0" u="none" strike="noStrike" cap="none" normalizeH="0" baseline="0" smtClean="0">
                        <a:ln>
                          <a:noFill/>
                        </a:ln>
                        <a:solidFill>
                          <a:srgbClr val="FF3300"/>
                        </a:solidFill>
                        <a:effectLst/>
                        <a:latin typeface="Constantia" pitchFamily="18" charset="0"/>
                        <a:ea typeface="新細明體" pitchFamily="18" charset="-120"/>
                      </a:endParaRP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FF3300"/>
                          </a:solidFill>
                          <a:effectLst/>
                          <a:latin typeface="Constantia" pitchFamily="18" charset="0"/>
                          <a:ea typeface="新細明體" pitchFamily="18" charset="-120"/>
                        </a:rPr>
                        <a:t>Prefix</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FF3300"/>
                          </a:solidFill>
                          <a:effectLst/>
                          <a:latin typeface="Constantia" pitchFamily="18" charset="0"/>
                          <a:ea typeface="新細明體" pitchFamily="18" charset="-120"/>
                        </a:rPr>
                        <a:t>Next-hop</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59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000000"/>
                          </a:solidFill>
                          <a:effectLst/>
                          <a:latin typeface="Constantia" pitchFamily="18" charset="0"/>
                          <a:ea typeface="新細明體" pitchFamily="18" charset="-120"/>
                        </a:rPr>
                        <a:t>P1</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800" b="0" i="0" u="none" strike="noStrike" cap="none" normalizeH="0" baseline="0" smtClean="0">
                          <a:ln>
                            <a:noFill/>
                          </a:ln>
                          <a:solidFill>
                            <a:srgbClr val="000000"/>
                          </a:solidFill>
                          <a:effectLst/>
                          <a:latin typeface="Constantia" pitchFamily="18" charset="0"/>
                          <a:ea typeface="新細明體" pitchFamily="18" charset="-120"/>
                        </a:rPr>
                        <a:t>111*</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000000"/>
                          </a:solidFill>
                          <a:effectLst/>
                          <a:latin typeface="Constantia" pitchFamily="18" charset="0"/>
                          <a:ea typeface="新細明體" pitchFamily="18" charset="-120"/>
                        </a:rPr>
                        <a:t>H1</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59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000000"/>
                          </a:solidFill>
                          <a:effectLst/>
                          <a:latin typeface="Constantia" pitchFamily="18" charset="0"/>
                          <a:ea typeface="新細明體" pitchFamily="18" charset="-120"/>
                        </a:rPr>
                        <a:t>P2</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800" b="0" i="0" u="none" strike="noStrike" cap="none" normalizeH="0" baseline="0" smtClean="0">
                          <a:ln>
                            <a:noFill/>
                          </a:ln>
                          <a:solidFill>
                            <a:srgbClr val="000000"/>
                          </a:solidFill>
                          <a:effectLst/>
                          <a:latin typeface="Constantia" pitchFamily="18" charset="0"/>
                          <a:ea typeface="新細明體" pitchFamily="18" charset="-120"/>
                        </a:rPr>
                        <a:t>10*</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000000"/>
                          </a:solidFill>
                          <a:effectLst/>
                          <a:latin typeface="Constantia" pitchFamily="18" charset="0"/>
                          <a:ea typeface="新細明體" pitchFamily="18" charset="-120"/>
                        </a:rPr>
                        <a:t>H2</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59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000000"/>
                          </a:solidFill>
                          <a:effectLst/>
                          <a:latin typeface="Constantia" pitchFamily="18" charset="0"/>
                          <a:ea typeface="新細明體" pitchFamily="18" charset="-120"/>
                        </a:rPr>
                        <a:t>P3</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800" b="0" i="0" u="none" strike="noStrike" cap="none" normalizeH="0" baseline="0" smtClean="0">
                          <a:ln>
                            <a:noFill/>
                          </a:ln>
                          <a:solidFill>
                            <a:srgbClr val="000000"/>
                          </a:solidFill>
                          <a:effectLst/>
                          <a:latin typeface="Constantia" pitchFamily="18" charset="0"/>
                          <a:ea typeface="新細明體" pitchFamily="18" charset="-120"/>
                        </a:rPr>
                        <a:t>1010*</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000000"/>
                          </a:solidFill>
                          <a:effectLst/>
                          <a:latin typeface="Constantia" pitchFamily="18" charset="0"/>
                          <a:ea typeface="新細明體" pitchFamily="18" charset="-120"/>
                        </a:rPr>
                        <a:t>H3</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59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000000"/>
                          </a:solidFill>
                          <a:effectLst/>
                          <a:latin typeface="Constantia" pitchFamily="18" charset="0"/>
                          <a:ea typeface="新細明體" pitchFamily="18" charset="-120"/>
                        </a:rPr>
                        <a:t>P4</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800" b="0" i="0" u="none" strike="noStrike" cap="none" normalizeH="0" baseline="0" smtClean="0">
                          <a:ln>
                            <a:noFill/>
                          </a:ln>
                          <a:solidFill>
                            <a:srgbClr val="000000"/>
                          </a:solidFill>
                          <a:effectLst/>
                          <a:latin typeface="Constantia" pitchFamily="18" charset="0"/>
                          <a:ea typeface="新細明體" pitchFamily="18" charset="-120"/>
                        </a:rPr>
                        <a:t>10101</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ea typeface="新細明體" pitchFamily="18" charset="-120"/>
                        </a:defRPr>
                      </a:lvl1pPr>
                      <a:lvl2pPr eaLnBrk="0" hangingPunct="0">
                        <a:spcBef>
                          <a:spcPct val="20000"/>
                        </a:spcBef>
                        <a:buClr>
                          <a:schemeClr val="accent1"/>
                        </a:buClr>
                        <a:buSzPct val="85000"/>
                        <a:buFont typeface="Wingdings 2" pitchFamily="18" charset="2"/>
                        <a:defRPr sz="2000">
                          <a:solidFill>
                            <a:schemeClr val="tx1"/>
                          </a:solidFill>
                          <a:latin typeface="Constantia" pitchFamily="18" charset="0"/>
                          <a:ea typeface="新細明體" pitchFamily="18" charset="-120"/>
                        </a:defRPr>
                      </a:lvl2pPr>
                      <a:lvl3pPr eaLnBrk="0" hangingPunct="0">
                        <a:spcBef>
                          <a:spcPct val="20000"/>
                        </a:spcBef>
                        <a:buClr>
                          <a:schemeClr val="accent2"/>
                        </a:buClr>
                        <a:buSzPct val="70000"/>
                        <a:buFont typeface="Wingdings 2" pitchFamily="18" charset="2"/>
                        <a:defRPr sz="1900">
                          <a:solidFill>
                            <a:schemeClr val="tx1"/>
                          </a:solidFill>
                          <a:latin typeface="Constantia" pitchFamily="18" charset="0"/>
                          <a:ea typeface="新細明體" pitchFamily="18" charset="-120"/>
                        </a:defRPr>
                      </a:lvl3pPr>
                      <a:lvl4pPr eaLnBrk="0" hangingPunct="0">
                        <a:spcBef>
                          <a:spcPct val="20000"/>
                        </a:spcBef>
                        <a:buClr>
                          <a:srgbClr val="0BD0D9"/>
                        </a:buClr>
                        <a:buSzPct val="65000"/>
                        <a:buFont typeface="Wingdings 2" pitchFamily="18" charset="2"/>
                        <a:defRPr>
                          <a:solidFill>
                            <a:schemeClr val="tx1"/>
                          </a:solidFill>
                          <a:latin typeface="Constantia" pitchFamily="18" charset="0"/>
                          <a:ea typeface="新細明體" pitchFamily="18" charset="-120"/>
                        </a:defRPr>
                      </a:lvl4pPr>
                      <a:lvl5pPr eaLnBrk="0" hangingPunct="0">
                        <a:spcBef>
                          <a:spcPct val="20000"/>
                        </a:spcBef>
                        <a:buClr>
                          <a:srgbClr val="10CF9B"/>
                        </a:buClr>
                        <a:buSzPct val="65000"/>
                        <a:buFont typeface="Wingdings 2" pitchFamily="18" charset="2"/>
                        <a:defRPr>
                          <a:solidFill>
                            <a:schemeClr val="tx1"/>
                          </a:solidFill>
                          <a:latin typeface="Constantia" pitchFamily="18" charset="0"/>
                          <a:ea typeface="新細明體" pitchFamily="18" charset="-120"/>
                        </a:defRPr>
                      </a:lvl5pPr>
                      <a:lvl6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6pPr>
                      <a:lvl7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7pPr>
                      <a:lvl8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8pPr>
                      <a:lvl9pPr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en-US" altLang="zh-TW" sz="2800" b="0" i="0" u="none" strike="noStrike" cap="none" normalizeH="0" baseline="0" smtClean="0">
                          <a:ln>
                            <a:noFill/>
                          </a:ln>
                          <a:solidFill>
                            <a:srgbClr val="000000"/>
                          </a:solidFill>
                          <a:effectLst/>
                          <a:latin typeface="Constantia" pitchFamily="18" charset="0"/>
                          <a:ea typeface="新細明體" pitchFamily="18" charset="-120"/>
                        </a:rPr>
                        <a:t>H4</a:t>
                      </a:r>
                    </a:p>
                  </a:txBody>
                  <a:tcPr marL="18000" marR="18000" marT="17980" marB="179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3" name="Rectangle 29"/>
          <p:cNvSpPr>
            <a:spLocks/>
          </p:cNvSpPr>
          <p:nvPr/>
        </p:nvSpPr>
        <p:spPr bwMode="auto">
          <a:xfrm>
            <a:off x="395288" y="3141663"/>
            <a:ext cx="84248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r>
              <a:rPr kumimoji="0" lang="en-US" altLang="zh-TW" sz="3000"/>
              <a:t>Longest prefix match(LPM), not exact match</a:t>
            </a:r>
          </a:p>
          <a:p>
            <a:r>
              <a:rPr kumimoji="0" lang="en-US" altLang="zh-TW" sz="3000"/>
              <a:t>Properties: prefixes are either </a:t>
            </a:r>
            <a:r>
              <a:rPr kumimoji="0" lang="en-US" altLang="zh-TW" sz="3000" b="1">
                <a:solidFill>
                  <a:srgbClr val="CC6600"/>
                </a:solidFill>
              </a:rPr>
              <a:t>disjoint</a:t>
            </a:r>
            <a:r>
              <a:rPr kumimoji="0" lang="en-US" altLang="zh-TW" sz="3000"/>
              <a:t> or </a:t>
            </a:r>
            <a:r>
              <a:rPr kumimoji="0" lang="en-US" altLang="zh-TW" sz="3000" b="1">
                <a:solidFill>
                  <a:srgbClr val="CC6600"/>
                </a:solidFill>
              </a:rPr>
              <a:t>enclosing</a:t>
            </a:r>
            <a:r>
              <a:rPr kumimoji="0" lang="en-US" altLang="zh-TW" sz="3000"/>
              <a:t> (one completely covers another)</a:t>
            </a:r>
          </a:p>
          <a:p>
            <a:r>
              <a:rPr kumimoji="0" lang="en-US" altLang="zh-TW" sz="3000"/>
              <a:t>Prefix enclosure makes (1) </a:t>
            </a:r>
            <a:r>
              <a:rPr kumimoji="0" lang="en-US" altLang="zh-TW" sz="3000">
                <a:solidFill>
                  <a:srgbClr val="FF9900"/>
                </a:solidFill>
              </a:rPr>
              <a:t>sorting</a:t>
            </a:r>
            <a:r>
              <a:rPr kumimoji="0" lang="en-US" altLang="zh-TW" sz="3000"/>
              <a:t> prefixes and (2) </a:t>
            </a:r>
            <a:r>
              <a:rPr kumimoji="0" lang="en-US" altLang="zh-TW" sz="3000">
                <a:solidFill>
                  <a:srgbClr val="FF9900"/>
                </a:solidFill>
              </a:rPr>
              <a:t>binary searching</a:t>
            </a:r>
            <a:r>
              <a:rPr kumimoji="0" lang="en-US" altLang="zh-TW" sz="3000"/>
              <a:t> prefixes </a:t>
            </a:r>
            <a:r>
              <a:rPr kumimoji="0" lang="en-US" altLang="zh-TW" sz="3000" b="1" i="1">
                <a:solidFill>
                  <a:srgbClr val="CC6600"/>
                </a:solidFill>
              </a:rPr>
              <a:t>difficult</a:t>
            </a:r>
            <a:r>
              <a:rPr kumimoji="0" lang="en-US" altLang="zh-TW" sz="3000"/>
              <a:t>.</a:t>
            </a:r>
          </a:p>
          <a:p>
            <a:r>
              <a:rPr kumimoji="0" lang="en-US" altLang="zh-TW" sz="3000"/>
              <a:t>So, </a:t>
            </a:r>
            <a:r>
              <a:rPr kumimoji="0" lang="en-US" altLang="zh-TW" sz="3000">
                <a:solidFill>
                  <a:srgbClr val="CC6600"/>
                </a:solidFill>
              </a:rPr>
              <a:t>trie</a:t>
            </a:r>
            <a:r>
              <a:rPr kumimoji="0" lang="en-US" altLang="zh-TW" sz="3000"/>
              <a:t> based schemes emerge naturally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305800" cy="708688"/>
          </a:xfrm>
        </p:spPr>
        <p:txBody>
          <a:bodyPr>
            <a:normAutofit fontScale="90000"/>
          </a:bodyPr>
          <a:lstStyle/>
          <a:p>
            <a:r>
              <a:rPr lang="en-US" altLang="zh-TW" dirty="0" smtClean="0"/>
              <a:t>Recursive Partition</a:t>
            </a:r>
            <a:endParaRPr lang="zh-TW" altLang="en-US" dirty="0"/>
          </a:p>
        </p:txBody>
      </p:sp>
      <p:sp>
        <p:nvSpPr>
          <p:cNvPr id="3" name="頁尾版面配置區 2"/>
          <p:cNvSpPr>
            <a:spLocks noGrp="1"/>
          </p:cNvSpPr>
          <p:nvPr>
            <p:ph type="ftr" sz="quarter" idx="11"/>
          </p:nvPr>
        </p:nvSpPr>
        <p:spPr/>
        <p:txBody>
          <a:bodyPr/>
          <a:lstStyle/>
          <a:p>
            <a:pPr>
              <a:defRPr/>
            </a:pPr>
            <a:r>
              <a:rPr lang="en-US" altLang="zh-TW" smtClean="0"/>
              <a:t>成功大學資訊工程系  </a:t>
            </a:r>
            <a:r>
              <a:rPr lang="en-US" altLang="zh-TW" smtClean="0">
                <a:latin typeface="Arial" charset="0"/>
              </a:rPr>
              <a:t>CIAL</a:t>
            </a:r>
            <a:r>
              <a:rPr lang="en-US" altLang="zh-TW" smtClean="0"/>
              <a:t> 實驗室</a:t>
            </a:r>
          </a:p>
          <a:p>
            <a:pPr>
              <a:defRPr/>
            </a:pPr>
            <a:endParaRPr lang="en-US" altLang="zh-TW"/>
          </a:p>
        </p:txBody>
      </p:sp>
      <p:sp>
        <p:nvSpPr>
          <p:cNvPr id="4" name="投影片編號版面配置區 3"/>
          <p:cNvSpPr>
            <a:spLocks noGrp="1"/>
          </p:cNvSpPr>
          <p:nvPr>
            <p:ph type="sldNum" sz="quarter" idx="12"/>
          </p:nvPr>
        </p:nvSpPr>
        <p:spPr/>
        <p:txBody>
          <a:bodyPr/>
          <a:lstStyle/>
          <a:p>
            <a:pPr>
              <a:defRPr/>
            </a:pPr>
            <a:fld id="{554535FA-D461-49F3-999D-592E5DD4DEF6}" type="slidenum">
              <a:rPr lang="zh-TW" altLang="en-US" smtClean="0"/>
              <a:pPr>
                <a:defRPr/>
              </a:pPr>
              <a:t>90</a:t>
            </a:fld>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636" y="1347578"/>
            <a:ext cx="6156684" cy="4929484"/>
          </a:xfrm>
          <a:prstGeom prst="rect">
            <a:avLst/>
          </a:prstGeom>
        </p:spPr>
      </p:pic>
    </p:spTree>
    <p:extLst>
      <p:ext uri="{BB962C8B-B14F-4D97-AF65-F5344CB8AC3E}">
        <p14:creationId xmlns:p14="http://schemas.microsoft.com/office/powerpoint/2010/main" val="28747956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5556" y="512676"/>
            <a:ext cx="8038092" cy="3528392"/>
          </a:xfrm>
          <a:extLst/>
        </p:spPr>
        <p:txBody>
          <a:bodyPr/>
          <a:lstStyle/>
          <a:p>
            <a:pPr algn="ctr">
              <a:defRPr/>
            </a:pPr>
            <a:r>
              <a:rPr altLang="zh-TW" sz="4400" dirty="0" smtClean="0">
                <a:hlinkClick r:id="rId2" action="ppaction://hlinkpres?slideindex=1&amp;slidetitle="/>
              </a:rPr>
              <a:t>Software Defined Network (SDN)</a:t>
            </a:r>
            <a:br>
              <a:rPr altLang="zh-TW" sz="4400" dirty="0" smtClean="0">
                <a:hlinkClick r:id="rId2" action="ppaction://hlinkpres?slideindex=1&amp;slidetitle="/>
              </a:rPr>
            </a:br>
            <a:r>
              <a:rPr altLang="zh-TW" sz="4400" dirty="0" err="1" smtClean="0">
                <a:hlinkClick r:id="rId2" action="ppaction://hlinkpres?slideindex=1&amp;slidetitle="/>
              </a:rPr>
              <a:t>Openflow</a:t>
            </a:r>
            <a:r>
              <a:rPr altLang="zh-TW" sz="4400" dirty="0" smtClean="0">
                <a:hlinkClick r:id="rId2" action="ppaction://hlinkpres?slideindex=1&amp;slidetitle="/>
              </a:rPr>
              <a:t> </a:t>
            </a:r>
            <a:endParaRPr lang="zh-TW" altLang="en-US" sz="4400" dirty="0"/>
          </a:p>
        </p:txBody>
      </p:sp>
      <p:sp>
        <p:nvSpPr>
          <p:cNvPr id="149507" name="頁尾版面配置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endParaRPr lang="en-US" altLang="zh-TW" sz="1200" smtClean="0">
              <a:solidFill>
                <a:srgbClr val="D1EAEE"/>
              </a:solidFill>
              <a:latin typeface="Arial" panose="020B0604020202020204" pitchFamily="34" charset="0"/>
            </a:endParaRPr>
          </a:p>
        </p:txBody>
      </p:sp>
      <p:sp>
        <p:nvSpPr>
          <p:cNvPr id="14950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8FF0D122-4716-4E67-AB32-7BB65A6C995C}" type="slidenum">
              <a:rPr lang="zh-TW" altLang="en-US" sz="1200">
                <a:solidFill>
                  <a:srgbClr val="D1EAEE"/>
                </a:solidFill>
                <a:latin typeface="Arial" panose="020B0604020202020204" pitchFamily="34" charset="0"/>
              </a:rPr>
              <a:pPr>
                <a:spcBef>
                  <a:spcPct val="0"/>
                </a:spcBef>
                <a:buClrTx/>
                <a:buSzTx/>
                <a:buFontTx/>
                <a:buNone/>
              </a:pPr>
              <a:t>91</a:t>
            </a:fld>
            <a:endParaRPr lang="zh-TW" altLang="en-US" sz="1200">
              <a:solidFill>
                <a:srgbClr val="D1EAE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708688"/>
          </a:xfrm>
        </p:spPr>
        <p:txBody>
          <a:bodyPr>
            <a:normAutofit fontScale="90000"/>
          </a:bodyPr>
          <a:lstStyle/>
          <a:p>
            <a:r>
              <a:rPr lang="en-US" altLang="zh-TW" dirty="0" err="1" smtClean="0"/>
              <a:t>Openflow</a:t>
            </a:r>
            <a:r>
              <a:rPr lang="en-US" altLang="zh-TW" dirty="0" smtClean="0"/>
              <a:t> version 1</a:t>
            </a:r>
            <a:endParaRPr lang="zh-TW" altLang="en-US" dirty="0"/>
          </a:p>
        </p:txBody>
      </p:sp>
      <p:sp>
        <p:nvSpPr>
          <p:cNvPr id="3" name="頁尾版面配置區 2"/>
          <p:cNvSpPr>
            <a:spLocks noGrp="1"/>
          </p:cNvSpPr>
          <p:nvPr>
            <p:ph type="ftr" sz="quarter" idx="11"/>
          </p:nvPr>
        </p:nvSpPr>
        <p:spPr/>
        <p:txBody>
          <a:bodyPr/>
          <a:lstStyle/>
          <a:p>
            <a:pPr>
              <a:defRPr/>
            </a:pPr>
            <a:r>
              <a:rPr lang="en-US" altLang="zh-TW" smtClean="0"/>
              <a:t>成功大學資訊工程系  </a:t>
            </a:r>
            <a:r>
              <a:rPr lang="en-US" altLang="zh-TW" smtClean="0">
                <a:latin typeface="Arial" charset="0"/>
              </a:rPr>
              <a:t>CIAL</a:t>
            </a:r>
            <a:r>
              <a:rPr lang="en-US" altLang="zh-TW" smtClean="0"/>
              <a:t> 實驗室</a:t>
            </a:r>
          </a:p>
          <a:p>
            <a:pPr>
              <a:defRPr/>
            </a:pPr>
            <a:endParaRPr lang="en-US" altLang="zh-TW"/>
          </a:p>
        </p:txBody>
      </p:sp>
      <p:sp>
        <p:nvSpPr>
          <p:cNvPr id="4" name="投影片編號版面配置區 3"/>
          <p:cNvSpPr>
            <a:spLocks noGrp="1"/>
          </p:cNvSpPr>
          <p:nvPr>
            <p:ph type="sldNum" sz="quarter" idx="12"/>
          </p:nvPr>
        </p:nvSpPr>
        <p:spPr/>
        <p:txBody>
          <a:bodyPr/>
          <a:lstStyle/>
          <a:p>
            <a:pPr>
              <a:defRPr/>
            </a:pPr>
            <a:fld id="{554535FA-D461-49F3-999D-592E5DD4DEF6}" type="slidenum">
              <a:rPr lang="zh-TW" altLang="en-US" smtClean="0"/>
              <a:pPr>
                <a:defRPr/>
              </a:pPr>
              <a:t>92</a:t>
            </a:fld>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12" y="1412776"/>
            <a:ext cx="7042426" cy="4860540"/>
          </a:xfrm>
          <a:prstGeom prst="rect">
            <a:avLst/>
          </a:prstGeom>
        </p:spPr>
      </p:pic>
    </p:spTree>
    <p:extLst>
      <p:ext uri="{BB962C8B-B14F-4D97-AF65-F5344CB8AC3E}">
        <p14:creationId xmlns:p14="http://schemas.microsoft.com/office/powerpoint/2010/main" val="30776341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0352" y="2655159"/>
            <a:ext cx="7772400" cy="1362456"/>
          </a:xfrm>
          <a:extLst/>
        </p:spPr>
        <p:txBody>
          <a:bodyPr/>
          <a:lstStyle/>
          <a:p>
            <a:pPr>
              <a:defRPr/>
            </a:pPr>
            <a:r>
              <a:rPr altLang="zh-TW" sz="6000" dirty="0"/>
              <a:t>Building Balanced Search Tree based on Layered Decision Tree for Packet Classification</a:t>
            </a:r>
            <a:endParaRPr lang="zh-TW" altLang="en-US" dirty="0"/>
          </a:p>
        </p:txBody>
      </p:sp>
      <p:sp>
        <p:nvSpPr>
          <p:cNvPr id="148483" name="文字版面配置區 2"/>
          <p:cNvSpPr>
            <a:spLocks noGrp="1"/>
          </p:cNvSpPr>
          <p:nvPr>
            <p:ph type="body" idx="1"/>
          </p:nvPr>
        </p:nvSpPr>
        <p:spPr>
          <a:xfrm>
            <a:off x="530225" y="4043523"/>
            <a:ext cx="8037513" cy="1509713"/>
          </a:xfrm>
        </p:spPr>
        <p:txBody>
          <a:bodyPr/>
          <a:lstStyle/>
          <a:p>
            <a:r>
              <a:rPr lang="zh-TW" altLang="zh-TW" sz="3600" b="1" dirty="0" smtClean="0">
                <a:latin typeface="標楷體" panose="03000509000000000000" pitchFamily="65" charset="-120"/>
                <a:ea typeface="標楷體" panose="03000509000000000000" pitchFamily="65" charset="-120"/>
                <a:hlinkClick r:id="rId2" action="ppaction://hlinkpres?slideindex=1&amp;slidetitle="/>
              </a:rPr>
              <a:t>基於分層決策樹之封包分類平衡搜尋樹</a:t>
            </a:r>
            <a:endParaRPr lang="zh-TW" altLang="en-US" sz="3600" b="1" dirty="0" smtClean="0">
              <a:latin typeface="標楷體" panose="03000509000000000000" pitchFamily="65" charset="-120"/>
              <a:ea typeface="標楷體" panose="03000509000000000000" pitchFamily="65" charset="-120"/>
            </a:endParaRPr>
          </a:p>
          <a:p>
            <a:endParaRPr lang="zh-TW" altLang="en-US" dirty="0" smtClean="0"/>
          </a:p>
        </p:txBody>
      </p:sp>
      <p:sp>
        <p:nvSpPr>
          <p:cNvPr id="148484" name="頁尾版面配置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endParaRPr lang="en-US" altLang="zh-TW" sz="1200" smtClean="0">
              <a:solidFill>
                <a:srgbClr val="D1EAEE"/>
              </a:solidFill>
              <a:latin typeface="Arial" panose="020B0604020202020204" pitchFamily="34" charset="0"/>
            </a:endParaRPr>
          </a:p>
        </p:txBody>
      </p:sp>
      <p:sp>
        <p:nvSpPr>
          <p:cNvPr id="148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3FECC4B1-808B-463A-A6A9-8C1BF4275AFB}" type="slidenum">
              <a:rPr lang="zh-TW" altLang="en-US" sz="1200">
                <a:solidFill>
                  <a:srgbClr val="D1EAEE"/>
                </a:solidFill>
                <a:latin typeface="Arial" panose="020B0604020202020204" pitchFamily="34" charset="0"/>
              </a:rPr>
              <a:pPr>
                <a:spcBef>
                  <a:spcPct val="0"/>
                </a:spcBef>
                <a:buClrTx/>
                <a:buSzTx/>
                <a:buFontTx/>
                <a:buNone/>
              </a:pPr>
              <a:t>93</a:t>
            </a:fld>
            <a:endParaRPr lang="zh-TW" altLang="en-US" sz="1200">
              <a:solidFill>
                <a:srgbClr val="D1EAE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0352" y="800708"/>
            <a:ext cx="7772400" cy="2916324"/>
          </a:xfrm>
          <a:extLst/>
        </p:spPr>
        <p:txBody>
          <a:bodyPr/>
          <a:lstStyle/>
          <a:p>
            <a:pPr algn="ctr">
              <a:defRPr/>
            </a:pPr>
            <a:r>
              <a:rPr altLang="zh-TW" sz="6000"/>
              <a:t>Range Enhanced Packet Classification Design on FPGA</a:t>
            </a:r>
            <a:endParaRPr lang="zh-TW" altLang="en-US"/>
          </a:p>
        </p:txBody>
      </p:sp>
      <p:sp>
        <p:nvSpPr>
          <p:cNvPr id="150531" name="文字版面配置區 2"/>
          <p:cNvSpPr>
            <a:spLocks noGrp="1"/>
          </p:cNvSpPr>
          <p:nvPr>
            <p:ph type="body" idx="1"/>
          </p:nvPr>
        </p:nvSpPr>
        <p:spPr>
          <a:xfrm>
            <a:off x="287338" y="4076700"/>
            <a:ext cx="8713787" cy="1038225"/>
          </a:xfrm>
        </p:spPr>
        <p:txBody>
          <a:bodyPr/>
          <a:lstStyle/>
          <a:p>
            <a:r>
              <a:rPr lang="zh-TW" altLang="en-US" sz="3600" b="1" dirty="0" smtClean="0">
                <a:latin typeface="標楷體" panose="03000509000000000000" pitchFamily="65" charset="-120"/>
                <a:ea typeface="標楷體" panose="03000509000000000000" pitchFamily="65" charset="-120"/>
                <a:hlinkClick r:id="rId2" action="ppaction://hlinkpres?slideindex=1&amp;slidetitle="/>
              </a:rPr>
              <a:t>基於</a:t>
            </a:r>
            <a:r>
              <a:rPr lang="en-US" altLang="zh-TW" sz="3600" b="1" dirty="0" smtClean="0">
                <a:latin typeface="標楷體" panose="03000509000000000000" pitchFamily="65" charset="-120"/>
                <a:ea typeface="標楷體" panose="03000509000000000000" pitchFamily="65" charset="-120"/>
                <a:hlinkClick r:id="rId2" action="ppaction://hlinkpres?slideindex=1&amp;slidetitle="/>
              </a:rPr>
              <a:t>FPGA</a:t>
            </a:r>
            <a:r>
              <a:rPr lang="zh-TW" altLang="en-US" sz="3600" b="1" dirty="0" smtClean="0">
                <a:latin typeface="標楷體" panose="03000509000000000000" pitchFamily="65" charset="-120"/>
                <a:ea typeface="標楷體" panose="03000509000000000000" pitchFamily="65" charset="-120"/>
                <a:hlinkClick r:id="rId2" action="ppaction://hlinkpres?slideindex=1&amp;slidetitle="/>
              </a:rPr>
              <a:t>之改善</a:t>
            </a:r>
            <a:r>
              <a:rPr lang="en-US" altLang="zh-TW" sz="3600" b="1" dirty="0" smtClean="0">
                <a:latin typeface="標楷體" panose="03000509000000000000" pitchFamily="65" charset="-120"/>
                <a:ea typeface="標楷體" panose="03000509000000000000" pitchFamily="65" charset="-120"/>
                <a:hlinkClick r:id="rId2" action="ppaction://hlinkpres?slideindex=1&amp;slidetitle="/>
              </a:rPr>
              <a:t>Range</a:t>
            </a:r>
            <a:r>
              <a:rPr lang="zh-TW" altLang="en-US" sz="3600" b="1" dirty="0" smtClean="0">
                <a:latin typeface="標楷體" panose="03000509000000000000" pitchFamily="65" charset="-120"/>
                <a:ea typeface="標楷體" panose="03000509000000000000" pitchFamily="65" charset="-120"/>
                <a:hlinkClick r:id="rId2" action="ppaction://hlinkpres?slideindex=1&amp;slidetitle="/>
              </a:rPr>
              <a:t>搜尋的封包分類設計</a:t>
            </a:r>
            <a:endParaRPr lang="zh-TW" altLang="en-US" sz="3600" b="1" dirty="0" smtClean="0">
              <a:latin typeface="標楷體" panose="03000509000000000000" pitchFamily="65" charset="-120"/>
              <a:ea typeface="標楷體" panose="03000509000000000000" pitchFamily="65" charset="-120"/>
            </a:endParaRPr>
          </a:p>
          <a:p>
            <a:endParaRPr lang="zh-TW" altLang="en-US" dirty="0" smtClean="0"/>
          </a:p>
        </p:txBody>
      </p:sp>
      <p:sp>
        <p:nvSpPr>
          <p:cNvPr id="150532" name="頁尾版面配置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endParaRPr lang="en-US" altLang="zh-TW" sz="1200" smtClean="0">
              <a:solidFill>
                <a:srgbClr val="D1EAEE"/>
              </a:solidFill>
              <a:latin typeface="Arial" panose="020B0604020202020204" pitchFamily="34" charset="0"/>
            </a:endParaRPr>
          </a:p>
        </p:txBody>
      </p:sp>
      <p:sp>
        <p:nvSpPr>
          <p:cNvPr id="150533"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spcBef>
                <a:spcPct val="0"/>
              </a:spcBef>
              <a:buClrTx/>
              <a:buSzTx/>
              <a:buFontTx/>
              <a:buNone/>
            </a:pPr>
            <a:fld id="{DA6943BA-14E6-4FC8-9262-00A2ADB92C44}" type="slidenum">
              <a:rPr lang="zh-TW" altLang="en-US" sz="1200">
                <a:solidFill>
                  <a:srgbClr val="D1EAEE"/>
                </a:solidFill>
                <a:latin typeface="Arial" panose="020B0604020202020204" pitchFamily="34" charset="0"/>
              </a:rPr>
              <a:pPr>
                <a:spcBef>
                  <a:spcPct val="0"/>
                </a:spcBef>
                <a:buClrTx/>
                <a:buSzTx/>
                <a:buFontTx/>
                <a:buNone/>
              </a:pPr>
              <a:t>94</a:t>
            </a:fld>
            <a:endParaRPr lang="zh-TW" altLang="en-US" sz="1200">
              <a:solidFill>
                <a:srgbClr val="D1EAEE"/>
              </a:solidFill>
              <a:latin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9284</TotalTime>
  <Words>5092</Words>
  <Application>Microsoft Office PowerPoint</Application>
  <PresentationFormat>如螢幕大小 (4:3)</PresentationFormat>
  <Paragraphs>1691</Paragraphs>
  <Slides>94</Slides>
  <Notes>66</Notes>
  <HiddenSlides>0</HiddenSlides>
  <MMClips>0</MMClips>
  <ScaleCrop>false</ScaleCrop>
  <HeadingPairs>
    <vt:vector size="8" baseType="variant">
      <vt:variant>
        <vt:lpstr>使用字型</vt:lpstr>
      </vt:variant>
      <vt:variant>
        <vt:i4>15</vt:i4>
      </vt:variant>
      <vt:variant>
        <vt:lpstr>佈景主題</vt:lpstr>
      </vt:variant>
      <vt:variant>
        <vt:i4>1</vt:i4>
      </vt:variant>
      <vt:variant>
        <vt:lpstr>內嵌 OLE 伺服程式</vt:lpstr>
      </vt:variant>
      <vt:variant>
        <vt:i4>2</vt:i4>
      </vt:variant>
      <vt:variant>
        <vt:lpstr>投影片標題</vt:lpstr>
      </vt:variant>
      <vt:variant>
        <vt:i4>94</vt:i4>
      </vt:variant>
    </vt:vector>
  </HeadingPairs>
  <TitlesOfParts>
    <vt:vector size="112" baseType="lpstr">
      <vt:lpstr>Arial Unicode MS</vt:lpstr>
      <vt:lpstr>SimSun</vt:lpstr>
      <vt:lpstr>微軟正黑體</vt:lpstr>
      <vt:lpstr>新細明體</vt:lpstr>
      <vt:lpstr>標楷體</vt:lpstr>
      <vt:lpstr>Arial</vt:lpstr>
      <vt:lpstr>Calibri</vt:lpstr>
      <vt:lpstr>Comic Sans MS</vt:lpstr>
      <vt:lpstr>Constantia</vt:lpstr>
      <vt:lpstr>Script MT Bold</vt:lpstr>
      <vt:lpstr>Symbol</vt:lpstr>
      <vt:lpstr>Tahoma</vt:lpstr>
      <vt:lpstr>Times New Roman</vt:lpstr>
      <vt:lpstr>Wingdings</vt:lpstr>
      <vt:lpstr>Wingdings 2</vt:lpstr>
      <vt:lpstr>流線</vt:lpstr>
      <vt:lpstr>工作表</vt:lpstr>
      <vt:lpstr>方程式</vt:lpstr>
      <vt:lpstr>PowerPoint 簡報</vt:lpstr>
      <vt:lpstr>Outline</vt:lpstr>
      <vt:lpstr>Internet: Mesh of Routers</vt:lpstr>
      <vt:lpstr>RFC 1812: Requirements for IPv4 Routers</vt:lpstr>
      <vt:lpstr>IP Router</vt:lpstr>
      <vt:lpstr>Search Engine</vt:lpstr>
      <vt:lpstr>IPv4 Addresses</vt:lpstr>
      <vt:lpstr>IPv6 Addresses</vt:lpstr>
      <vt:lpstr>Example Forwarding Table </vt:lpstr>
      <vt:lpstr>Data Structures for  IP lookups </vt:lpstr>
      <vt:lpstr>Prefix properties</vt:lpstr>
      <vt:lpstr>Prefix properties</vt:lpstr>
      <vt:lpstr>Prefix Enclosure property</vt:lpstr>
      <vt:lpstr>Prefix Enclosure property</vt:lpstr>
      <vt:lpstr>Prefix properties</vt:lpstr>
      <vt:lpstr>Prefix </vt:lpstr>
      <vt:lpstr>Binary Trie (Radix Trie)</vt:lpstr>
      <vt:lpstr>Binary Trie: Leaf Pushing</vt:lpstr>
      <vt:lpstr>Prefix formats (representation)</vt:lpstr>
      <vt:lpstr>A New Prefix format</vt:lpstr>
      <vt:lpstr>5-bit Prefixes: bn-1…bn-l10…0</vt:lpstr>
      <vt:lpstr>5-bit Prefixes: bn-1…bn-l01…1</vt:lpstr>
      <vt:lpstr>Prefix: a special case of Range</vt:lpstr>
      <vt:lpstr>Elementary Intervals for Ranges</vt:lpstr>
      <vt:lpstr>Elementary Intervals for Ranges</vt:lpstr>
      <vt:lpstr>Elementary Intervals for Ranges</vt:lpstr>
      <vt:lpstr>Segment Tree</vt:lpstr>
      <vt:lpstr>Hash Table</vt:lpstr>
      <vt:lpstr>Hash Table</vt:lpstr>
      <vt:lpstr>Hash Table</vt:lpstr>
      <vt:lpstr>Hash Table: 8-bit Segmentation table</vt:lpstr>
      <vt:lpstr>Hash Table: 16-bit Segmentation table</vt:lpstr>
      <vt:lpstr>Hash Table: Compression</vt:lpstr>
      <vt:lpstr>Metrics for Lookup Algorithms</vt:lpstr>
      <vt:lpstr>Survey: IP Lookups</vt:lpstr>
      <vt:lpstr>Existing IP lookup schemes</vt:lpstr>
      <vt:lpstr>Existing IP lookup schemes</vt:lpstr>
      <vt:lpstr>Existing IP lookup schemes</vt:lpstr>
      <vt:lpstr>Binary Trie (Radix Trie)</vt:lpstr>
      <vt:lpstr>Existing Binary Range Search</vt:lpstr>
      <vt:lpstr>Proposed Binary Range Search</vt:lpstr>
      <vt:lpstr>Binary prefix search</vt:lpstr>
      <vt:lpstr>Binary prefix search</vt:lpstr>
      <vt:lpstr>Binary prefix search</vt:lpstr>
      <vt:lpstr>Binary prefix search</vt:lpstr>
      <vt:lpstr>Binary prefix search</vt:lpstr>
      <vt:lpstr>Binary prefix search</vt:lpstr>
      <vt:lpstr>Performance: Search Speed</vt:lpstr>
      <vt:lpstr>Performance: Search Speed</vt:lpstr>
      <vt:lpstr>PowerPoint 簡報</vt:lpstr>
      <vt:lpstr>Goal of hardware approaches</vt:lpstr>
      <vt:lpstr>Multibit trie pipeline</vt:lpstr>
      <vt:lpstr>References for existing pipelines</vt:lpstr>
      <vt:lpstr>References for existing pipelines</vt:lpstr>
      <vt:lpstr>References for existing pipelines</vt:lpstr>
      <vt:lpstr>B-Tree structure</vt:lpstr>
      <vt:lpstr>B-tree structure</vt:lpstr>
      <vt:lpstr>B-Tree structure</vt:lpstr>
      <vt:lpstr>B-Tree structure</vt:lpstr>
      <vt:lpstr>PowerPoint 簡報</vt:lpstr>
      <vt:lpstr>Matching unit </vt:lpstr>
      <vt:lpstr>Branch Detection Unit</vt:lpstr>
      <vt:lpstr>PowerPoint 簡報</vt:lpstr>
      <vt:lpstr>PowerPoint 簡報</vt:lpstr>
      <vt:lpstr>Prefix Enclosure Analysis (1/2)</vt:lpstr>
      <vt:lpstr>Prefix Enclosure Analysis (2/2)</vt:lpstr>
      <vt:lpstr>Performance Comparisons</vt:lpstr>
      <vt:lpstr>5D Packet Classification</vt:lpstr>
      <vt:lpstr>A real-life classifier in five dimensions </vt:lpstr>
      <vt:lpstr>David Taylor’s Survey (Before 2003)</vt:lpstr>
      <vt:lpstr>Packet Classification</vt:lpstr>
      <vt:lpstr>Packet Classification solution</vt:lpstr>
      <vt:lpstr>HiCuts  vs  HyperCuts</vt:lpstr>
      <vt:lpstr>HiCuts  vs  HyperCuts(con.)</vt:lpstr>
      <vt:lpstr>HiCuts Example</vt:lpstr>
      <vt:lpstr>Hicuts: how to decide np?</vt:lpstr>
      <vt:lpstr>Hicuts: How to pick which dimension to cut?</vt:lpstr>
      <vt:lpstr>Hicuts Optimization</vt:lpstr>
      <vt:lpstr>HyperCuts Example</vt:lpstr>
      <vt:lpstr>HyperCuts Example</vt:lpstr>
      <vt:lpstr>Observations on HyperCuts</vt:lpstr>
      <vt:lpstr>Hypercut: How to pick dimensions </vt:lpstr>
      <vt:lpstr>Hypercut</vt:lpstr>
      <vt:lpstr>Hypercut Optimization (1/2)</vt:lpstr>
      <vt:lpstr>Hypercut Optimization (2/2)</vt:lpstr>
      <vt:lpstr>HiSplit and HyperSplit</vt:lpstr>
      <vt:lpstr>PowerPoint 簡報</vt:lpstr>
      <vt:lpstr>PowerPoint 簡報</vt:lpstr>
      <vt:lpstr>Rule duplication problem</vt:lpstr>
      <vt:lpstr>Recursive Partition</vt:lpstr>
      <vt:lpstr>Software Defined Network (SDN) Openflow </vt:lpstr>
      <vt:lpstr>Openflow version 1</vt:lpstr>
      <vt:lpstr>Building Balanced Search Tree based on Layered Decision Tree for Packet Classification</vt:lpstr>
      <vt:lpstr>Range Enhanced Packet Classification Design on FPGA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資工沒正妹對不對~隊!!</dc:title>
  <dc:creator>PanCC</dc:creator>
  <cp:lastModifiedBy>user</cp:lastModifiedBy>
  <cp:revision>151</cp:revision>
  <dcterms:created xsi:type="dcterms:W3CDTF">2009-11-02T13:45:48Z</dcterms:created>
  <dcterms:modified xsi:type="dcterms:W3CDTF">2017-04-09T15:42:22Z</dcterms:modified>
</cp:coreProperties>
</file>